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AC9D8-A16A-4C13-B63A-2D58B10CF29B}" v="2192" dt="2019-12-04T22:53:01.283"/>
    <p1510:client id="{87D3A125-11A5-4791-8913-D51194923071}" v="403" dt="2019-12-04T20:09:25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2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13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0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0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3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0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4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9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9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8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61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8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745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45810"/>
            <a:ext cx="6413500" cy="135575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rgbClr val="FFFF00"/>
                </a:solidFill>
                <a:cs typeface="Calibri Light"/>
              </a:rPr>
              <a:t>Тренинг-марафон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5965" y="3595379"/>
            <a:ext cx="5838935" cy="9242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ru-RU" dirty="0">
                <a:solidFill>
                  <a:srgbClr val="FFFF00"/>
                </a:solidFill>
                <a:cs typeface="Calibri"/>
              </a:rPr>
              <a:t>"Хочешь добиться лучшего - не жди чуда, действуй"</a:t>
            </a:r>
          </a:p>
        </p:txBody>
      </p:sp>
      <p:sp>
        <p:nvSpPr>
          <p:cNvPr id="36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66311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Рисунок 32" descr="Лампочка и шестеренки">
            <a:extLst>
              <a:ext uri="{FF2B5EF4-FFF2-40B4-BE49-F238E27FC236}">
                <a16:creationId xmlns:a16="http://schemas.microsoft.com/office/drawing/2014/main" id="{F50A97BA-9DFA-49C0-8638-83DE6DA52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54354" y="643467"/>
            <a:ext cx="2624667" cy="2624667"/>
          </a:xfrm>
          <a:prstGeom prst="rect">
            <a:avLst/>
          </a:prstGeom>
        </p:spPr>
      </p:pic>
      <p:sp>
        <p:nvSpPr>
          <p:cNvPr id="38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683319"/>
            <a:ext cx="6516874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4" name="Рисунок 35" descr="Голова с шестеренками">
            <a:extLst>
              <a:ext uri="{FF2B5EF4-FFF2-40B4-BE49-F238E27FC236}">
                <a16:creationId xmlns:a16="http://schemas.microsoft.com/office/drawing/2014/main" id="{21A47866-18D0-41CB-B743-C0F4E0CF12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29549" y="3589866"/>
            <a:ext cx="2627311" cy="262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9A4C86-66AA-46C6-9402-C6188FC15724}"/>
              </a:ext>
            </a:extLst>
          </p:cNvPr>
          <p:cNvSpPr txBox="1"/>
          <p:nvPr/>
        </p:nvSpPr>
        <p:spPr>
          <a:xfrm>
            <a:off x="277484" y="963877"/>
            <a:ext cx="4227606" cy="493024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Задачи</a:t>
            </a:r>
            <a:r>
              <a:rPr lang="en-US" sz="4800" b="1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 </a:t>
            </a:r>
            <a:r>
              <a:rPr lang="en-US" sz="4800" b="1" kern="12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проекта</a:t>
            </a:r>
            <a:endParaRPr lang="en-US" sz="4800" b="1" kern="1200" dirty="0" err="1">
              <a:solidFill>
                <a:srgbClr val="FFFF00"/>
              </a:solidFill>
              <a:latin typeface="+mj-lt"/>
              <a:ea typeface="+mj-ea"/>
              <a:cs typeface="Calibri Light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39C20B4-BBFA-4C53-9490-4B1FD9BA99AA}"/>
              </a:ext>
            </a:extLst>
          </p:cNvPr>
          <p:cNvSpPr txBox="1"/>
          <p:nvPr/>
        </p:nvSpPr>
        <p:spPr>
          <a:xfrm>
            <a:off x="4976031" y="1122029"/>
            <a:ext cx="6392146" cy="516028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00"/>
                </a:solidFill>
              </a:rPr>
              <a:t>Создать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образовательные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площадки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по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типу</a:t>
            </a:r>
            <a:r>
              <a:rPr lang="en-US" sz="3200" dirty="0">
                <a:solidFill>
                  <a:srgbClr val="FFFF00"/>
                </a:solidFill>
              </a:rPr>
              <a:t> "</a:t>
            </a:r>
            <a:r>
              <a:rPr lang="en-US" sz="3200" dirty="0" err="1">
                <a:solidFill>
                  <a:srgbClr val="FFFF00"/>
                </a:solidFill>
              </a:rPr>
              <a:t>равный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3200" dirty="0" err="1">
                <a:solidFill>
                  <a:srgbClr val="FFFF00"/>
                </a:solidFill>
              </a:rPr>
              <a:t>равному</a:t>
            </a:r>
            <a:r>
              <a:rPr lang="en-US" sz="3200" dirty="0">
                <a:solidFill>
                  <a:srgbClr val="FFFF00"/>
                </a:solidFill>
              </a:rPr>
              <a:t>";</a:t>
            </a:r>
            <a:endParaRPr lang="en-US" sz="3200" dirty="0">
              <a:solidFill>
                <a:srgbClr val="FFFF00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>
              <a:solidFill>
                <a:srgbClr val="FFFF00"/>
              </a:solidFill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00"/>
                </a:solidFill>
                <a:cs typeface="Calibri"/>
              </a:rPr>
              <a:t>Провести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 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тренинги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/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мастер-классы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/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интерактивы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 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для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молодежи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по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темам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 "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Неформальное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образование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", "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Профориентация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" и "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Развитие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 soft-skills".</a:t>
            </a:r>
            <a:r>
              <a:rPr lang="en-US" sz="3200" dirty="0">
                <a:ea typeface="+mn-lt"/>
                <a:cs typeface="+mn-lt"/>
              </a:rPr>
              <a:t> </a:t>
            </a:r>
            <a:endParaRPr lang="en-US" sz="3200" dirty="0">
              <a:solidFill>
                <a:srgbClr val="FFFF00"/>
              </a:solidFill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dirty="0">
              <a:solidFill>
                <a:srgbClr val="FFFFFF"/>
              </a:solidFill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FFFF00"/>
                </a:solidFill>
                <a:cs typeface="Calibri"/>
              </a:rPr>
              <a:t>Познакомить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 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участников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 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площадок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 с 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молодежными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 </a:t>
            </a:r>
            <a:r>
              <a:rPr lang="en-US" sz="3200" dirty="0" err="1">
                <a:solidFill>
                  <a:srgbClr val="FFFF00"/>
                </a:solidFill>
                <a:cs typeface="Calibri"/>
              </a:rPr>
              <a:t>организациями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 </a:t>
            </a:r>
            <a:r>
              <a:rPr lang="en-US" sz="3200" dirty="0">
                <a:solidFill>
                  <a:srgbClr val="FFFF00"/>
                </a:solidFill>
                <a:ea typeface="+mn-lt"/>
                <a:cs typeface="+mn-lt"/>
              </a:rPr>
              <a:t>г. </a:t>
            </a:r>
            <a:r>
              <a:rPr lang="en-US" sz="3200" dirty="0" err="1">
                <a:solidFill>
                  <a:srgbClr val="FFFF00"/>
                </a:solidFill>
                <a:ea typeface="+mn-lt"/>
                <a:cs typeface="+mn-lt"/>
              </a:rPr>
              <a:t>Севастополя</a:t>
            </a:r>
            <a:r>
              <a:rPr lang="en-US" sz="3200" dirty="0">
                <a:solidFill>
                  <a:srgbClr val="FFFF00"/>
                </a:solidFill>
                <a:cs typeface="Calibri"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FFFF00"/>
              </a:solidFill>
              <a:cs typeface="Calibri"/>
            </a:endParaRPr>
          </a:p>
        </p:txBody>
      </p:sp>
      <p:pic>
        <p:nvPicPr>
          <p:cNvPr id="4" name="Рисунок 4" descr="Вопросы">
            <a:extLst>
              <a:ext uri="{FF2B5EF4-FFF2-40B4-BE49-F238E27FC236}">
                <a16:creationId xmlns:a16="http://schemas.microsoft.com/office/drawing/2014/main" id="{D0CB4A0D-102D-4DC4-B91F-89BE74F52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2053" y="1668418"/>
            <a:ext cx="1173192" cy="117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1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3FC665-FBC7-4CDA-A7B3-59969B1370F7}"/>
              </a:ext>
            </a:extLst>
          </p:cNvPr>
          <p:cNvSpPr txBox="1"/>
          <p:nvPr/>
        </p:nvSpPr>
        <p:spPr>
          <a:xfrm>
            <a:off x="655320" y="623669"/>
            <a:ext cx="5936298" cy="78942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Важность</a:t>
            </a:r>
            <a:r>
              <a:rPr lang="en-US" sz="4800" b="1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проекта</a:t>
            </a:r>
            <a:endParaRPr lang="en-US" sz="4800" b="1" kern="1200" dirty="0" err="1">
              <a:solidFill>
                <a:srgbClr val="FFFF00"/>
              </a:solidFill>
              <a:latin typeface="+mj-lt"/>
              <a:ea typeface="+mj-ea"/>
              <a:cs typeface="Calibri Light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7B8AC72-845F-4539-A18C-BCE2CC13394B}"/>
              </a:ext>
            </a:extLst>
          </p:cNvPr>
          <p:cNvSpPr txBox="1"/>
          <p:nvPr/>
        </p:nvSpPr>
        <p:spPr>
          <a:xfrm>
            <a:off x="1762376" y="3083771"/>
            <a:ext cx="9013052" cy="184638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000" b="1" dirty="0">
                <a:solidFill>
                  <a:srgbClr val="FFFF00"/>
                </a:solidFill>
                <a:latin typeface="Calibri Light"/>
                <a:cs typeface="Calibri Light"/>
              </a:rPr>
              <a:t>Soft-skills ("</a:t>
            </a:r>
            <a:r>
              <a:rPr lang="en-US" sz="3000" b="1" dirty="0" err="1">
                <a:solidFill>
                  <a:srgbClr val="FFFF00"/>
                </a:solidFill>
                <a:latin typeface="Calibri Light"/>
                <a:cs typeface="Calibri Light"/>
              </a:rPr>
              <a:t>мягкие</a:t>
            </a:r>
            <a:r>
              <a:rPr lang="en-US" sz="3000" b="1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b="1" dirty="0" err="1">
                <a:solidFill>
                  <a:srgbClr val="FFFF00"/>
                </a:solidFill>
                <a:latin typeface="Calibri Light"/>
                <a:cs typeface="Calibri Light"/>
              </a:rPr>
              <a:t>навыки</a:t>
            </a:r>
            <a:r>
              <a:rPr lang="en-US" sz="3000" b="1" dirty="0">
                <a:solidFill>
                  <a:srgbClr val="FFFF00"/>
                </a:solidFill>
                <a:latin typeface="Calibri Light"/>
                <a:cs typeface="Calibri Light"/>
              </a:rPr>
              <a:t>") 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-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набор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надпрофессиональных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компетенций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,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которые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не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имеют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связи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с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конкретной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профессиональной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 </a:t>
            </a:r>
            <a:r>
              <a:rPr lang="en-US" sz="3000" dirty="0" err="1">
                <a:solidFill>
                  <a:srgbClr val="FFFF00"/>
                </a:solidFill>
                <a:latin typeface="Calibri Light"/>
                <a:cs typeface="Calibri Light"/>
              </a:rPr>
              <a:t>областью</a:t>
            </a:r>
            <a:r>
              <a:rPr lang="en-US" sz="3000" dirty="0">
                <a:solidFill>
                  <a:srgbClr val="FFFF00"/>
                </a:solidFill>
                <a:latin typeface="Calibri Light"/>
                <a:cs typeface="Calibri Light"/>
              </a:rPr>
              <a:t>.</a:t>
            </a:r>
            <a:endParaRPr lang="ru-RU" sz="3000">
              <a:cs typeface="Calibri" panose="020F0502020204030204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2000" dirty="0"/>
            </a:br>
            <a:endParaRPr lang="en-US" sz="2000">
              <a:cs typeface="Calibri" panose="020F0502020204030204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78607F-8788-44D7-BBE6-E5499B0FDD6D}"/>
              </a:ext>
            </a:extLst>
          </p:cNvPr>
          <p:cNvSpPr txBox="1"/>
          <p:nvPr/>
        </p:nvSpPr>
        <p:spPr>
          <a:xfrm>
            <a:off x="652137" y="1831576"/>
            <a:ext cx="8090832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ru-RU" sz="3000" dirty="0">
                <a:solidFill>
                  <a:schemeClr val="accent4"/>
                </a:solidFill>
                <a:latin typeface="Calibri Light"/>
                <a:ea typeface="+mn-lt"/>
                <a:cs typeface="+mn-lt"/>
              </a:rPr>
              <a:t>Просто «умненьким» быть уже недостаточно</a:t>
            </a:r>
            <a:r>
              <a:rPr lang="ru-RU" dirty="0">
                <a:ea typeface="+mn-lt"/>
                <a:cs typeface="+mn-lt"/>
              </a:rPr>
              <a:t> </a:t>
            </a:r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8582C5-D800-4426-B3E0-55FB5A185FBB}"/>
              </a:ext>
            </a:extLst>
          </p:cNvPr>
          <p:cNvSpPr txBox="1"/>
          <p:nvPr/>
        </p:nvSpPr>
        <p:spPr>
          <a:xfrm>
            <a:off x="756745" y="5131676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Коммуникация</a:t>
            </a:r>
          </a:p>
          <a:p>
            <a:r>
              <a:rPr lang="ru-RU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Работа в команде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C2840E-EBE4-4011-979E-8A8F96842CDE}"/>
              </a:ext>
            </a:extLst>
          </p:cNvPr>
          <p:cNvSpPr txBox="1"/>
          <p:nvPr/>
        </p:nvSpPr>
        <p:spPr>
          <a:xfrm>
            <a:off x="3487793" y="5130034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  <a:latin typeface="Calibri Light"/>
                <a:cs typeface="Calibri Light"/>
              </a:rPr>
              <a:t>Тайм-менеджмент</a:t>
            </a:r>
            <a:br>
              <a:rPr lang="ru-RU" sz="2400" b="1" dirty="0">
                <a:latin typeface="Calibri Light"/>
              </a:rPr>
            </a:br>
            <a:r>
              <a:rPr lang="ru-RU" sz="2400" b="1" dirty="0">
                <a:solidFill>
                  <a:srgbClr val="FFC000"/>
                </a:solidFill>
                <a:latin typeface="Calibri Light"/>
                <a:cs typeface="Calibri"/>
              </a:rPr>
              <a:t>Самодисциплина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3D5D3-6CED-4F89-9F3B-AAFFACB2C71C}"/>
              </a:ext>
            </a:extLst>
          </p:cNvPr>
          <p:cNvSpPr txBox="1"/>
          <p:nvPr/>
        </p:nvSpPr>
        <p:spPr>
          <a:xfrm>
            <a:off x="6271391" y="5128391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  <a:latin typeface="Calibri Light"/>
                <a:cs typeface="Calibri Light"/>
              </a:rPr>
              <a:t>Убеждение и аргументация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3EA0B-2486-4EC2-A68C-FB511464EF6B}"/>
              </a:ext>
            </a:extLst>
          </p:cNvPr>
          <p:cNvSpPr txBox="1"/>
          <p:nvPr/>
        </p:nvSpPr>
        <p:spPr>
          <a:xfrm>
            <a:off x="8476922" y="5126749"/>
            <a:ext cx="2743200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  <a:latin typeface="Calibri Light"/>
                <a:cs typeface="Calibri"/>
              </a:rPr>
              <a:t>Планирование</a:t>
            </a:r>
            <a:br>
              <a:rPr lang="ru-RU" sz="2400" b="1" dirty="0">
                <a:solidFill>
                  <a:srgbClr val="FFC000"/>
                </a:solidFill>
                <a:latin typeface="Calibri Light"/>
                <a:cs typeface="Calibri"/>
              </a:rPr>
            </a:br>
            <a:r>
              <a:rPr lang="ru-RU" sz="2400" b="1" dirty="0">
                <a:solidFill>
                  <a:srgbClr val="FFC000"/>
                </a:solidFill>
                <a:latin typeface="Calibri Light"/>
                <a:cs typeface="Calibri"/>
              </a:rPr>
              <a:t>Целеполагание</a:t>
            </a:r>
            <a:br>
              <a:rPr lang="ru-RU" dirty="0">
                <a:cs typeface="Calibri"/>
              </a:rPr>
            </a:br>
            <a:endParaRPr lang="ru-RU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579535-191E-4B29-B03E-2D8E922DB5A7}"/>
              </a:ext>
            </a:extLst>
          </p:cNvPr>
          <p:cNvSpPr txBox="1"/>
          <p:nvPr/>
        </p:nvSpPr>
        <p:spPr>
          <a:xfrm>
            <a:off x="10958347" y="5125108"/>
            <a:ext cx="9958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dirty="0">
                <a:solidFill>
                  <a:srgbClr val="FFC000"/>
                </a:solidFill>
                <a:latin typeface="Calibri Light"/>
                <a:cs typeface="Calibri Light"/>
              </a:rPr>
              <a:t>И т.д.</a:t>
            </a:r>
          </a:p>
        </p:txBody>
      </p:sp>
      <p:pic>
        <p:nvPicPr>
          <p:cNvPr id="12" name="Рисунок 12" descr="Мозг в голове">
            <a:extLst>
              <a:ext uri="{FF2B5EF4-FFF2-40B4-BE49-F238E27FC236}">
                <a16:creationId xmlns:a16="http://schemas.microsoft.com/office/drawing/2014/main" id="{948F4F4F-E022-47A7-9CB9-965BD833F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7938" y="1395248"/>
            <a:ext cx="914400" cy="914400"/>
          </a:xfrm>
          <a:prstGeom prst="rect">
            <a:avLst/>
          </a:prstGeom>
        </p:spPr>
      </p:pic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3F369564-E95A-499B-B630-4F069BDC6741}"/>
              </a:ext>
            </a:extLst>
          </p:cNvPr>
          <p:cNvCxnSpPr/>
          <p:nvPr/>
        </p:nvCxnSpPr>
        <p:spPr>
          <a:xfrm flipH="1">
            <a:off x="2230820" y="4272456"/>
            <a:ext cx="3618187" cy="796159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3C94D03A-963A-41F5-A08D-EF73D5A22155}"/>
              </a:ext>
            </a:extLst>
          </p:cNvPr>
          <p:cNvCxnSpPr>
            <a:cxnSpLocks/>
          </p:cNvCxnSpPr>
          <p:nvPr/>
        </p:nvCxnSpPr>
        <p:spPr>
          <a:xfrm>
            <a:off x="5809594" y="4272456"/>
            <a:ext cx="3410605" cy="783020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4EA6379B-60BA-4208-8651-BC4047C3FD5C}"/>
              </a:ext>
            </a:extLst>
          </p:cNvPr>
          <p:cNvCxnSpPr>
            <a:cxnSpLocks/>
          </p:cNvCxnSpPr>
          <p:nvPr/>
        </p:nvCxnSpPr>
        <p:spPr>
          <a:xfrm flipH="1">
            <a:off x="4661337" y="4298732"/>
            <a:ext cx="1095705" cy="78302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8CB6F612-F12D-4777-8FA2-5C25C9B2348A}"/>
              </a:ext>
            </a:extLst>
          </p:cNvPr>
          <p:cNvCxnSpPr>
            <a:cxnSpLocks/>
          </p:cNvCxnSpPr>
          <p:nvPr/>
        </p:nvCxnSpPr>
        <p:spPr>
          <a:xfrm>
            <a:off x="5783318" y="4298732"/>
            <a:ext cx="980087" cy="76988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5C7112B6-640C-4C88-A918-A0BF661A6195}"/>
              </a:ext>
            </a:extLst>
          </p:cNvPr>
          <p:cNvCxnSpPr>
            <a:cxnSpLocks/>
          </p:cNvCxnSpPr>
          <p:nvPr/>
        </p:nvCxnSpPr>
        <p:spPr>
          <a:xfrm>
            <a:off x="5796456" y="4272455"/>
            <a:ext cx="5525811" cy="84871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59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1C4C2B3-2D64-4EA5-B6C2-045AB2E8B552}"/>
              </a:ext>
            </a:extLst>
          </p:cNvPr>
          <p:cNvSpPr/>
          <p:nvPr/>
        </p:nvSpPr>
        <p:spPr>
          <a:xfrm>
            <a:off x="3692743" y="513362"/>
            <a:ext cx="4190999" cy="775138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 Light"/>
                <a:cs typeface="Calibri Light"/>
              </a:rPr>
              <a:t>3 образовательных интенсива (по 6-10 ч)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E40663-FD8F-4FEB-9FF3-A6395DE41B86}"/>
              </a:ext>
            </a:extLst>
          </p:cNvPr>
          <p:cNvSpPr/>
          <p:nvPr/>
        </p:nvSpPr>
        <p:spPr>
          <a:xfrm>
            <a:off x="473951" y="1997950"/>
            <a:ext cx="2903482" cy="998482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 Light"/>
                <a:cs typeface="Calibri"/>
              </a:rPr>
              <a:t>27 июня</a:t>
            </a:r>
            <a:br>
              <a:rPr lang="ru-RU" sz="2400" b="1" dirty="0">
                <a:solidFill>
                  <a:schemeClr val="bg1"/>
                </a:solidFill>
                <a:cs typeface="Calibri"/>
              </a:rPr>
            </a:br>
            <a:r>
              <a:rPr lang="ru-RU" sz="2400" b="1" dirty="0">
                <a:solidFill>
                  <a:schemeClr val="bg1"/>
                </a:solidFill>
                <a:cs typeface="Calibri"/>
              </a:rPr>
              <a:t>День молодёжи (300 чел)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43756FD-D04C-4C40-B99E-416AFAF71EBE}"/>
              </a:ext>
            </a:extLst>
          </p:cNvPr>
          <p:cNvSpPr/>
          <p:nvPr/>
        </p:nvSpPr>
        <p:spPr>
          <a:xfrm>
            <a:off x="8172776" y="1997950"/>
            <a:ext cx="2956036" cy="998482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Calibri Light"/>
                <a:cs typeface="Calibri Light"/>
              </a:rPr>
              <a:t>17 ноября</a:t>
            </a:r>
            <a:br>
              <a:rPr lang="ru-RU" sz="2400" b="1" dirty="0">
                <a:solidFill>
                  <a:srgbClr val="000000"/>
                </a:solidFill>
                <a:latin typeface="Calibri Light"/>
                <a:cs typeface="Calibri Light"/>
              </a:rPr>
            </a:br>
            <a:r>
              <a:rPr lang="ru-RU" sz="2400" b="1" dirty="0">
                <a:solidFill>
                  <a:srgbClr val="000000"/>
                </a:solidFill>
                <a:latin typeface="Calibri Light"/>
                <a:cs typeface="Calibri Light"/>
              </a:rPr>
              <a:t>День студентов (250 чел)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F2805C1-8FD3-4701-AB03-894092CB7FD2}"/>
              </a:ext>
            </a:extLst>
          </p:cNvPr>
          <p:cNvSpPr/>
          <p:nvPr/>
        </p:nvSpPr>
        <p:spPr>
          <a:xfrm>
            <a:off x="4008054" y="1997950"/>
            <a:ext cx="3560377" cy="998482"/>
          </a:xfrm>
          <a:prstGeom prst="rect">
            <a:avLst/>
          </a:prstGeom>
          <a:solidFill>
            <a:srgbClr val="FFFF00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 Light"/>
                <a:cs typeface="Calibri Light"/>
              </a:rPr>
              <a:t>14 сентября</a:t>
            </a:r>
            <a:br>
              <a:rPr lang="ru-RU" sz="2400" b="1" dirty="0">
                <a:solidFill>
                  <a:schemeClr val="bg1"/>
                </a:solidFill>
                <a:latin typeface="Calibri Light"/>
                <a:cs typeface="Calibri Light"/>
              </a:rPr>
            </a:br>
            <a:r>
              <a:rPr lang="ru-RU" sz="2400" b="1" dirty="0">
                <a:solidFill>
                  <a:schemeClr val="bg1"/>
                </a:solidFill>
                <a:latin typeface="Calibri Light"/>
                <a:cs typeface="Calibri Light"/>
              </a:rPr>
              <a:t>Парад рос. Студенчества (250 чел)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60EB2FE4-AE40-432C-9266-8F113F65079D}"/>
              </a:ext>
            </a:extLst>
          </p:cNvPr>
          <p:cNvCxnSpPr/>
          <p:nvPr/>
        </p:nvCxnSpPr>
        <p:spPr>
          <a:xfrm flipH="1">
            <a:off x="2122433" y="1102930"/>
            <a:ext cx="1502978" cy="90126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5CBA2B5C-EBDE-4C47-A949-34F6F80DD124}"/>
              </a:ext>
            </a:extLst>
          </p:cNvPr>
          <p:cNvCxnSpPr>
            <a:cxnSpLocks/>
          </p:cNvCxnSpPr>
          <p:nvPr/>
        </p:nvCxnSpPr>
        <p:spPr>
          <a:xfrm>
            <a:off x="8013480" y="1102930"/>
            <a:ext cx="1439916" cy="90126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F5EEE321-B6CA-4722-AE91-D1779016EB40}"/>
              </a:ext>
            </a:extLst>
          </p:cNvPr>
          <p:cNvCxnSpPr>
            <a:cxnSpLocks/>
          </p:cNvCxnSpPr>
          <p:nvPr/>
        </p:nvCxnSpPr>
        <p:spPr>
          <a:xfrm>
            <a:off x="5780032" y="1286862"/>
            <a:ext cx="7882" cy="70419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7178161D-7F7E-45B9-9E13-A6087F9A0458}"/>
              </a:ext>
            </a:extLst>
          </p:cNvPr>
          <p:cNvCxnSpPr>
            <a:cxnSpLocks/>
          </p:cNvCxnSpPr>
          <p:nvPr/>
        </p:nvCxnSpPr>
        <p:spPr>
          <a:xfrm flipH="1">
            <a:off x="808639" y="3034204"/>
            <a:ext cx="386256" cy="625366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44A9C413-EF14-4BA7-97FD-A6F4717E224D}"/>
              </a:ext>
            </a:extLst>
          </p:cNvPr>
          <p:cNvCxnSpPr>
            <a:cxnSpLocks/>
          </p:cNvCxnSpPr>
          <p:nvPr/>
        </p:nvCxnSpPr>
        <p:spPr>
          <a:xfrm>
            <a:off x="2482412" y="3034205"/>
            <a:ext cx="388882" cy="612227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DFA15E39-E38F-4A5C-BB49-65D6AD4C7A0A}"/>
              </a:ext>
            </a:extLst>
          </p:cNvPr>
          <p:cNvCxnSpPr>
            <a:cxnSpLocks/>
          </p:cNvCxnSpPr>
          <p:nvPr/>
        </p:nvCxnSpPr>
        <p:spPr>
          <a:xfrm flipH="1">
            <a:off x="4671191" y="3034205"/>
            <a:ext cx="425669" cy="691055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9C4F2DCD-9302-4DA1-AFCA-16488807B90C}"/>
              </a:ext>
            </a:extLst>
          </p:cNvPr>
          <p:cNvCxnSpPr>
            <a:cxnSpLocks/>
          </p:cNvCxnSpPr>
          <p:nvPr/>
        </p:nvCxnSpPr>
        <p:spPr>
          <a:xfrm>
            <a:off x="6542032" y="3073619"/>
            <a:ext cx="362608" cy="65164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D611F15B-9498-4B1A-9819-E2D7E96F26F0}"/>
              </a:ext>
            </a:extLst>
          </p:cNvPr>
          <p:cNvCxnSpPr>
            <a:cxnSpLocks/>
          </p:cNvCxnSpPr>
          <p:nvPr/>
        </p:nvCxnSpPr>
        <p:spPr>
          <a:xfrm flipH="1">
            <a:off x="8888465" y="3073618"/>
            <a:ext cx="438808" cy="65164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98F80FB4-A0C1-42A5-9901-585ABB401D83}"/>
              </a:ext>
            </a:extLst>
          </p:cNvPr>
          <p:cNvCxnSpPr>
            <a:cxnSpLocks/>
          </p:cNvCxnSpPr>
          <p:nvPr/>
        </p:nvCxnSpPr>
        <p:spPr>
          <a:xfrm>
            <a:off x="10378308" y="3086757"/>
            <a:ext cx="441434" cy="599091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1F0F4CF-0AA3-4354-99CC-9321672F2F67}"/>
              </a:ext>
            </a:extLst>
          </p:cNvPr>
          <p:cNvSpPr txBox="1"/>
          <p:nvPr/>
        </p:nvSpPr>
        <p:spPr>
          <a:xfrm>
            <a:off x="147474" y="3694715"/>
            <a:ext cx="1718442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dirty="0" err="1">
                <a:solidFill>
                  <a:srgbClr val="FFFF00"/>
                </a:solidFill>
                <a:latin typeface="Calibri Light"/>
                <a:cs typeface="Calibri Light"/>
              </a:rPr>
              <a:t>Проф</a:t>
            </a:r>
            <a:r>
              <a:rPr lang="ru-RU" sz="2400" b="1" dirty="0">
                <a:solidFill>
                  <a:srgbClr val="FFFF00"/>
                </a:solidFill>
                <a:latin typeface="Calibri Light"/>
                <a:cs typeface="Calibri Light"/>
              </a:rPr>
              <a:t>-ориентация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5CFC23-E502-4AF5-A68D-6B6A09896E41}"/>
              </a:ext>
            </a:extLst>
          </p:cNvPr>
          <p:cNvSpPr txBox="1"/>
          <p:nvPr/>
        </p:nvSpPr>
        <p:spPr>
          <a:xfrm>
            <a:off x="2208486" y="3693073"/>
            <a:ext cx="144254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dirty="0" err="1">
                <a:solidFill>
                  <a:srgbClr val="FFFF00"/>
                </a:solidFill>
                <a:latin typeface="Calibri Light"/>
                <a:cs typeface="Calibri Light"/>
              </a:rPr>
              <a:t>Soft-skills</a:t>
            </a:r>
            <a:endParaRPr lang="ru-RU" sz="2400" b="1">
              <a:solidFill>
                <a:srgbClr val="FFFF00"/>
              </a:solidFill>
              <a:latin typeface="Calibri Light"/>
              <a:cs typeface="Calibri Light"/>
            </a:endParaRP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 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 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A4C27FC-8FAB-4372-A377-66125EAA5809}"/>
              </a:ext>
            </a:extLst>
          </p:cNvPr>
          <p:cNvSpPr txBox="1"/>
          <p:nvPr/>
        </p:nvSpPr>
        <p:spPr>
          <a:xfrm>
            <a:off x="4100347" y="3693073"/>
            <a:ext cx="144254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dirty="0" err="1">
                <a:solidFill>
                  <a:srgbClr val="FFFF00"/>
                </a:solidFill>
                <a:latin typeface="Calibri Light"/>
                <a:cs typeface="Calibri Light"/>
              </a:rPr>
              <a:t>Soft-skills</a:t>
            </a:r>
            <a:endParaRPr lang="ru-RU" sz="2400" b="1">
              <a:solidFill>
                <a:srgbClr val="FFFF00"/>
              </a:solidFill>
              <a:latin typeface="Calibri Light"/>
              <a:cs typeface="Calibri Light"/>
            </a:endParaRP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 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 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BEAE07-0A5F-4651-B1F2-673C6A6ED34B}"/>
              </a:ext>
            </a:extLst>
          </p:cNvPr>
          <p:cNvSpPr txBox="1"/>
          <p:nvPr/>
        </p:nvSpPr>
        <p:spPr>
          <a:xfrm>
            <a:off x="8265071" y="3693073"/>
            <a:ext cx="1442545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 b="1" dirty="0" err="1">
                <a:solidFill>
                  <a:srgbClr val="FFFF00"/>
                </a:solidFill>
                <a:latin typeface="Calibri Light"/>
                <a:cs typeface="Calibri Light"/>
              </a:rPr>
              <a:t>Soft-skills</a:t>
            </a:r>
            <a:endParaRPr lang="ru-RU" sz="2400" b="1">
              <a:solidFill>
                <a:srgbClr val="FFFF00"/>
              </a:solidFill>
              <a:latin typeface="Calibri Light"/>
              <a:cs typeface="Calibri Light"/>
            </a:endParaRP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 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 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"/>
              </a:rPr>
              <a:t>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EAF66A-BFE7-41EF-A119-E1761ABCBE79}"/>
              </a:ext>
            </a:extLst>
          </p:cNvPr>
          <p:cNvSpPr txBox="1"/>
          <p:nvPr/>
        </p:nvSpPr>
        <p:spPr>
          <a:xfrm>
            <a:off x="5928163" y="3694715"/>
            <a:ext cx="190237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 Light"/>
              </a:rPr>
              <a:t>Презентации молодежных организаций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221305-E62F-42A4-A7DD-A9CD4D9E872D}"/>
              </a:ext>
            </a:extLst>
          </p:cNvPr>
          <p:cNvSpPr txBox="1"/>
          <p:nvPr/>
        </p:nvSpPr>
        <p:spPr>
          <a:xfrm>
            <a:off x="10106025" y="3629025"/>
            <a:ext cx="190237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>
                <a:solidFill>
                  <a:srgbClr val="FFFF00"/>
                </a:solidFill>
                <a:latin typeface="Calibri Light"/>
                <a:cs typeface="Calibri Light"/>
              </a:rPr>
              <a:t>Презентации молодежных организаций</a:t>
            </a:r>
          </a:p>
        </p:txBody>
      </p:sp>
      <p:pic>
        <p:nvPicPr>
          <p:cNvPr id="24" name="Рисунок 24" descr="Социальная сеть">
            <a:extLst>
              <a:ext uri="{FF2B5EF4-FFF2-40B4-BE49-F238E27FC236}">
                <a16:creationId xmlns:a16="http://schemas.microsoft.com/office/drawing/2014/main" id="{41FB9483-FA72-4C81-B794-1709F77B9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4249" y="304801"/>
            <a:ext cx="1190295" cy="1190296"/>
          </a:xfrm>
          <a:prstGeom prst="rect">
            <a:avLst/>
          </a:prstGeom>
        </p:spPr>
      </p:pic>
      <p:pic>
        <p:nvPicPr>
          <p:cNvPr id="26" name="Рисунок 26" descr="Знак одобрения">
            <a:extLst>
              <a:ext uri="{FF2B5EF4-FFF2-40B4-BE49-F238E27FC236}">
                <a16:creationId xmlns:a16="http://schemas.microsoft.com/office/drawing/2014/main" id="{4C495946-4A31-4EA9-B255-85551EB403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93317" y="304801"/>
            <a:ext cx="1058917" cy="107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0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1B0DE4-4A1A-457C-82B9-74D007E88B43}"/>
              </a:ext>
            </a:extLst>
          </p:cNvPr>
          <p:cNvSpPr txBox="1"/>
          <p:nvPr/>
        </p:nvSpPr>
        <p:spPr>
          <a:xfrm>
            <a:off x="833002" y="365125"/>
            <a:ext cx="10520702" cy="1325563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kern="12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en-US" sz="4800" b="1" kern="12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b="1" kern="1200" dirty="0" err="1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выходе</a:t>
            </a:r>
            <a:endParaRPr lang="en-US" sz="4800" b="1" kern="1200" dirty="0" err="1">
              <a:solidFill>
                <a:srgbClr val="FFFF00"/>
              </a:solidFill>
              <a:latin typeface="+mj-lt"/>
              <a:ea typeface="+mj-ea"/>
              <a:cs typeface="Calibri Ligh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8A47A4-0F33-48B7-8579-E35662AE6CE7}"/>
              </a:ext>
            </a:extLst>
          </p:cNvPr>
          <p:cNvSpPr txBox="1"/>
          <p:nvPr/>
        </p:nvSpPr>
        <p:spPr>
          <a:xfrm>
            <a:off x="838201" y="2022601"/>
            <a:ext cx="10515598" cy="415436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800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молодых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людей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прокачают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свои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soft-skills;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4"/>
              </a:solidFill>
              <a:latin typeface="Calibri Light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Единая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образовательная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площадка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для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молодежи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; 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4"/>
              </a:solidFill>
              <a:latin typeface="Calibri Light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Повысится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уровень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осознанности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у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молодежи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к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выбору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специальности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4"/>
              </a:solidFill>
              <a:latin typeface="Calibri Light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Снизится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процент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отчисленных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с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образовательных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организаций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высшего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и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средне-специального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образования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по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причине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"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не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ту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специальность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выбрал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";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accent4"/>
              </a:solidFill>
              <a:latin typeface="Calibri Light"/>
              <a:cs typeface="Calibri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Увеличится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количество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 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инициативной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 </a:t>
            </a:r>
            <a:r>
              <a:rPr lang="en-US" sz="2400" b="1" dirty="0" err="1">
                <a:solidFill>
                  <a:schemeClr val="accent4"/>
                </a:solidFill>
                <a:latin typeface="Calibri Light"/>
                <a:cs typeface="Calibri Light"/>
              </a:rPr>
              <a:t>молодёжи</a:t>
            </a:r>
            <a:r>
              <a:rPr lang="en-US" sz="2400" b="1" dirty="0">
                <a:solidFill>
                  <a:schemeClr val="accent4"/>
                </a:solidFill>
                <a:latin typeface="Calibri Light"/>
                <a:cs typeface="Calibri Light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4" name="Рисунок 12" descr="Контрольный список">
            <a:extLst>
              <a:ext uri="{FF2B5EF4-FFF2-40B4-BE49-F238E27FC236}">
                <a16:creationId xmlns:a16="http://schemas.microsoft.com/office/drawing/2014/main" id="{D2C62220-328B-4000-8471-6E880D72B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2612" y="283234"/>
            <a:ext cx="1705154" cy="169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50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Тренинг-марафон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/>
  <cp:revision>697</cp:revision>
  <dcterms:created xsi:type="dcterms:W3CDTF">2019-12-04T19:20:42Z</dcterms:created>
  <dcterms:modified xsi:type="dcterms:W3CDTF">2019-12-04T22:53:49Z</dcterms:modified>
</cp:coreProperties>
</file>