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87" r:id="rId4"/>
    <p:sldId id="268" r:id="rId5"/>
    <p:sldId id="292" r:id="rId6"/>
    <p:sldId id="295" r:id="rId7"/>
    <p:sldId id="296" r:id="rId8"/>
    <p:sldId id="293" r:id="rId9"/>
    <p:sldId id="299" r:id="rId10"/>
    <p:sldId id="298" r:id="rId11"/>
    <p:sldId id="277" r:id="rId12"/>
    <p:sldId id="297" r:id="rId13"/>
    <p:sldId id="300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5332" autoAdjust="0"/>
  </p:normalViewPr>
  <p:slideViewPr>
    <p:cSldViewPr snapToGrid="0">
      <p:cViewPr varScale="1">
        <p:scale>
          <a:sx n="66" d="100"/>
          <a:sy n="66" d="100"/>
        </p:scale>
        <p:origin x="11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0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7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6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2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2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4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8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7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7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8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21AD-21A6-41A1-9275-936F0DD96B4D}" type="datetimeFigureOut">
              <a:rPr lang="ru-RU" smtClean="0"/>
              <a:t>пн 13.03.23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9A83-A2FD-4D96-B729-B0F033C9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1711" y="-1621711"/>
            <a:ext cx="5900578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9689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#</a:t>
            </a:r>
            <a:r>
              <a:rPr lang="ru-RU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ДобрыйМЦ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411480" y="1393371"/>
            <a:ext cx="9555481" cy="5634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algn="l"/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 smtClean="0">
              <a:latin typeface="Century Gothic" panose="020B0502020202020204" pitchFamily="34" charset="0"/>
            </a:endParaRPr>
          </a:p>
          <a:p>
            <a:pPr marL="95250"/>
            <a:endParaRPr lang="ru-RU" sz="1600" b="1" dirty="0" smtClean="0">
              <a:latin typeface="Century Gothic" panose="020B0502020202020204" pitchFamily="34" charset="0"/>
            </a:endParaRPr>
          </a:p>
          <a:p>
            <a:pPr marL="95250"/>
            <a:endParaRPr lang="ru-RU" sz="1600" b="1" dirty="0">
              <a:latin typeface="Century Gothic" panose="020B0502020202020204" pitchFamily="34" charset="0"/>
            </a:endParaRPr>
          </a:p>
          <a:p>
            <a:pPr marL="95250"/>
            <a:endParaRPr lang="ru-RU" sz="1600" b="1" dirty="0" smtClean="0">
              <a:latin typeface="Century Gothic" panose="020B0502020202020204" pitchFamily="34" charset="0"/>
            </a:endParaRPr>
          </a:p>
          <a:p>
            <a:pPr marL="95250"/>
            <a:endParaRPr lang="ru-RU" sz="1600" b="1" dirty="0">
              <a:latin typeface="Century Gothic" panose="020B0502020202020204" pitchFamily="34" charset="0"/>
            </a:endParaRPr>
          </a:p>
          <a:p>
            <a:pPr marL="95250"/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73" y="3437429"/>
            <a:ext cx="4521981" cy="3063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387" y="1815236"/>
            <a:ext cx="3730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dirty="0" smtClean="0">
                <a:latin typeface="Century Schoolbook" panose="02040604050505020304" pitchFamily="18" charset="0"/>
              </a:rPr>
              <a:t>Ш</a:t>
            </a:r>
            <a:r>
              <a:rPr lang="ru-RU" dirty="0" err="1" smtClean="0">
                <a:latin typeface="Century Schoolbook" panose="02040604050505020304" pitchFamily="18" charset="0"/>
              </a:rPr>
              <a:t>таб</a:t>
            </a:r>
            <a:r>
              <a:rPr lang="ru-RU" dirty="0">
                <a:latin typeface="Century Schoolbook" panose="02040604050505020304" pitchFamily="18" charset="0"/>
              </a:rPr>
              <a:t> волонтеров </a:t>
            </a:r>
            <a:r>
              <a:rPr lang="ru-RU" dirty="0" smtClean="0">
                <a:latin typeface="Century Schoolbook" panose="02040604050505020304" pitchFamily="18" charset="0"/>
              </a:rPr>
              <a:t>#</a:t>
            </a:r>
            <a:r>
              <a:rPr lang="ru-RU" dirty="0" err="1" smtClean="0">
                <a:latin typeface="Century Schoolbook" panose="02040604050505020304" pitchFamily="18" charset="0"/>
              </a:rPr>
              <a:t>ДобрыйМЦ</a:t>
            </a:r>
            <a:r>
              <a:rPr lang="ru-RU" dirty="0" smtClean="0">
                <a:latin typeface="Century Schoolbook" panose="02040604050505020304" pitchFamily="18" charset="0"/>
              </a:rPr>
              <a:t> функционирует на базе Молодежного центра с ноября 2020 года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81" y="4847631"/>
            <a:ext cx="3852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Штаб функционирует с целью привлечения молодежи к добровольческой </a:t>
            </a:r>
            <a:r>
              <a:rPr lang="ru-RU" dirty="0" smtClean="0">
                <a:latin typeface="Century Schoolbook" panose="02040604050505020304" pitchFamily="18" charset="0"/>
              </a:rPr>
              <a:t>деятельности и курирует добровольческие молодёжные движения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0" r="10287"/>
          <a:stretch/>
        </p:blipFill>
        <p:spPr>
          <a:xfrm>
            <a:off x="902785" y="1528106"/>
            <a:ext cx="2639127" cy="30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0543" y="-1620543"/>
            <a:ext cx="5900576" cy="9141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215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Добрый Лениногорск</a:t>
            </a:r>
            <a:endParaRPr lang="ru-RU" sz="3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3177" y="2603863"/>
            <a:ext cx="8758486" cy="1384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95250"/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512" y="1615531"/>
            <a:ext cx="4031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Итоговый добровольческий форум «Добрый Лениногорск» в 2022 году состоялся в 3 раз и объединил волонтеров, которые смогли повысить свои волонтерские навыки в формате неформального образования и получить благодарности за свой труд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0220" y="4304606"/>
            <a:ext cx="4332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Century Schoolbook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1" y="4223960"/>
            <a:ext cx="3857591" cy="2169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22" y="4243624"/>
            <a:ext cx="3857591" cy="21698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20" y="1660958"/>
            <a:ext cx="3857593" cy="21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1711" y="-1621711"/>
            <a:ext cx="5900578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06840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Мы с ВАМИ 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47836" y="2560191"/>
            <a:ext cx="4996163" cy="2897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535" y="1736985"/>
            <a:ext cx="3695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Волонтеры нашего штаба постоянно участвую в </a:t>
            </a:r>
            <a:r>
              <a:rPr lang="ru-RU" dirty="0" smtClean="0">
                <a:latin typeface="Century Schoolbook" panose="02040604050505020304" pitchFamily="18" charset="0"/>
              </a:rPr>
              <a:t>мероприятиях не только местного, но и Республиканского и Всероссийского масштаба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58" y="1497249"/>
            <a:ext cx="3609575" cy="2276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5" y="4105935"/>
            <a:ext cx="3786587" cy="23369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57" y="4088759"/>
            <a:ext cx="3609576" cy="23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1711" y="-1621711"/>
            <a:ext cx="5900578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9689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Смета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47836" y="2560191"/>
            <a:ext cx="4996163" cy="2897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6" y="1514474"/>
            <a:ext cx="8576108" cy="50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1711" y="-1621711"/>
            <a:ext cx="5900578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96899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Смета 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47836" y="2560191"/>
            <a:ext cx="4996163" cy="2897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1463939"/>
            <a:ext cx="8277726" cy="50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1711" y="-1621711"/>
            <a:ext cx="5900578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899323"/>
          </a:xfrm>
        </p:spPr>
        <p:txBody>
          <a:bodyPr>
            <a:normAutofit/>
          </a:bodyPr>
          <a:lstStyle/>
          <a:p>
            <a:r>
              <a:rPr lang="ru-RU" sz="4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Наши контакты</a:t>
            </a:r>
            <a:endParaRPr lang="ru-RU" sz="4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47836" y="2560191"/>
            <a:ext cx="4996163" cy="2897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748" y="6189376"/>
            <a:ext cx="750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40863" y="2117421"/>
            <a:ext cx="2300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ВК</a:t>
            </a:r>
            <a:endParaRPr lang="ru-RU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79008" y="2129955"/>
            <a:ext cx="2483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Telegram</a:t>
            </a:r>
            <a:endParaRPr lang="ru-RU" sz="3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-750" t="915" r="750" b="16618"/>
          <a:stretch/>
        </p:blipFill>
        <p:spPr>
          <a:xfrm>
            <a:off x="4795422" y="2671419"/>
            <a:ext cx="3657917" cy="32981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31" y="2760282"/>
            <a:ext cx="3191362" cy="31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1711" y="-1621711"/>
            <a:ext cx="5900578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875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ЗООВОЛОНТЕРСТВО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01180" y="3995959"/>
            <a:ext cx="5042820" cy="23273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361950" algn="l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22" y="1519128"/>
            <a:ext cx="4549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Ш</a:t>
            </a:r>
            <a:r>
              <a:rPr lang="ru-RU" dirty="0" smtClean="0">
                <a:latin typeface="Century Schoolbook" panose="02040604050505020304" pitchFamily="18" charset="0"/>
              </a:rPr>
              <a:t>таб </a:t>
            </a:r>
            <a:r>
              <a:rPr lang="en-US" dirty="0" smtClean="0">
                <a:latin typeface="Century Schoolbook" panose="02040604050505020304" pitchFamily="18" charset="0"/>
              </a:rPr>
              <a:t>#</a:t>
            </a:r>
            <a:r>
              <a:rPr lang="ru-RU" dirty="0" err="1" smtClean="0">
                <a:latin typeface="Century Schoolbook" panose="02040604050505020304" pitchFamily="18" charset="0"/>
              </a:rPr>
              <a:t>ДобрыйМЦ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организует </a:t>
            </a:r>
            <a:r>
              <a:rPr lang="ru-RU" dirty="0" smtClean="0">
                <a:latin typeface="Century Schoolbook" panose="02040604050505020304" pitchFamily="18" charset="0"/>
              </a:rPr>
              <a:t>для </a:t>
            </a:r>
            <a:r>
              <a:rPr lang="ru-RU" dirty="0">
                <a:latin typeface="Century Schoolbook" panose="02040604050505020304" pitchFamily="18" charset="0"/>
              </a:rPr>
              <a:t>молодежи </a:t>
            </a:r>
            <a:r>
              <a:rPr lang="ru-RU" dirty="0" smtClean="0">
                <a:latin typeface="Century Schoolbook" panose="02040604050505020304" pitchFamily="18" charset="0"/>
              </a:rPr>
              <a:t>города, поездки </a:t>
            </a:r>
            <a:r>
              <a:rPr lang="ru-RU" dirty="0" smtClean="0">
                <a:latin typeface="Century Schoolbook" panose="02040604050505020304" pitchFamily="18" charset="0"/>
              </a:rPr>
              <a:t>в питомник «Верный друг», который находится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в </a:t>
            </a:r>
            <a:r>
              <a:rPr lang="ru-RU" dirty="0" err="1" smtClean="0">
                <a:latin typeface="Century Schoolbook" panose="02040604050505020304" pitchFamily="18" charset="0"/>
              </a:rPr>
              <a:t>п.Совхоз</a:t>
            </a:r>
            <a:r>
              <a:rPr lang="ru-RU" dirty="0" smtClean="0">
                <a:latin typeface="Century Schoolbook" panose="02040604050505020304" pitchFamily="18" charset="0"/>
              </a:rPr>
              <a:t> Лениногорского района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algn="ctr"/>
            <a:endParaRPr lang="ru-RU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dirty="0">
                <a:latin typeface="Century Schoolbook" panose="02040604050505020304" pitchFamily="18" charset="0"/>
              </a:rPr>
              <a:t>В питомнике волонтеры помогают с выгулом собак, уборкой в вольерах, подготовкой запаса воды, еды и опилок.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 </a:t>
            </a:r>
            <a:endParaRPr lang="ru-RU" dirty="0" smtClean="0">
              <a:latin typeface="Century Schoolbook" panose="020406040505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19" y="4424596"/>
            <a:ext cx="3564073" cy="2004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19" y="1736598"/>
            <a:ext cx="3564073" cy="20047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5" y="4424596"/>
            <a:ext cx="3564074" cy="20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63912" y="-1622314"/>
            <a:ext cx="5907024" cy="9151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21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ЗООВОЛОНТЕРСВО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3177" y="2603863"/>
            <a:ext cx="8758486" cy="1384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95250"/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20" y="1581332"/>
            <a:ext cx="2770364" cy="3189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40" y="3145311"/>
            <a:ext cx="2760120" cy="2941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962" y="1767006"/>
            <a:ext cx="443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С сентября 2019 </a:t>
            </a:r>
            <a:r>
              <a:rPr lang="ru-RU" dirty="0" smtClean="0">
                <a:latin typeface="Century Schoolbook" panose="02040604050505020304" pitchFamily="18" charset="0"/>
              </a:rPr>
              <a:t>года, </a:t>
            </a:r>
            <a:r>
              <a:rPr lang="ru-RU" dirty="0" smtClean="0">
                <a:latin typeface="Century Schoolbook" panose="02040604050505020304" pitchFamily="18" charset="0"/>
              </a:rPr>
              <a:t>раз в квартал штабом проводится акция по сбору корма для бездомных животных.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7580" y="2603863"/>
            <a:ext cx="4892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Собранный 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корм и принадлежности передаются волонтерам «Верного друга», которые </a:t>
            </a:r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ухаживают за</a:t>
            </a:r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бездомными животными</a:t>
            </a:r>
          </a:p>
        </p:txBody>
      </p:sp>
    </p:spTree>
    <p:extLst>
      <p:ext uri="{BB962C8B-B14F-4D97-AF65-F5344CB8AC3E}">
        <p14:creationId xmlns:p14="http://schemas.microsoft.com/office/powerpoint/2010/main" val="42505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546519" y="-1694566"/>
            <a:ext cx="5900578" cy="92897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215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Эковолонтерство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3177" y="2603863"/>
            <a:ext cx="8758486" cy="1384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95250"/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0289" y="1680202"/>
            <a:ext cx="4179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Так же одной из задач </a:t>
            </a:r>
            <a:r>
              <a:rPr lang="ru-RU" dirty="0" smtClean="0">
                <a:latin typeface="Century Schoolbook" panose="02040604050505020304" pitchFamily="18" charset="0"/>
              </a:rPr>
              <a:t>штаба </a:t>
            </a:r>
            <a:r>
              <a:rPr lang="ru-RU" dirty="0" smtClean="0">
                <a:latin typeface="Century Schoolbook" panose="02040604050505020304" pitchFamily="18" charset="0"/>
              </a:rPr>
              <a:t>является экологическое </a:t>
            </a:r>
            <a:r>
              <a:rPr lang="ru-RU" dirty="0" err="1" smtClean="0">
                <a:latin typeface="Century Schoolbook" panose="02040604050505020304" pitchFamily="18" charset="0"/>
              </a:rPr>
              <a:t>волонтёрство</a:t>
            </a:r>
            <a:r>
              <a:rPr lang="ru-RU" dirty="0" smtClean="0">
                <a:latin typeface="Century Schoolbook" panose="02040604050505020304" pitchFamily="18" charset="0"/>
              </a:rPr>
              <a:t> – это проведение субботников на общественно важных пространствах, сбор </a:t>
            </a:r>
            <a:r>
              <a:rPr lang="ru-RU" dirty="0" smtClean="0">
                <a:latin typeface="Century Schoolbook" panose="02040604050505020304" pitchFamily="18" charset="0"/>
              </a:rPr>
              <a:t>и сдача </a:t>
            </a:r>
            <a:r>
              <a:rPr lang="ru-RU" dirty="0" smtClean="0">
                <a:latin typeface="Century Schoolbook" panose="02040604050505020304" pitchFamily="18" charset="0"/>
              </a:rPr>
              <a:t>макулатуры, пластика, батареек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algn="ctr"/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2483" y="4640612"/>
            <a:ext cx="4026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Вырученные </a:t>
            </a:r>
            <a:r>
              <a:rPr lang="ru-RU" dirty="0">
                <a:latin typeface="Century Schoolbook" panose="02040604050505020304" pitchFamily="18" charset="0"/>
              </a:rPr>
              <a:t>деньги </a:t>
            </a:r>
            <a:r>
              <a:rPr lang="ru-RU" dirty="0" smtClean="0">
                <a:latin typeface="Century Schoolbook" panose="02040604050505020304" pitchFamily="18" charset="0"/>
              </a:rPr>
              <a:t>от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сдачи </a:t>
            </a:r>
            <a:r>
              <a:rPr lang="ru-RU" dirty="0" smtClean="0">
                <a:latin typeface="Century Schoolbook" panose="02040604050505020304" pitchFamily="18" charset="0"/>
              </a:rPr>
              <a:t>макулатуры перечисляются </a:t>
            </a:r>
            <a:r>
              <a:rPr lang="ru-RU" dirty="0" smtClean="0">
                <a:latin typeface="Century Schoolbook" panose="02040604050505020304" pitchFamily="18" charset="0"/>
              </a:rPr>
              <a:t>в благотворительные фонды по сбору средств для тяжело больных детей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1" y="4227466"/>
            <a:ext cx="3822926" cy="2150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3" y="1595336"/>
            <a:ext cx="3886154" cy="21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0543" y="-1620543"/>
            <a:ext cx="5900576" cy="9141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21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Добровольческий слет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3177" y="2603863"/>
            <a:ext cx="8758486" cy="1384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95250"/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740" y="1960564"/>
            <a:ext cx="4206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В </a:t>
            </a:r>
            <a:r>
              <a:rPr lang="ru-RU" dirty="0" smtClean="0">
                <a:latin typeface="Century Schoolbook" panose="02040604050505020304" pitchFamily="18" charset="0"/>
              </a:rPr>
              <a:t>сентябре</a:t>
            </a:r>
            <a:r>
              <a:rPr lang="ru-RU" dirty="0" smtClean="0">
                <a:latin typeface="Century Schoolbook" panose="02040604050505020304" pitchFamily="18" charset="0"/>
              </a:rPr>
              <a:t> 2022 года в ДОУ «Юбилейный» </a:t>
            </a:r>
            <a:r>
              <a:rPr lang="ru-RU" dirty="0" smtClean="0">
                <a:latin typeface="Century Schoolbook" panose="02040604050505020304" pitchFamily="18" charset="0"/>
              </a:rPr>
              <a:t>состоялся двухдневный</a:t>
            </a:r>
            <a:r>
              <a:rPr lang="ru-RU" dirty="0" smtClean="0">
                <a:latin typeface="Century Schoolbook" panose="02040604050505020304" pitchFamily="18" charset="0"/>
              </a:rPr>
              <a:t> добровольческий слет 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«Мы вместе!», где штаб </a:t>
            </a:r>
            <a:r>
              <a:rPr lang="en-US" dirty="0" smtClean="0">
                <a:latin typeface="Century Schoolbook" panose="02040604050505020304" pitchFamily="18" charset="0"/>
              </a:rPr>
              <a:t>#</a:t>
            </a:r>
            <a:r>
              <a:rPr lang="ru-RU" dirty="0" err="1" smtClean="0">
                <a:latin typeface="Century Schoolbook" panose="02040604050505020304" pitchFamily="18" charset="0"/>
              </a:rPr>
              <a:t>ДобрыйМЦ</a:t>
            </a:r>
            <a:r>
              <a:rPr lang="ru-RU" dirty="0" smtClean="0">
                <a:latin typeface="Century Schoolbook" panose="02040604050505020304" pitchFamily="18" charset="0"/>
              </a:rPr>
              <a:t> стал организатором мероприятия</a:t>
            </a:r>
            <a:endParaRPr lang="ru-RU" dirty="0" smtClean="0">
              <a:latin typeface="Century Schoolbook" panose="020406040505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t="20211" r="6736" b="210"/>
          <a:stretch/>
        </p:blipFill>
        <p:spPr>
          <a:xfrm>
            <a:off x="5137157" y="1552860"/>
            <a:ext cx="3186376" cy="2292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32140" r="3789" b="1895"/>
          <a:stretch/>
        </p:blipFill>
        <p:spPr>
          <a:xfrm>
            <a:off x="980877" y="4024256"/>
            <a:ext cx="3339965" cy="24255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28132" y="4649290"/>
            <a:ext cx="4206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Слет был реализован при поддержке АНО «Информационно-ресурсный добровольческий центр РТ» и Министерства по делам молодежи РТ</a:t>
            </a:r>
            <a:endParaRPr lang="ru-RU" dirty="0" smtClean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2881" y="-1620543"/>
            <a:ext cx="5900576" cy="9141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21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Помощь в рамках СВО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3177" y="2603863"/>
            <a:ext cx="8758486" cy="1384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95250"/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546" y="5590070"/>
            <a:ext cx="798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Волонтеры штаба организовывают акции «Записки солдатам», «Обещаю </a:t>
            </a:r>
            <a:r>
              <a:rPr lang="ru-RU" dirty="0" err="1" smtClean="0">
                <a:latin typeface="Century Schoolbook" panose="02040604050505020304" pitchFamily="18" charset="0"/>
              </a:rPr>
              <a:t>вернутьСЯ</a:t>
            </a:r>
            <a:r>
              <a:rPr lang="ru-RU" dirty="0" smtClean="0">
                <a:latin typeface="Century Schoolbook" panose="02040604050505020304" pitchFamily="18" charset="0"/>
              </a:rPr>
              <a:t>», акция по сбору помощи беженцам и сбору, погрузке и отправке гуманитарного груза</a:t>
            </a:r>
            <a:endParaRPr lang="ru-RU" dirty="0" smtClean="0">
              <a:latin typeface="Century Schoolbook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3" y="1711929"/>
            <a:ext cx="2448988" cy="32653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93" y="1777808"/>
            <a:ext cx="2405333" cy="32071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364" y="2363960"/>
            <a:ext cx="2963110" cy="22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0543" y="-1620543"/>
            <a:ext cx="5900576" cy="9141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21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Донорство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3177" y="2603863"/>
            <a:ext cx="8758486" cy="1384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95250"/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4880" y="4506553"/>
            <a:ext cx="4090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Организация </a:t>
            </a:r>
            <a:r>
              <a:rPr lang="ru-RU" dirty="0" smtClean="0">
                <a:latin typeface="Century Schoolbook" panose="02040604050505020304" pitchFamily="18" charset="0"/>
              </a:rPr>
              <a:t>поездок для молодежи города 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в «Центр </a:t>
            </a:r>
            <a:r>
              <a:rPr lang="ru-RU" dirty="0">
                <a:latin typeface="Century Schoolbook" panose="02040604050505020304" pitchFamily="18" charset="0"/>
              </a:rPr>
              <a:t>крови» </a:t>
            </a:r>
            <a:r>
              <a:rPr lang="ru-RU" dirty="0" err="1">
                <a:latin typeface="Century Schoolbook" panose="02040604050505020304" pitchFamily="18" charset="0"/>
              </a:rPr>
              <a:t>г.Альметьевск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 для </a:t>
            </a:r>
            <a:r>
              <a:rPr lang="ru-RU" dirty="0" smtClean="0">
                <a:latin typeface="Century Schoolbook" panose="02040604050505020304" pitchFamily="18" charset="0"/>
              </a:rPr>
              <a:t>донорства крови и плазмы для </a:t>
            </a:r>
            <a:r>
              <a:rPr lang="ru-RU" dirty="0" smtClean="0">
                <a:latin typeface="Century Schoolbook" panose="02040604050505020304" pitchFamily="18" charset="0"/>
              </a:rPr>
              <a:t>нуждающихся</a:t>
            </a:r>
            <a:endParaRPr lang="ru-RU" dirty="0" smtClean="0"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8" y="4155136"/>
            <a:ext cx="4059776" cy="2400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05" y="1548455"/>
            <a:ext cx="4059776" cy="23438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8" y="1540894"/>
            <a:ext cx="4059776" cy="2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2881" y="-1711848"/>
            <a:ext cx="5900576" cy="9141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215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Добрая мастерская</a:t>
            </a:r>
            <a:endParaRPr lang="ru-RU" sz="3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3177" y="2603863"/>
            <a:ext cx="8758486" cy="1384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95250"/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311" y="1810008"/>
            <a:ext cx="4128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С сентября по декабрь 2022 года прошли творческие мастер-классы для молодёжи с инклюзией «</a:t>
            </a:r>
            <a:r>
              <a:rPr lang="ru-RU" dirty="0">
                <a:latin typeface="Century Schoolbook" panose="02040604050505020304" pitchFamily="18" charset="0"/>
              </a:rPr>
              <a:t>Д</a:t>
            </a:r>
            <a:r>
              <a:rPr lang="ru-RU" dirty="0" smtClean="0">
                <a:latin typeface="Century Schoolbook" panose="02040604050505020304" pitchFamily="18" charset="0"/>
              </a:rPr>
              <a:t>обрая мастерская», получившие </a:t>
            </a:r>
            <a:r>
              <a:rPr lang="ru-RU" dirty="0" err="1" smtClean="0">
                <a:latin typeface="Century Schoolbook" panose="02040604050505020304" pitchFamily="18" charset="0"/>
              </a:rPr>
              <a:t>грантовую</a:t>
            </a:r>
            <a:r>
              <a:rPr lang="ru-RU" dirty="0" smtClean="0">
                <a:latin typeface="Century Schoolbook" panose="02040604050505020304" pitchFamily="18" charset="0"/>
              </a:rPr>
              <a:t> поддержку (97 600 руб.)</a:t>
            </a: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от Министерства по делам молодежи РТ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0220" y="4304606"/>
            <a:ext cx="4332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Century Schoolbook" panose="020406040505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6" y="4163351"/>
            <a:ext cx="4092579" cy="23020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13" y="4163351"/>
            <a:ext cx="3958348" cy="22679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89" y="1561195"/>
            <a:ext cx="4003472" cy="225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/>
          <a:stretch/>
        </p:blipFill>
        <p:spPr>
          <a:xfrm rot="5400000">
            <a:off x="1622881" y="-1620543"/>
            <a:ext cx="5900576" cy="9141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215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Добрые сердца</a:t>
            </a:r>
            <a:endParaRPr lang="ru-RU" sz="3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3177" y="2603863"/>
            <a:ext cx="8758486" cy="1384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endParaRPr lang="ru-RU" sz="1600" b="1" dirty="0" smtClean="0">
              <a:latin typeface="Century Gothic" panose="020B0502020202020204" pitchFamily="34" charset="0"/>
            </a:endParaRPr>
          </a:p>
          <a:p>
            <a:pPr marL="457200" indent="-361950">
              <a:buFont typeface="Wingdings" panose="05000000000000000000" pitchFamily="2" charset="2"/>
              <a:buChar char="ü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95250"/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840" y="1844945"/>
            <a:ext cx="3811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В 2022 году в рамках проекта «Добрая мастерская» в декаду инвалидов был организован праздник «Добрый сердца», с шоу «Мыльных пузырей», </a:t>
            </a:r>
            <a:r>
              <a:rPr lang="ru-RU" dirty="0" err="1" smtClean="0">
                <a:latin typeface="Century Schoolbook" panose="02040604050505020304" pitchFamily="18" charset="0"/>
              </a:rPr>
              <a:t>аквагримом</a:t>
            </a:r>
            <a:r>
              <a:rPr lang="ru-RU" dirty="0" smtClean="0">
                <a:latin typeface="Century Schoolbook" panose="02040604050505020304" pitchFamily="18" charset="0"/>
              </a:rPr>
              <a:t> и чаепитием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0220" y="4304606"/>
            <a:ext cx="4332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" y="4359390"/>
            <a:ext cx="3857589" cy="2169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20" y="4359390"/>
            <a:ext cx="3857590" cy="2169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20" y="1729441"/>
            <a:ext cx="4016152" cy="22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7403</TotalTime>
  <Words>368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Century Schoolbook</vt:lpstr>
      <vt:lpstr>Wingdings</vt:lpstr>
      <vt:lpstr>Тема Office</vt:lpstr>
      <vt:lpstr>#ДобрыйМЦ</vt:lpstr>
      <vt:lpstr>ЗООВОЛОНТЕРСТВО</vt:lpstr>
      <vt:lpstr>ЗООВОЛОНТЕРСВО</vt:lpstr>
      <vt:lpstr>Эковолонтерство</vt:lpstr>
      <vt:lpstr>Добровольческий слет</vt:lpstr>
      <vt:lpstr>Помощь в рамках СВО</vt:lpstr>
      <vt:lpstr>Донорство</vt:lpstr>
      <vt:lpstr>Добрая мастерская</vt:lpstr>
      <vt:lpstr>Добрые сердца</vt:lpstr>
      <vt:lpstr>Добрый Лениногорск</vt:lpstr>
      <vt:lpstr>Мы с ВАМИ </vt:lpstr>
      <vt:lpstr>Смета  </vt:lpstr>
      <vt:lpstr>Смета  </vt:lpstr>
      <vt:lpstr>Наши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УДМС</cp:lastModifiedBy>
  <cp:revision>95</cp:revision>
  <dcterms:created xsi:type="dcterms:W3CDTF">2020-10-06T19:25:56Z</dcterms:created>
  <dcterms:modified xsi:type="dcterms:W3CDTF">2023-03-13T13:54:07Z</dcterms:modified>
</cp:coreProperties>
</file>