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0" r:id="rId2"/>
    <p:sldId id="257" r:id="rId3"/>
    <p:sldId id="294" r:id="rId4"/>
    <p:sldId id="285" r:id="rId5"/>
    <p:sldId id="288" r:id="rId6"/>
    <p:sldId id="291" r:id="rId7"/>
    <p:sldId id="292" r:id="rId8"/>
    <p:sldId id="293" r:id="rId9"/>
    <p:sldId id="283" r:id="rId10"/>
    <p:sldId id="281" r:id="rId1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75E1E73-64F1-43C6-9008-EAD9C895FFF8}">
          <p14:sldIdLst>
            <p14:sldId id="270"/>
            <p14:sldId id="257"/>
            <p14:sldId id="294"/>
            <p14:sldId id="285"/>
            <p14:sldId id="288"/>
            <p14:sldId id="291"/>
            <p14:sldId id="292"/>
            <p14:sldId id="293"/>
            <p14:sldId id="283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7D5EB"/>
    <a:srgbClr val="B7D1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55" autoAdjust="0"/>
    <p:restoredTop sz="80769" autoAdjust="0"/>
  </p:normalViewPr>
  <p:slideViewPr>
    <p:cSldViewPr>
      <p:cViewPr varScale="1">
        <p:scale>
          <a:sx n="74" d="100"/>
          <a:sy n="74" d="100"/>
        </p:scale>
        <p:origin x="10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4A6D55-E3E7-423F-A86F-42963A58BAF7}" type="doc">
      <dgm:prSet loTypeId="urn:microsoft.com/office/officeart/2005/8/layout/chevron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E94CA77-174E-48FA-A46A-A3DF3707DC6F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 </a:t>
          </a:r>
        </a:p>
      </dgm:t>
    </dgm:pt>
    <dgm:pt modelId="{AA2B5686-158D-4476-896F-D96103F83DC4}" type="parTrans" cxnId="{0ECD158E-0CA7-451E-8520-5730BC96B986}">
      <dgm:prSet/>
      <dgm:spPr/>
      <dgm:t>
        <a:bodyPr/>
        <a:lstStyle/>
        <a:p>
          <a:endParaRPr lang="ru-RU"/>
        </a:p>
      </dgm:t>
    </dgm:pt>
    <dgm:pt modelId="{AAAAD4DC-BC97-422D-9141-EBC61BCF1346}" type="sibTrans" cxnId="{0ECD158E-0CA7-451E-8520-5730BC96B986}">
      <dgm:prSet/>
      <dgm:spPr/>
      <dgm:t>
        <a:bodyPr/>
        <a:lstStyle/>
        <a:p>
          <a:endParaRPr lang="ru-RU"/>
        </a:p>
      </dgm:t>
    </dgm:pt>
    <dgm:pt modelId="{C9C1BEC0-7FD1-460D-9AC9-5EF0FB7E231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/>
            <a:t>Также из-за отсутствия специализированной площадки для занятий экстремальными видами спорта повышен уровень травматизма у любителей скейтбординга. </a:t>
          </a:r>
          <a:endParaRPr lang="ru-RU" sz="1400" dirty="0"/>
        </a:p>
      </dgm:t>
    </dgm:pt>
    <dgm:pt modelId="{D5FD6D62-D0C2-41B2-8098-1658D2A381EC}" type="parTrans" cxnId="{D8DCF234-465B-4679-A612-E8D769289003}">
      <dgm:prSet/>
      <dgm:spPr/>
      <dgm:t>
        <a:bodyPr/>
        <a:lstStyle/>
        <a:p>
          <a:endParaRPr lang="ru-RU"/>
        </a:p>
      </dgm:t>
    </dgm:pt>
    <dgm:pt modelId="{44DB7D49-632D-42D7-801E-CA628064DCAE}" type="sibTrans" cxnId="{D8DCF234-465B-4679-A612-E8D769289003}">
      <dgm:prSet/>
      <dgm:spPr/>
      <dgm:t>
        <a:bodyPr/>
        <a:lstStyle/>
        <a:p>
          <a:endParaRPr lang="ru-RU"/>
        </a:p>
      </dgm:t>
    </dgm:pt>
    <dgm:pt modelId="{E14B997C-9314-442A-8DF3-14B2D82F399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/>
            <a:t>Кроме того, "</a:t>
          </a:r>
          <a:r>
            <a:rPr lang="ru-RU" sz="1600" dirty="0" err="1"/>
            <a:t>экстрималы</a:t>
          </a:r>
          <a:r>
            <a:rPr lang="ru-RU" sz="1600" dirty="0"/>
            <a:t>" наносят ущерб городской архитектуре (порча бордюров, плит, асфальтированных площадок).</a:t>
          </a:r>
        </a:p>
      </dgm:t>
    </dgm:pt>
    <dgm:pt modelId="{D1E532A9-7E16-468F-9ACC-D2FEF0357A8D}" type="parTrans" cxnId="{C8C89DE8-A35B-4239-864C-9D897C898A0A}">
      <dgm:prSet/>
      <dgm:spPr/>
      <dgm:t>
        <a:bodyPr/>
        <a:lstStyle/>
        <a:p>
          <a:endParaRPr lang="ru-RU"/>
        </a:p>
      </dgm:t>
    </dgm:pt>
    <dgm:pt modelId="{CE46C695-FF29-4259-880B-6A4893D18EEA}" type="sibTrans" cxnId="{C8C89DE8-A35B-4239-864C-9D897C898A0A}">
      <dgm:prSet/>
      <dgm:spPr/>
      <dgm:t>
        <a:bodyPr/>
        <a:lstStyle/>
        <a:p>
          <a:endParaRPr lang="ru-RU"/>
        </a:p>
      </dgm:t>
    </dgm:pt>
    <dgm:pt modelId="{F3DE84D4-F5CD-400E-8CDB-C71B2518CA81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 </a:t>
          </a:r>
        </a:p>
      </dgm:t>
    </dgm:pt>
    <dgm:pt modelId="{40BA526D-C4C9-474D-BAAC-97D2E0B44DB5}" type="sibTrans" cxnId="{54498E7F-6FCC-49AA-9206-65A0BA5D79B2}">
      <dgm:prSet/>
      <dgm:spPr/>
      <dgm:t>
        <a:bodyPr/>
        <a:lstStyle/>
        <a:p>
          <a:endParaRPr lang="ru-RU"/>
        </a:p>
      </dgm:t>
    </dgm:pt>
    <dgm:pt modelId="{0B986245-6C8C-4945-BDFC-8C9410E42EE2}" type="parTrans" cxnId="{54498E7F-6FCC-49AA-9206-65A0BA5D79B2}">
      <dgm:prSet/>
      <dgm:spPr/>
      <dgm:t>
        <a:bodyPr/>
        <a:lstStyle/>
        <a:p>
          <a:endParaRPr lang="ru-RU"/>
        </a:p>
      </dgm:t>
    </dgm:pt>
    <dgm:pt modelId="{72F3FA83-F52B-4A68-AA5B-848E8D19F0A0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 </a:t>
          </a:r>
        </a:p>
      </dgm:t>
    </dgm:pt>
    <dgm:pt modelId="{41497A65-8638-48A9-BA3B-9464FAB7DF5F}" type="sibTrans" cxnId="{C6C80DF5-ABEB-4F0E-AE29-1105259A1A3C}">
      <dgm:prSet/>
      <dgm:spPr/>
      <dgm:t>
        <a:bodyPr/>
        <a:lstStyle/>
        <a:p>
          <a:endParaRPr lang="ru-RU"/>
        </a:p>
      </dgm:t>
    </dgm:pt>
    <dgm:pt modelId="{D00A2C04-85B9-4B49-B23B-0D0977E1963D}" type="parTrans" cxnId="{C6C80DF5-ABEB-4F0E-AE29-1105259A1A3C}">
      <dgm:prSet/>
      <dgm:spPr/>
      <dgm:t>
        <a:bodyPr/>
        <a:lstStyle/>
        <a:p>
          <a:endParaRPr lang="ru-RU"/>
        </a:p>
      </dgm:t>
    </dgm:pt>
    <dgm:pt modelId="{C86C1B8F-F0FF-4489-BD46-BABD572C9D2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600" dirty="0" smtClean="0"/>
            <a:t>Скейтбординг – это не просто спорт, это образ жизни. Это особая культура, объединяющая молодёжь разного социального статуса, с разными </a:t>
          </a:r>
          <a:r>
            <a:rPr lang="ru-RU" sz="1600" dirty="0" err="1" smtClean="0"/>
            <a:t>инетерсами</a:t>
          </a:r>
          <a:r>
            <a:rPr lang="ru-RU" sz="1600" dirty="0" smtClean="0"/>
            <a:t> и ценностями. Актуальность проекта обусловлена тем, что в микрорайоне Лебеди отсутствуют площадки для занятий экстремальными видами спорта, уже сейчас являющимися крупным культурным пластом городской среды, что приводит к несовершенству системы коммуникации между представителями скейтбординга.</a:t>
          </a:r>
          <a:endParaRPr lang="ru-RU" sz="1600" dirty="0"/>
        </a:p>
      </dgm:t>
    </dgm:pt>
    <dgm:pt modelId="{3773E4EA-BD0E-4FF4-9EC0-6CDC8025A4AF}" type="parTrans" cxnId="{033EE87F-2423-475D-8D6C-59602496C9D5}">
      <dgm:prSet/>
      <dgm:spPr/>
      <dgm:t>
        <a:bodyPr/>
        <a:lstStyle/>
        <a:p>
          <a:endParaRPr lang="ru-RU"/>
        </a:p>
      </dgm:t>
    </dgm:pt>
    <dgm:pt modelId="{C8DBAE0D-DF4A-46EF-A0B1-91BC81773FB0}" type="sibTrans" cxnId="{033EE87F-2423-475D-8D6C-59602496C9D5}">
      <dgm:prSet/>
      <dgm:spPr/>
      <dgm:t>
        <a:bodyPr/>
        <a:lstStyle/>
        <a:p>
          <a:endParaRPr lang="ru-RU"/>
        </a:p>
      </dgm:t>
    </dgm:pt>
    <dgm:pt modelId="{4BF2FCB9-039A-4504-9DA5-1FC41180900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600" dirty="0"/>
        </a:p>
      </dgm:t>
    </dgm:pt>
    <dgm:pt modelId="{B8758EFC-8ADC-4BCA-8E10-E979C506E060}" type="parTrans" cxnId="{16669AB6-D504-44AA-B145-A7D4665A704A}">
      <dgm:prSet/>
      <dgm:spPr/>
      <dgm:t>
        <a:bodyPr/>
        <a:lstStyle/>
        <a:p>
          <a:endParaRPr lang="ru-RU"/>
        </a:p>
      </dgm:t>
    </dgm:pt>
    <dgm:pt modelId="{3CC31E0B-6454-42C3-BA54-BE948328812D}" type="sibTrans" cxnId="{16669AB6-D504-44AA-B145-A7D4665A704A}">
      <dgm:prSet/>
      <dgm:spPr/>
      <dgm:t>
        <a:bodyPr/>
        <a:lstStyle/>
        <a:p>
          <a:endParaRPr lang="ru-RU"/>
        </a:p>
      </dgm:t>
    </dgm:pt>
    <dgm:pt modelId="{6A092B44-EB99-440D-8EB8-927AB7A17040}" type="pres">
      <dgm:prSet presAssocID="{634A6D55-E3E7-423F-A86F-42963A58BAF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0C39CE-836F-4D78-B1FC-E503AEC29B9D}" type="pres">
      <dgm:prSet presAssocID="{CE94CA77-174E-48FA-A46A-A3DF3707DC6F}" presName="composite" presStyleCnt="0"/>
      <dgm:spPr/>
    </dgm:pt>
    <dgm:pt modelId="{229A5A62-F042-46AA-A055-400980E82FB0}" type="pres">
      <dgm:prSet presAssocID="{CE94CA77-174E-48FA-A46A-A3DF3707DC6F}" presName="parentText" presStyleLbl="alignNode1" presStyleIdx="0" presStyleCnt="3" custAng="16200000" custLinFactNeighborX="17782" custLinFactNeighborY="-202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BC1A1-C4B9-4675-B49C-E46954EFF7C6}" type="pres">
      <dgm:prSet presAssocID="{CE94CA77-174E-48FA-A46A-A3DF3707DC6F}" presName="descendantText" presStyleLbl="alignAcc1" presStyleIdx="0" presStyleCnt="3" custScaleX="92078" custScaleY="122522" custLinFactNeighborX="2081" custLinFactNeighborY="-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7424A-DAB3-4444-ABD3-F117FEA34B18}" type="pres">
      <dgm:prSet presAssocID="{AAAAD4DC-BC97-422D-9141-EBC61BCF1346}" presName="sp" presStyleCnt="0"/>
      <dgm:spPr/>
    </dgm:pt>
    <dgm:pt modelId="{37C34374-A29C-484E-922B-8C81CF774FA0}" type="pres">
      <dgm:prSet presAssocID="{F3DE84D4-F5CD-400E-8CDB-C71B2518CA81}" presName="composite" presStyleCnt="0"/>
      <dgm:spPr/>
    </dgm:pt>
    <dgm:pt modelId="{8E70932B-0A40-4D36-926E-ECC230D93A7E}" type="pres">
      <dgm:prSet presAssocID="{F3DE84D4-F5CD-400E-8CDB-C71B2518CA81}" presName="parentText" presStyleLbl="alignNode1" presStyleIdx="1" presStyleCnt="3" custAng="16200000" custLinFactNeighborX="18371" custLinFactNeighborY="-153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4AC39-300D-4D14-9658-BEB24FC0069C}" type="pres">
      <dgm:prSet presAssocID="{F3DE84D4-F5CD-400E-8CDB-C71B2518CA81}" presName="descendantText" presStyleLbl="alignAcc1" presStyleIdx="1" presStyleCnt="3" custScaleX="91187" custLinFactNeighborX="1667" custLinFactNeighborY="3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E4B81-2C8C-4B61-8EEC-7111555364B5}" type="pres">
      <dgm:prSet presAssocID="{40BA526D-C4C9-474D-BAAC-97D2E0B44DB5}" presName="sp" presStyleCnt="0"/>
      <dgm:spPr/>
    </dgm:pt>
    <dgm:pt modelId="{D7CB3A98-8366-4A58-9D35-FD1CC7EF4C0A}" type="pres">
      <dgm:prSet presAssocID="{72F3FA83-F52B-4A68-AA5B-848E8D19F0A0}" presName="composite" presStyleCnt="0"/>
      <dgm:spPr/>
    </dgm:pt>
    <dgm:pt modelId="{777236F6-7CA6-4833-85E1-1CE2C7CC88FE}" type="pres">
      <dgm:prSet presAssocID="{72F3FA83-F52B-4A68-AA5B-848E8D19F0A0}" presName="parentText" presStyleLbl="alignNode1" presStyleIdx="2" presStyleCnt="3" custAng="16200000" custLinFactNeighborX="21142" custLinFactNeighborY="-206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619DD-AF2D-4070-A78B-848D63FD7C04}" type="pres">
      <dgm:prSet presAssocID="{72F3FA83-F52B-4A68-AA5B-848E8D19F0A0}" presName="descendantText" presStyleLbl="alignAcc1" presStyleIdx="2" presStyleCnt="3" custScaleX="92083" custScaleY="135044" custLinFactNeighborX="3816" custLinFactNeighborY="-2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3157A5-9742-4321-A781-5368D7F971C9}" type="presOf" srcId="{634A6D55-E3E7-423F-A86F-42963A58BAF7}" destId="{6A092B44-EB99-440D-8EB8-927AB7A17040}" srcOrd="0" destOrd="0" presId="urn:microsoft.com/office/officeart/2005/8/layout/chevron2"/>
    <dgm:cxn modelId="{0BB0539D-98D9-4506-8FC9-B58EBBC7DFB3}" type="presOf" srcId="{72F3FA83-F52B-4A68-AA5B-848E8D19F0A0}" destId="{777236F6-7CA6-4833-85E1-1CE2C7CC88FE}" srcOrd="0" destOrd="0" presId="urn:microsoft.com/office/officeart/2005/8/layout/chevron2"/>
    <dgm:cxn modelId="{93A50840-5705-4354-B2C3-E9F5F12FA809}" type="presOf" srcId="{CE94CA77-174E-48FA-A46A-A3DF3707DC6F}" destId="{229A5A62-F042-46AA-A055-400980E82FB0}" srcOrd="0" destOrd="0" presId="urn:microsoft.com/office/officeart/2005/8/layout/chevron2"/>
    <dgm:cxn modelId="{D8DCF234-465B-4679-A612-E8D769289003}" srcId="{F3DE84D4-F5CD-400E-8CDB-C71B2518CA81}" destId="{C9C1BEC0-7FD1-460D-9AC9-5EF0FB7E2319}" srcOrd="0" destOrd="0" parTransId="{D5FD6D62-D0C2-41B2-8098-1658D2A381EC}" sibTransId="{44DB7D49-632D-42D7-801E-CA628064DCAE}"/>
    <dgm:cxn modelId="{A5CA0D25-8BAA-4414-BAD8-FE27077A7274}" type="presOf" srcId="{F3DE84D4-F5CD-400E-8CDB-C71B2518CA81}" destId="{8E70932B-0A40-4D36-926E-ECC230D93A7E}" srcOrd="0" destOrd="0" presId="urn:microsoft.com/office/officeart/2005/8/layout/chevron2"/>
    <dgm:cxn modelId="{033EE87F-2423-475D-8D6C-59602496C9D5}" srcId="{CE94CA77-174E-48FA-A46A-A3DF3707DC6F}" destId="{C86C1B8F-F0FF-4489-BD46-BABD572C9D2A}" srcOrd="1" destOrd="0" parTransId="{3773E4EA-BD0E-4FF4-9EC0-6CDC8025A4AF}" sibTransId="{C8DBAE0D-DF4A-46EF-A0B1-91BC81773FB0}"/>
    <dgm:cxn modelId="{4CC850C8-9D7E-4DA5-92ED-F0CB67F2463E}" type="presOf" srcId="{E14B997C-9314-442A-8DF3-14B2D82F3993}" destId="{A22619DD-AF2D-4070-A78B-848D63FD7C04}" srcOrd="0" destOrd="0" presId="urn:microsoft.com/office/officeart/2005/8/layout/chevron2"/>
    <dgm:cxn modelId="{C99017C3-54F1-4CC4-9127-C3B38A7B6DAD}" type="presOf" srcId="{C86C1B8F-F0FF-4489-BD46-BABD572C9D2A}" destId="{74ABC1A1-C4B9-4675-B49C-E46954EFF7C6}" srcOrd="0" destOrd="1" presId="urn:microsoft.com/office/officeart/2005/8/layout/chevron2"/>
    <dgm:cxn modelId="{16669AB6-D504-44AA-B145-A7D4665A704A}" srcId="{CE94CA77-174E-48FA-A46A-A3DF3707DC6F}" destId="{4BF2FCB9-039A-4504-9DA5-1FC411809001}" srcOrd="0" destOrd="0" parTransId="{B8758EFC-8ADC-4BCA-8E10-E979C506E060}" sibTransId="{3CC31E0B-6454-42C3-BA54-BE948328812D}"/>
    <dgm:cxn modelId="{C8C89DE8-A35B-4239-864C-9D897C898A0A}" srcId="{72F3FA83-F52B-4A68-AA5B-848E8D19F0A0}" destId="{E14B997C-9314-442A-8DF3-14B2D82F3993}" srcOrd="0" destOrd="0" parTransId="{D1E532A9-7E16-468F-9ACC-D2FEF0357A8D}" sibTransId="{CE46C695-FF29-4259-880B-6A4893D18EEA}"/>
    <dgm:cxn modelId="{54498E7F-6FCC-49AA-9206-65A0BA5D79B2}" srcId="{634A6D55-E3E7-423F-A86F-42963A58BAF7}" destId="{F3DE84D4-F5CD-400E-8CDB-C71B2518CA81}" srcOrd="1" destOrd="0" parTransId="{0B986245-6C8C-4945-BDFC-8C9410E42EE2}" sibTransId="{40BA526D-C4C9-474D-BAAC-97D2E0B44DB5}"/>
    <dgm:cxn modelId="{0D2FC5CE-DEE3-4853-88F2-0A346E0FD2B5}" type="presOf" srcId="{C9C1BEC0-7FD1-460D-9AC9-5EF0FB7E2319}" destId="{C3D4AC39-300D-4D14-9658-BEB24FC0069C}" srcOrd="0" destOrd="0" presId="urn:microsoft.com/office/officeart/2005/8/layout/chevron2"/>
    <dgm:cxn modelId="{0ECD158E-0CA7-451E-8520-5730BC96B986}" srcId="{634A6D55-E3E7-423F-A86F-42963A58BAF7}" destId="{CE94CA77-174E-48FA-A46A-A3DF3707DC6F}" srcOrd="0" destOrd="0" parTransId="{AA2B5686-158D-4476-896F-D96103F83DC4}" sibTransId="{AAAAD4DC-BC97-422D-9141-EBC61BCF1346}"/>
    <dgm:cxn modelId="{C6C80DF5-ABEB-4F0E-AE29-1105259A1A3C}" srcId="{634A6D55-E3E7-423F-A86F-42963A58BAF7}" destId="{72F3FA83-F52B-4A68-AA5B-848E8D19F0A0}" srcOrd="2" destOrd="0" parTransId="{D00A2C04-85B9-4B49-B23B-0D0977E1963D}" sibTransId="{41497A65-8638-48A9-BA3B-9464FAB7DF5F}"/>
    <dgm:cxn modelId="{F967E892-2E8B-4E20-99E6-557B63A41279}" type="presOf" srcId="{4BF2FCB9-039A-4504-9DA5-1FC411809001}" destId="{74ABC1A1-C4B9-4675-B49C-E46954EFF7C6}" srcOrd="0" destOrd="0" presId="urn:microsoft.com/office/officeart/2005/8/layout/chevron2"/>
    <dgm:cxn modelId="{5CF0DAC8-D398-4405-B758-7A64A15652F9}" type="presParOf" srcId="{6A092B44-EB99-440D-8EB8-927AB7A17040}" destId="{850C39CE-836F-4D78-B1FC-E503AEC29B9D}" srcOrd="0" destOrd="0" presId="urn:microsoft.com/office/officeart/2005/8/layout/chevron2"/>
    <dgm:cxn modelId="{1B03AACF-0CEA-4533-9FB2-E5619AB254BA}" type="presParOf" srcId="{850C39CE-836F-4D78-B1FC-E503AEC29B9D}" destId="{229A5A62-F042-46AA-A055-400980E82FB0}" srcOrd="0" destOrd="0" presId="urn:microsoft.com/office/officeart/2005/8/layout/chevron2"/>
    <dgm:cxn modelId="{1B0F7EBD-F7BE-4F2F-83A2-1647062BD9CF}" type="presParOf" srcId="{850C39CE-836F-4D78-B1FC-E503AEC29B9D}" destId="{74ABC1A1-C4B9-4675-B49C-E46954EFF7C6}" srcOrd="1" destOrd="0" presId="urn:microsoft.com/office/officeart/2005/8/layout/chevron2"/>
    <dgm:cxn modelId="{8E38722F-F356-4458-9A1D-F2926E72E72C}" type="presParOf" srcId="{6A092B44-EB99-440D-8EB8-927AB7A17040}" destId="{5D57424A-DAB3-4444-ABD3-F117FEA34B18}" srcOrd="1" destOrd="0" presId="urn:microsoft.com/office/officeart/2005/8/layout/chevron2"/>
    <dgm:cxn modelId="{165BA1BD-0E51-4F5F-B991-0FF27A1B8B4F}" type="presParOf" srcId="{6A092B44-EB99-440D-8EB8-927AB7A17040}" destId="{37C34374-A29C-484E-922B-8C81CF774FA0}" srcOrd="2" destOrd="0" presId="urn:microsoft.com/office/officeart/2005/8/layout/chevron2"/>
    <dgm:cxn modelId="{01FFAFD5-9B7F-4BBB-ADC9-DB9D8F330BD2}" type="presParOf" srcId="{37C34374-A29C-484E-922B-8C81CF774FA0}" destId="{8E70932B-0A40-4D36-926E-ECC230D93A7E}" srcOrd="0" destOrd="0" presId="urn:microsoft.com/office/officeart/2005/8/layout/chevron2"/>
    <dgm:cxn modelId="{89B0FA6C-6A8D-4271-A6F8-BEBFA239B13C}" type="presParOf" srcId="{37C34374-A29C-484E-922B-8C81CF774FA0}" destId="{C3D4AC39-300D-4D14-9658-BEB24FC0069C}" srcOrd="1" destOrd="0" presId="urn:microsoft.com/office/officeart/2005/8/layout/chevron2"/>
    <dgm:cxn modelId="{200489C8-91AF-4A4A-A684-F4FB2509C46F}" type="presParOf" srcId="{6A092B44-EB99-440D-8EB8-927AB7A17040}" destId="{0C1E4B81-2C8C-4B61-8EEC-7111555364B5}" srcOrd="3" destOrd="0" presId="urn:microsoft.com/office/officeart/2005/8/layout/chevron2"/>
    <dgm:cxn modelId="{D25B9692-250E-42F6-8D17-D3E6A0F2927D}" type="presParOf" srcId="{6A092B44-EB99-440D-8EB8-927AB7A17040}" destId="{D7CB3A98-8366-4A58-9D35-FD1CC7EF4C0A}" srcOrd="4" destOrd="0" presId="urn:microsoft.com/office/officeart/2005/8/layout/chevron2"/>
    <dgm:cxn modelId="{FE48ADE5-AA2A-42F6-9EC5-108D00585A1B}" type="presParOf" srcId="{D7CB3A98-8366-4A58-9D35-FD1CC7EF4C0A}" destId="{777236F6-7CA6-4833-85E1-1CE2C7CC88FE}" srcOrd="0" destOrd="0" presId="urn:microsoft.com/office/officeart/2005/8/layout/chevron2"/>
    <dgm:cxn modelId="{59ACC931-3FA8-481D-933E-F6E2846183C5}" type="presParOf" srcId="{D7CB3A98-8366-4A58-9D35-FD1CC7EF4C0A}" destId="{A22619DD-AF2D-4070-A78B-848D63FD7C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A5A62-F042-46AA-A055-400980E82FB0}">
      <dsp:nvSpPr>
        <dsp:cNvPr id="0" name=""/>
        <dsp:cNvSpPr/>
      </dsp:nvSpPr>
      <dsp:spPr>
        <a:xfrm>
          <a:off x="131360" y="26456"/>
          <a:ext cx="1155287" cy="80870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 </a:t>
          </a:r>
        </a:p>
      </dsp:txBody>
      <dsp:txXfrm rot="-5400000">
        <a:off x="304654" y="257513"/>
        <a:ext cx="808701" cy="346586"/>
      </dsp:txXfrm>
    </dsp:sp>
    <dsp:sp modelId="{74ABC1A1-C4B9-4675-B49C-E46954EFF7C6}">
      <dsp:nvSpPr>
        <dsp:cNvPr id="0" name=""/>
        <dsp:cNvSpPr/>
      </dsp:nvSpPr>
      <dsp:spPr>
        <a:xfrm rot="5400000">
          <a:off x="4733998" y="-3281488"/>
          <a:ext cx="920063" cy="7483039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Скейтбординг – это не просто спорт, это образ жизни. Это особая культура, объединяющая молодёжь разного социального статуса, с разными </a:t>
          </a:r>
          <a:r>
            <a:rPr lang="ru-RU" sz="1600" kern="1200" dirty="0" err="1" smtClean="0"/>
            <a:t>инетерсами</a:t>
          </a:r>
          <a:r>
            <a:rPr lang="ru-RU" sz="1600" kern="1200" dirty="0" smtClean="0"/>
            <a:t> и ценностями. Актуальность проекта обусловлена тем, что в микрорайоне Лебеди отсутствуют площадки для занятий экстремальными видами спорта, уже сейчас являющимися крупным культурным пластом городской среды, что приводит к несовершенству системы коммуникации между представителями скейтбординга.</a:t>
          </a:r>
          <a:endParaRPr lang="ru-RU" sz="1600" kern="1200" dirty="0"/>
        </a:p>
      </dsp:txBody>
      <dsp:txXfrm rot="-5400000">
        <a:off x="1452510" y="44914"/>
        <a:ext cx="7438125" cy="830235"/>
      </dsp:txXfrm>
    </dsp:sp>
    <dsp:sp modelId="{8E70932B-0A40-4D36-926E-ECC230D93A7E}">
      <dsp:nvSpPr>
        <dsp:cNvPr id="0" name=""/>
        <dsp:cNvSpPr/>
      </dsp:nvSpPr>
      <dsp:spPr>
        <a:xfrm>
          <a:off x="136124" y="1051392"/>
          <a:ext cx="1155287" cy="80870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 </a:t>
          </a:r>
        </a:p>
      </dsp:txBody>
      <dsp:txXfrm rot="-5400000">
        <a:off x="309418" y="1282449"/>
        <a:ext cx="808701" cy="346586"/>
      </dsp:txXfrm>
    </dsp:sp>
    <dsp:sp modelId="{C3D4AC39-300D-4D14-9658-BEB24FC0069C}">
      <dsp:nvSpPr>
        <dsp:cNvPr id="0" name=""/>
        <dsp:cNvSpPr/>
      </dsp:nvSpPr>
      <dsp:spPr>
        <a:xfrm rot="5400000">
          <a:off x="4792982" y="-2249575"/>
          <a:ext cx="750937" cy="7410629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Также из-за отсутствия специализированной площадки для занятий экстремальными видами спорта повышен уровень травматизма у любителей скейтбординга. </a:t>
          </a:r>
          <a:endParaRPr lang="ru-RU" sz="1400" kern="1200" dirty="0"/>
        </a:p>
      </dsp:txBody>
      <dsp:txXfrm rot="-5400000">
        <a:off x="1463136" y="1116929"/>
        <a:ext cx="7373971" cy="677621"/>
      </dsp:txXfrm>
    </dsp:sp>
    <dsp:sp modelId="{777236F6-7CA6-4833-85E1-1CE2C7CC88FE}">
      <dsp:nvSpPr>
        <dsp:cNvPr id="0" name=""/>
        <dsp:cNvSpPr/>
      </dsp:nvSpPr>
      <dsp:spPr>
        <a:xfrm>
          <a:off x="158533" y="2090159"/>
          <a:ext cx="1155287" cy="80870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 </a:t>
          </a:r>
        </a:p>
      </dsp:txBody>
      <dsp:txXfrm rot="-5400000">
        <a:off x="331827" y="2321216"/>
        <a:ext cx="808701" cy="346586"/>
      </dsp:txXfrm>
    </dsp:sp>
    <dsp:sp modelId="{A22619DD-AF2D-4070-A78B-848D63FD7C04}">
      <dsp:nvSpPr>
        <dsp:cNvPr id="0" name=""/>
        <dsp:cNvSpPr/>
      </dsp:nvSpPr>
      <dsp:spPr>
        <a:xfrm rot="5400000">
          <a:off x="4686779" y="-1227425"/>
          <a:ext cx="1014095" cy="7483445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Кроме того, "</a:t>
          </a:r>
          <a:r>
            <a:rPr lang="ru-RU" sz="1600" kern="1200" dirty="0" err="1"/>
            <a:t>экстрималы</a:t>
          </a:r>
          <a:r>
            <a:rPr lang="ru-RU" sz="1600" kern="1200" dirty="0"/>
            <a:t>" наносят ущерб городской архитектуре (порча бордюров, плит, асфальтированных площадок).</a:t>
          </a:r>
        </a:p>
      </dsp:txBody>
      <dsp:txXfrm rot="-5400000">
        <a:off x="1452104" y="2056754"/>
        <a:ext cx="7433941" cy="915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6BED6-A41E-4783-9E35-E3DA161107C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2A669-31C9-430A-B779-CF169BE9C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17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2A669-31C9-430A-B779-CF169BE9C02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5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E3B1-425E-4AAB-8E84-84AF7BCDAEA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342900" y="1484785"/>
            <a:ext cx="8477572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ct val="0"/>
              </a:spcAft>
              <a:buNone/>
            </a:pPr>
            <a:r>
              <a:rPr lang="ru-RU" altLang="ru-RU" sz="2000" dirty="0">
                <a:latin typeface="Franklin Gothic Medium" pitchFamily="34" charset="0"/>
              </a:rPr>
              <a:t>МБУК «ЦКР «Лебединец»</a:t>
            </a:r>
          </a:p>
          <a:p>
            <a:pPr>
              <a:spcAft>
                <a:spcPct val="0"/>
              </a:spcAft>
              <a:buFont typeface="Wingdings 2" pitchFamily="18" charset="2"/>
              <a:buNone/>
            </a:pPr>
            <a:endParaRPr lang="ru-RU" altLang="ru-RU" sz="2000" dirty="0">
              <a:latin typeface="Franklin Gothic Medium" pitchFamily="34" charset="0"/>
            </a:endParaRPr>
          </a:p>
          <a:p>
            <a:pPr marL="0" indent="0" algn="ctr">
              <a:buNone/>
            </a:pPr>
            <a:r>
              <a:rPr lang="ru-RU" sz="5400" b="1" dirty="0"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rPr>
              <a:t>Презентация проекта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rPr>
              <a:t>«</a:t>
            </a:r>
            <a:r>
              <a:rPr lang="ru-RU" sz="2600" b="1" dirty="0" err="1"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rPr>
              <a:t>Eхtr</a:t>
            </a:r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rPr>
              <a:t>e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rPr>
              <a:t>m</a:t>
            </a:r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rPr>
              <a:t>e s</a:t>
            </a:r>
            <a:r>
              <a:rPr lang="ru-RU" sz="2600" b="1" dirty="0" err="1"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rPr>
              <a:t>treet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rPr>
              <a:t>. 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rPr>
              <a:t>Скейт-парк для начинающих»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/>
            </a:r>
            <a:br>
              <a:rPr lang="ru-RU" sz="2600" b="1" dirty="0">
                <a:solidFill>
                  <a:schemeClr val="accent6"/>
                </a:solidFill>
                <a:latin typeface="Franklin Gothic Medium" panose="020B0603020102020204" pitchFamily="34" charset="0"/>
              </a:rPr>
            </a:br>
            <a:endParaRPr lang="ru-RU" sz="2600" b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 Аккомпаниатор МБУК «ЦКР «Лебединец»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Долженкова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 Анна Олеговна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Губкин,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altLang="ru-RU" sz="2000" dirty="0">
              <a:latin typeface="Franklin Gothic Medium" pitchFamily="34" charset="0"/>
            </a:endParaRPr>
          </a:p>
          <a:p>
            <a:pPr>
              <a:spcAft>
                <a:spcPct val="0"/>
              </a:spcAft>
              <a:buFont typeface="Wingdings 2" pitchFamily="18" charset="2"/>
              <a:buNone/>
            </a:pPr>
            <a:endParaRPr lang="ru-RU" altLang="ru-RU" sz="2000" dirty="0">
              <a:latin typeface="Franklin Gothic Medium" pitchFamily="34" charset="0"/>
            </a:endParaRPr>
          </a:p>
          <a:p>
            <a:pPr>
              <a:spcAft>
                <a:spcPct val="0"/>
              </a:spcAft>
              <a:buFont typeface="Wingdings 2" pitchFamily="18" charset="2"/>
              <a:buNone/>
            </a:pPr>
            <a:endParaRPr lang="ru-RU" altLang="ru-RU" sz="2000" dirty="0"/>
          </a:p>
          <a:p>
            <a:pPr>
              <a:spcAft>
                <a:spcPct val="0"/>
              </a:spcAft>
              <a:buFont typeface="Wingdings 2" pitchFamily="18" charset="2"/>
              <a:buNone/>
            </a:pPr>
            <a:endParaRPr lang="ru-RU" altLang="ru-RU" sz="2000" dirty="0"/>
          </a:p>
        </p:txBody>
      </p:sp>
      <p:pic>
        <p:nvPicPr>
          <p:cNvPr id="6" name="Picture 7" descr="O:\inform\okulova\ФОТО\Символика\Герб Губкина  обновленный 20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0648"/>
            <a:ext cx="1420788" cy="175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655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403" y="980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Контактные данные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763" y="3140968"/>
            <a:ext cx="8075240" cy="182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Franklin Gothic Book" panose="020B0503020102020204" pitchFamily="34" charset="0"/>
              </a:rPr>
              <a:t>Руководитель проекта:</a:t>
            </a:r>
          </a:p>
          <a:p>
            <a:pPr marL="0" indent="0" algn="ctr">
              <a:buNone/>
            </a:pPr>
            <a:r>
              <a:rPr lang="ru-RU" sz="2000" dirty="0" err="1">
                <a:latin typeface="Franklin Gothic Book" panose="020B0503020102020204" pitchFamily="34" charset="0"/>
              </a:rPr>
              <a:t>Долженкова</a:t>
            </a:r>
            <a:r>
              <a:rPr lang="ru-RU" sz="2000" dirty="0">
                <a:latin typeface="Franklin Gothic Book" panose="020B0503020102020204" pitchFamily="34" charset="0"/>
              </a:rPr>
              <a:t> </a:t>
            </a:r>
            <a:r>
              <a:rPr lang="ru-RU" sz="2000">
                <a:latin typeface="Franklin Gothic Book" panose="020B0503020102020204" pitchFamily="34" charset="0"/>
              </a:rPr>
              <a:t>Анна Олеговна</a:t>
            </a:r>
            <a:endParaRPr lang="ru-RU" sz="2000" dirty="0"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Franklin Gothic Book" panose="020B0503020102020204" pitchFamily="34" charset="0"/>
              </a:rPr>
              <a:t> тел. 8 (908) 788-31-32</a:t>
            </a:r>
          </a:p>
          <a:p>
            <a:pPr marL="0" indent="0" algn="ctr">
              <a:buNone/>
            </a:pPr>
            <a:r>
              <a:rPr lang="ru-RU" sz="2000" dirty="0">
                <a:latin typeface="Franklin Gothic Book" panose="020B0503020102020204" pitchFamily="34" charset="0"/>
              </a:rPr>
              <a:t>Е</a:t>
            </a:r>
            <a:r>
              <a:rPr lang="en-US" sz="2000" dirty="0">
                <a:latin typeface="Franklin Gothic Book" panose="020B0503020102020204" pitchFamily="34" charset="0"/>
              </a:rPr>
              <a:t>-mail: dk-lebedinec@yandex.ru</a:t>
            </a:r>
            <a:endParaRPr lang="ru-RU" sz="20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-17648"/>
            <a:ext cx="6048672" cy="926368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rPr>
              <a:t>Введение в предметную область</a:t>
            </a:r>
            <a:br>
              <a:rPr lang="ru-RU" sz="3000" dirty="0"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3000" dirty="0"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rPr>
              <a:t>(описание ситуации «как есть»)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latin typeface="Franklin Gothic Medium" panose="020B0603020102020204" pitchFamily="34" charset="0"/>
              </a:rPr>
              <a:t>	</a:t>
            </a:r>
          </a:p>
          <a:p>
            <a:pPr marL="0" indent="0">
              <a:buNone/>
            </a:pPr>
            <a:endParaRPr lang="ru-RU" sz="1600" dirty="0">
              <a:latin typeface="Franklin Gothic Medium" panose="020B06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274838"/>
            <a:ext cx="1997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.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03672463"/>
              </p:ext>
            </p:extLst>
          </p:nvPr>
        </p:nvGraphicFramePr>
        <p:xfrm>
          <a:off x="28938" y="1099263"/>
          <a:ext cx="8935550" cy="3312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4D15D0-AD7A-4CC0-8E84-FAAE3F6B89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18" y="4289890"/>
            <a:ext cx="4031940" cy="2286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7BDCD70-935B-4B02-9F2E-0E515C9130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8" y="4289890"/>
            <a:ext cx="4031940" cy="2249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110"/>
            <a:ext cx="8291264" cy="491783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Цель, задачи и результат проекта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383577"/>
              </p:ext>
            </p:extLst>
          </p:nvPr>
        </p:nvGraphicFramePr>
        <p:xfrm>
          <a:off x="256692" y="503225"/>
          <a:ext cx="8568952" cy="612648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809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9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Цель проекта: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altLang="en-US" sz="1400" b="0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Привлечение не менее 300 представителей массовой современной городской субкультуры и установление тесной связи и сотрудничества между ними посредством создания открытого скейт-парка «</a:t>
                      </a:r>
                      <a:r>
                        <a:rPr lang="ru-RU" altLang="en-US" sz="1400" b="0" dirty="0" err="1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Extreme</a:t>
                      </a:r>
                      <a:r>
                        <a:rPr lang="ru-RU" altLang="en-US" sz="1400" b="0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 </a:t>
                      </a:r>
                      <a:r>
                        <a:rPr lang="ru-RU" altLang="en-US" sz="1400" b="0" dirty="0" err="1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street</a:t>
                      </a:r>
                      <a:r>
                        <a:rPr lang="ru-RU" altLang="en-US" sz="1400" b="0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», а также пропаганда физической культуры и поддержка популярных молодёжных видов спорта.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Задачи: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1. Изучение опыта создания открытых скейт-парков в России.</a:t>
                      </a:r>
                    </a:p>
                    <a:p>
                      <a:pPr algn="just">
                        <a:buNone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2. Выбор наиболее удачного места для организации площадки, разработка плана будущего скейт-парка. </a:t>
                      </a:r>
                    </a:p>
                    <a:p>
                      <a:pPr algn="just">
                        <a:buNone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3. Ознакомление с перспективным планом развития микрорайона Лебеди и согласование строительства скейт-парка с администрацией г. Губкина (реконструкции одной из спортивных площадок м. Лебеди в открытый скейт-парк).</a:t>
                      </a:r>
                    </a:p>
                    <a:p>
                      <a:pPr algn="just">
                        <a:buNone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4. Организация культурно-спортивных мероприятий и мастер-классов в новом скейт-парке.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Ожидаемые результаты: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lang="ru-RU" altLang="ru-RU" sz="14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cs typeface="Times New Roman" panose="02020603050405020304" pitchFamily="18" charset="0"/>
                          <a:sym typeface="+mn-ea"/>
                        </a:rPr>
                        <a:t>Привлечены не менее 300 представителями массовой современной городской субкультуры – </a:t>
                      </a:r>
                      <a:r>
                        <a:rPr lang="ru-RU" altLang="ru-RU" sz="1400" b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cs typeface="Times New Roman" panose="02020603050405020304" pitchFamily="18" charset="0"/>
                          <a:sym typeface="+mn-ea"/>
                        </a:rPr>
                        <a:t>скетбординга</a:t>
                      </a:r>
                      <a:r>
                        <a:rPr lang="ru-RU" altLang="ru-RU" sz="14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cs typeface="Times New Roman" panose="02020603050405020304" pitchFamily="18" charset="0"/>
                          <a:sym typeface="+mn-ea"/>
                        </a:rPr>
                        <a:t> и установлены тесная связь и сотрудничество между ними;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lang="ru-RU" altLang="ru-RU" sz="14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cs typeface="Times New Roman" panose="02020603050405020304" pitchFamily="18" charset="0"/>
                          <a:sym typeface="+mn-ea"/>
                        </a:rPr>
                        <a:t>Уменьшен риск травматизма любителей скейтборда, так как заниматься спортом они будут на специализированной площадке.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lang="ru-RU" altLang="ru-RU" sz="14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cs typeface="Times New Roman" panose="02020603050405020304" pitchFamily="18" charset="0"/>
                          <a:sym typeface="+mn-ea"/>
                        </a:rPr>
                        <a:t>Уменьшены случаи порчи городской архитектуры.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lang="ru-RU" altLang="ru-RU" sz="14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cs typeface="Times New Roman" panose="02020603050405020304" pitchFamily="18" charset="0"/>
                          <a:sym typeface="+mn-ea"/>
                        </a:rPr>
                        <a:t>Положено начало развитию на территории Губкина скейтбординга как части массовой культуры, вдохновляющей многих известных художников, фотографов и других творческих людей;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lang="ru-RU" altLang="ru-RU" sz="14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cs typeface="Times New Roman" panose="02020603050405020304" pitchFamily="18" charset="0"/>
                          <a:sym typeface="+mn-ea"/>
                        </a:rPr>
                        <a:t>Проведено не менее 5 культурно-спортивных мероприятий по скейтбордингу.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Аудитория проекта: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altLang="ru-RU" sz="14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cs typeface="Times New Roman" panose="02020603050405020304" pitchFamily="18" charset="0"/>
                          <a:sym typeface="+mn-ea"/>
                        </a:rPr>
                        <a:t>Профессионалы; любители скейтбординга – подростки и молодежь – начинающие скейтбордисты (участники торжественного открытия скейт-парка и мастер-классов, которые пройдут с 26.06.20 г. по 30.07.20 г., не менее 200 человек из микрорайона Лебеди, города и близлежащих городов);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endParaRPr lang="ru-RU" altLang="ru-RU" sz="1400" b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136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374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404813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800" cap="none" dirty="0">
                <a:solidFill>
                  <a:schemeClr val="bg2">
                    <a:lumMod val="25000"/>
                  </a:schemeClr>
                </a:solidFill>
              </a:rPr>
              <a:t>Введение в предметную область</a:t>
            </a:r>
            <a:br>
              <a:rPr lang="ru-RU" altLang="ru-RU" sz="2800" cap="none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altLang="ru-RU" sz="2800" cap="none" dirty="0">
                <a:solidFill>
                  <a:schemeClr val="bg2">
                    <a:lumMod val="25000"/>
                  </a:schemeClr>
                </a:solidFill>
              </a:rPr>
              <a:t>(описание ситуации «как будет»)</a:t>
            </a:r>
            <a:r>
              <a:rPr lang="ru-RU" altLang="ru-RU" sz="3000" cap="none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altLang="ru-RU" sz="3000" cap="none" dirty="0">
                <a:solidFill>
                  <a:schemeClr val="accent4">
                    <a:lumMod val="75000"/>
                  </a:schemeClr>
                </a:solidFill>
              </a:rPr>
            </a:br>
            <a:endParaRPr lang="ru-RU" altLang="ru-RU" sz="3000" cap="non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6429375"/>
            <a:ext cx="347662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3BC1617B-8820-4CB4-98A1-353F0FB1902C}" type="slidenum">
              <a:rPr lang="ru-RU" altLang="ru-RU" sz="1400" b="1" smtClean="0">
                <a:solidFill>
                  <a:srgbClr val="23263C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sz="1400" b="1">
              <a:solidFill>
                <a:srgbClr val="23263C"/>
              </a:solidFill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462757" y="1101890"/>
            <a:ext cx="8066088" cy="38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ru-RU" altLang="ru-RU" sz="1600" b="1" dirty="0">
                <a:latin typeface="Franklin Gothic Medium" pitchFamily="34" charset="0"/>
                <a:cs typeface="Times New Roman" pitchFamily="18" charset="0"/>
              </a:rPr>
              <a:t>Открытый скейт-парк «</a:t>
            </a:r>
            <a:r>
              <a:rPr lang="ru-RU" altLang="ru-RU" sz="1600" b="1" dirty="0" err="1">
                <a:latin typeface="Franklin Gothic Medium" pitchFamily="34" charset="0"/>
                <a:cs typeface="Times New Roman" pitchFamily="18" charset="0"/>
              </a:rPr>
              <a:t>Extreme</a:t>
            </a:r>
            <a:r>
              <a:rPr lang="ru-RU" altLang="ru-RU" sz="1600" b="1" dirty="0">
                <a:latin typeface="Franklin Gothic Medium" pitchFamily="34" charset="0"/>
                <a:cs typeface="Times New Roman" pitchFamily="18" charset="0"/>
              </a:rPr>
              <a:t> </a:t>
            </a:r>
            <a:r>
              <a:rPr lang="ru-RU" altLang="ru-RU" sz="1600" b="1" dirty="0" err="1">
                <a:latin typeface="Franklin Gothic Medium" pitchFamily="34" charset="0"/>
                <a:cs typeface="Times New Roman" pitchFamily="18" charset="0"/>
              </a:rPr>
              <a:t>street</a:t>
            </a:r>
            <a:r>
              <a:rPr lang="ru-RU" altLang="ru-RU" sz="1600" b="1" dirty="0">
                <a:latin typeface="Franklin Gothic Medium" pitchFamily="34" charset="0"/>
                <a:cs typeface="Times New Roman" pitchFamily="18" charset="0"/>
              </a:rPr>
              <a:t>», позволяющий наладить систему работы по организации и проведению культурно-спортивных мероприятий и различных мастер-классов по экстремальным видам спорта, что способствует установлению тесной связи и сотрудничества между представителями одной из самых популярных субкультур.</a:t>
            </a:r>
          </a:p>
          <a:p>
            <a:pPr algn="just">
              <a:lnSpc>
                <a:spcPct val="115000"/>
              </a:lnSpc>
            </a:pPr>
            <a:r>
              <a:rPr lang="ru-RU" altLang="ru-RU" sz="1600" b="1" dirty="0">
                <a:latin typeface="Franklin Gothic Medium" pitchFamily="34" charset="0"/>
                <a:cs typeface="Times New Roman" pitchFamily="18" charset="0"/>
              </a:rPr>
              <a:t>Торжественное открытие скейт-парка, включающее в себя: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altLang="ru-RU" sz="1600" b="1" dirty="0">
                <a:latin typeface="Franklin Gothic Medium" pitchFamily="34" charset="0"/>
                <a:cs typeface="Times New Roman" pitchFamily="18" charset="0"/>
              </a:rPr>
              <a:t>      - показательные выступления представителей экстремальных видов спорта;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altLang="ru-RU" sz="1600" b="1" dirty="0">
                <a:latin typeface="Franklin Gothic Medium" pitchFamily="34" charset="0"/>
                <a:cs typeface="Times New Roman" pitchFamily="18" charset="0"/>
              </a:rPr>
              <a:t>      - соревновательную программу среди участников;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altLang="ru-RU" sz="1600" b="1" dirty="0">
                <a:latin typeface="Franklin Gothic Medium" pitchFamily="34" charset="0"/>
                <a:cs typeface="Times New Roman" pitchFamily="18" charset="0"/>
              </a:rPr>
              <a:t>      - мастер-класс от профессионалов;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altLang="ru-RU" sz="1600" b="1" dirty="0">
                <a:latin typeface="Franklin Gothic Medium" pitchFamily="34" charset="0"/>
                <a:cs typeface="Times New Roman" pitchFamily="18" charset="0"/>
              </a:rPr>
              <a:t>      - творческие выступления артистов и самодеятельных коллективов;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altLang="ru-RU" sz="1600" b="1" dirty="0">
                <a:latin typeface="Franklin Gothic Medium" pitchFamily="34" charset="0"/>
                <a:cs typeface="Times New Roman" pitchFamily="18" charset="0"/>
              </a:rPr>
              <a:t>      - церемонию награждения участников мероприятия. </a:t>
            </a:r>
          </a:p>
          <a:p>
            <a:pPr algn="just">
              <a:lnSpc>
                <a:spcPct val="115000"/>
              </a:lnSpc>
            </a:pPr>
            <a:endParaRPr lang="ru-RU" altLang="ru-RU" sz="1600" b="1" dirty="0">
              <a:latin typeface="Franklin Gothic Medium" pitchFamily="34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CAEB06-E56F-4024-885E-0975705B4C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11" y="4701051"/>
            <a:ext cx="3895189" cy="19223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5FE218-59F8-4782-BA55-92AB61BBBB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701050"/>
            <a:ext cx="3895189" cy="192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31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2FF149-290D-43A5-9A7D-352B32A4F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3013"/>
            <a:ext cx="4020570" cy="2395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404813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800" cap="none" dirty="0">
                <a:solidFill>
                  <a:schemeClr val="bg2">
                    <a:lumMod val="25000"/>
                  </a:schemeClr>
                </a:solidFill>
              </a:rPr>
              <a:t>Введение в предметную область</a:t>
            </a:r>
            <a:br>
              <a:rPr lang="ru-RU" altLang="ru-RU" sz="2800" cap="none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altLang="ru-RU" sz="2800" cap="none" dirty="0">
                <a:solidFill>
                  <a:schemeClr val="bg2">
                    <a:lumMod val="25000"/>
                  </a:schemeClr>
                </a:solidFill>
              </a:rPr>
              <a:t>(описание ситуации «как будет»)</a:t>
            </a:r>
            <a:r>
              <a:rPr lang="ru-RU" altLang="ru-RU" sz="3000" cap="none" dirty="0"/>
              <a:t/>
            </a:r>
            <a:br>
              <a:rPr lang="ru-RU" altLang="ru-RU" sz="3000" cap="none" dirty="0"/>
            </a:br>
            <a:endParaRPr lang="ru-RU" altLang="ru-RU" sz="3000" cap="none" dirty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6429375"/>
            <a:ext cx="347662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37B3A1F2-32E9-4B3A-A935-679A8E104ACE}" type="slidenum">
              <a:rPr lang="ru-RU" altLang="ru-RU" sz="1400" b="1" smtClean="0">
                <a:solidFill>
                  <a:srgbClr val="23263C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z="1400" b="1">
              <a:solidFill>
                <a:srgbClr val="23263C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88E3F4-9355-46EF-9FAE-C8351DB1E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5" y="1243013"/>
            <a:ext cx="3590847" cy="2395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CE8AC8-63BB-42E8-A5BC-C10E6EB89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89" y="3879479"/>
            <a:ext cx="4108841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906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5129"/>
            <a:ext cx="8229600" cy="476885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Необходимое оборудование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895026EA-DD46-436A-8CD7-C869DC15D9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888029"/>
              </p:ext>
            </p:extLst>
          </p:nvPr>
        </p:nvGraphicFramePr>
        <p:xfrm>
          <a:off x="395536" y="1326916"/>
          <a:ext cx="2808312" cy="1399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r:id="rId3" imgW="1331280" imgH="716040" progId="">
                  <p:embed/>
                </p:oleObj>
              </mc:Choice>
              <mc:Fallback>
                <p:oleObj r:id="rId3" imgW="1331280" imgH="716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326916"/>
                        <a:ext cx="2808312" cy="1399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526CA0-A70F-4826-8EB6-769C9DB4B614}"/>
              </a:ext>
            </a:extLst>
          </p:cNvPr>
          <p:cNvSpPr/>
          <p:nvPr/>
        </p:nvSpPr>
        <p:spPr>
          <a:xfrm>
            <a:off x="3275856" y="1241602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Franklin Gothic Medium" panose="020B0603020102020204" pitchFamily="34" charset="0"/>
              </a:rPr>
              <a:t>Рейл</a:t>
            </a:r>
            <a:r>
              <a:rPr lang="ru-RU" sz="1600" dirty="0">
                <a:latin typeface="Franklin Gothic Medium" panose="020B0603020102020204" pitchFamily="34" charset="0"/>
              </a:rPr>
              <a:t> Р-001/6,0. Размер (</a:t>
            </a:r>
            <a:r>
              <a:rPr lang="ru-RU" sz="1600" dirty="0" err="1">
                <a:latin typeface="Franklin Gothic Medium" panose="020B0603020102020204" pitchFamily="34" charset="0"/>
              </a:rPr>
              <a:t>ДхВ</a:t>
            </a:r>
            <a:r>
              <a:rPr lang="ru-RU" sz="1600" dirty="0">
                <a:latin typeface="Franklin Gothic Medium" panose="020B0603020102020204" pitchFamily="34" charset="0"/>
              </a:rPr>
              <a:t>): 6000х400мм + 300мм для бетонирования. Материал: круглая металлическая труба Ø57мм. Покрытие металлических элементов: электростатическим способом (порошковое окрашивание), цвет на выбор Заказчика. Способ крепления к поверхности: бетонирование + анкерное. 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A767115D-F25C-4A22-B219-DD43AFF9FD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190073"/>
              </p:ext>
            </p:extLst>
          </p:nvPr>
        </p:nvGraphicFramePr>
        <p:xfrm>
          <a:off x="5838354" y="3512581"/>
          <a:ext cx="2910110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r:id="rId5" imgW="1356120" imgH="721440" progId="">
                  <p:embed/>
                </p:oleObj>
              </mc:Choice>
              <mc:Fallback>
                <p:oleObj r:id="rId5" imgW="1356120" imgH="721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38354" y="3512581"/>
                        <a:ext cx="2910110" cy="2160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584574C-5B91-4F0A-A1D3-AB20068AAFCA}"/>
              </a:ext>
            </a:extLst>
          </p:cNvPr>
          <p:cNvSpPr/>
          <p:nvPr/>
        </p:nvSpPr>
        <p:spPr>
          <a:xfrm>
            <a:off x="395536" y="3069207"/>
            <a:ext cx="52565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Franklin Gothic Medium" panose="020B0603020102020204" pitchFamily="34" charset="0"/>
              </a:rPr>
              <a:t>Грайд</a:t>
            </a:r>
            <a:r>
              <a:rPr lang="ru-RU" sz="1600" dirty="0">
                <a:latin typeface="Franklin Gothic Medium" panose="020B0603020102020204" pitchFamily="34" charset="0"/>
              </a:rPr>
              <a:t> бокс ГБ-001/0,3.  Размер (</a:t>
            </a:r>
            <a:r>
              <a:rPr lang="ru-RU" sz="1600" dirty="0" err="1">
                <a:latin typeface="Franklin Gothic Medium" panose="020B0603020102020204" pitchFamily="34" charset="0"/>
              </a:rPr>
              <a:t>ДхШхВ</a:t>
            </a:r>
            <a:r>
              <a:rPr lang="ru-RU" sz="1600" dirty="0">
                <a:latin typeface="Franklin Gothic Medium" panose="020B0603020102020204" pitchFamily="34" charset="0"/>
              </a:rPr>
              <a:t>): 2400х1200х300мм. Материал: каркас - профильные и круглые металлические трубы различного сечения, покрытие - влагостойкая ламинированная текстурированная фанера, толщиной 9мм на металлическом листе, толщиной 1мм (для усиления). Торцы фигур зашиты влагостойкой ламинированной фанерой, толщиной 9мм. Покрытие металлических элементов: электростатическим способом (порошковое окрашивание), цвет на выбор Заказчика. Способ соединения: болтовое. Способ крепления к поверхности: без крепления или анкерное. </a:t>
            </a:r>
          </a:p>
        </p:txBody>
      </p:sp>
    </p:spTree>
    <p:extLst>
      <p:ext uri="{BB962C8B-B14F-4D97-AF65-F5344CB8AC3E}">
        <p14:creationId xmlns:p14="http://schemas.microsoft.com/office/powerpoint/2010/main" val="2871935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1501"/>
            <a:ext cx="8229600" cy="476885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Необходимое оборудование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2D05BC3-F95E-40F6-9BBB-DFEA91B047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25627"/>
              </p:ext>
            </p:extLst>
          </p:nvPr>
        </p:nvGraphicFramePr>
        <p:xfrm>
          <a:off x="251520" y="1306606"/>
          <a:ext cx="3096344" cy="186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r:id="rId3" imgW="1351440" imgH="728280" progId="">
                  <p:embed/>
                </p:oleObj>
              </mc:Choice>
              <mc:Fallback>
                <p:oleObj r:id="rId3" imgW="1351440" imgH="728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306606"/>
                        <a:ext cx="3096344" cy="1866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1405AAF-4259-49C4-A500-7DF9D89E6AB6}"/>
              </a:ext>
            </a:extLst>
          </p:cNvPr>
          <p:cNvSpPr/>
          <p:nvPr/>
        </p:nvSpPr>
        <p:spPr>
          <a:xfrm>
            <a:off x="3347864" y="1197487"/>
            <a:ext cx="57961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Franklin Gothic Medium" panose="020B0603020102020204" pitchFamily="34" charset="0"/>
              </a:rPr>
              <a:t>Скейт тейбл СТ-001/0,6.  Размер (</a:t>
            </a:r>
            <a:r>
              <a:rPr lang="ru-RU" sz="1400" dirty="0" err="1">
                <a:latin typeface="Franklin Gothic Medium" panose="020B0603020102020204" pitchFamily="34" charset="0"/>
              </a:rPr>
              <a:t>ДхШхВ</a:t>
            </a:r>
            <a:r>
              <a:rPr lang="ru-RU" sz="1400" dirty="0">
                <a:latin typeface="Franklin Gothic Medium" panose="020B0603020102020204" pitchFamily="34" charset="0"/>
              </a:rPr>
              <a:t>): 2400х1200х300/600мм. Материал: каркас - круглая металлическая труба Ø57мм и профильные металлические трубы различного сечения, покрытие - влагостойкая ламинированная текстурированная фанера, толщиной 9мм на металлическом листе, толщиной 1мм (для усиления). Торцы фигур зашиты влагостойкой ламинированной фанерой, толщиной 9мм. Покрытие металлических элементов: электростатическим способом (порошковое окрашивание), цвет на выбор Заказчика. Способ соединения: болтовое. Способ крепления к поверхности: без крепления или анкерное.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0F24F5E-1540-496C-850E-14FD55028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176575"/>
              </p:ext>
            </p:extLst>
          </p:nvPr>
        </p:nvGraphicFramePr>
        <p:xfrm>
          <a:off x="5560672" y="3811012"/>
          <a:ext cx="3132484" cy="162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r:id="rId5" imgW="1368720" imgH="810000" progId="">
                  <p:embed/>
                </p:oleObj>
              </mc:Choice>
              <mc:Fallback>
                <p:oleObj r:id="rId5" imgW="1368720" imgH="810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60672" y="3811012"/>
                        <a:ext cx="3132484" cy="1623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4614E6-384D-4E9E-9325-4F2341363385}"/>
              </a:ext>
            </a:extLst>
          </p:cNvPr>
          <p:cNvSpPr/>
          <p:nvPr/>
        </p:nvSpPr>
        <p:spPr>
          <a:xfrm>
            <a:off x="256658" y="3811012"/>
            <a:ext cx="529765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latin typeface="Franklin Gothic Medium" panose="020B0603020102020204" pitchFamily="34" charset="0"/>
              </a:rPr>
              <a:t>Квотер</a:t>
            </a:r>
            <a:r>
              <a:rPr lang="ru-RU" sz="1400" dirty="0">
                <a:latin typeface="Franklin Gothic Medium" panose="020B0603020102020204" pitchFamily="34" charset="0"/>
              </a:rPr>
              <a:t> пайп КП-001/1,5 - 2,4. Размер (</a:t>
            </a:r>
            <a:r>
              <a:rPr lang="ru-RU" sz="1400" dirty="0" err="1">
                <a:latin typeface="Franklin Gothic Medium" panose="020B0603020102020204" pitchFamily="34" charset="0"/>
              </a:rPr>
              <a:t>ДхШхВ</a:t>
            </a:r>
            <a:r>
              <a:rPr lang="ru-RU" sz="1400" dirty="0">
                <a:latin typeface="Franklin Gothic Medium" panose="020B0603020102020204" pitchFamily="34" charset="0"/>
              </a:rPr>
              <a:t>): 4030х2400х1500мм + перила высотой 1200 мм. Материал: каркаса - швеллер, профильные и круглые металлические трубы различного сечения, покрытие - влагостойкая ламинированная текстурированная фанера, толщиной 9мм на металлическом листе, толщиной 1мм (для усиления). Торцы фигур зашиты влагостойкой ламинированной фанерой, толщиной 9мм. Покрытие металлических элементов: электростатическим способом (порошковое окрашивание), цвет на выбор Заказчика. Способ соединения: болтовое. Способ крепления к поверхности: без крепления или анкерное. </a:t>
            </a:r>
          </a:p>
        </p:txBody>
      </p:sp>
    </p:spTree>
    <p:extLst>
      <p:ext uri="{BB962C8B-B14F-4D97-AF65-F5344CB8AC3E}">
        <p14:creationId xmlns:p14="http://schemas.microsoft.com/office/powerpoint/2010/main" val="4020120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1501"/>
            <a:ext cx="8229600" cy="476885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Необходимое оборудование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6769AC87-1F80-44E8-9FE4-A2513836C1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145298"/>
              </p:ext>
            </p:extLst>
          </p:nvPr>
        </p:nvGraphicFramePr>
        <p:xfrm>
          <a:off x="5580112" y="1191208"/>
          <a:ext cx="3225117" cy="1734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r:id="rId3" imgW="1359720" imgH="732240" progId="">
                  <p:embed/>
                </p:oleObj>
              </mc:Choice>
              <mc:Fallback>
                <p:oleObj r:id="rId3" imgW="1359720" imgH="732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0112" y="1191208"/>
                        <a:ext cx="3225117" cy="1734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61C8D67-BD8F-4E40-A198-F746E58A434C}"/>
              </a:ext>
            </a:extLst>
          </p:cNvPr>
          <p:cNvSpPr/>
          <p:nvPr/>
        </p:nvSpPr>
        <p:spPr>
          <a:xfrm>
            <a:off x="457200" y="1191208"/>
            <a:ext cx="49883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Franklin Gothic Medium" panose="020B0603020102020204" pitchFamily="34" charset="0"/>
              </a:rPr>
              <a:t>Мини рампа МР-001/0,4.  Размер (</a:t>
            </a:r>
            <a:r>
              <a:rPr lang="ru-RU" sz="2000" dirty="0" err="1">
                <a:latin typeface="Franklin Gothic Medium" panose="020B0603020102020204" pitchFamily="34" charset="0"/>
              </a:rPr>
              <a:t>ДхШхВ</a:t>
            </a:r>
            <a:r>
              <a:rPr lang="ru-RU" sz="2000" dirty="0">
                <a:latin typeface="Franklin Gothic Medium" panose="020B0603020102020204" pitchFamily="34" charset="0"/>
              </a:rPr>
              <a:t>): 1890х1200х400мм. Материал: каркас - профильные и круглые металлические трубы различного сечения, покрытие - влагостойкая ламинированная текстурированная фанера, толщиной 9мм на металлическом листе, толщиной 1мм (для усиления). Торцы фигур зашиты влагостойкой ламинированной фанерой, толщиной 9мм. Покрытие металлических элементов: электростатическим способом (порошковое окрашивание), цвет на выбор Заказчика. Способ соединения: болтовое. Способ крепления к поверхности: без крепления или анкерное. </a:t>
            </a:r>
          </a:p>
        </p:txBody>
      </p:sp>
    </p:spTree>
    <p:extLst>
      <p:ext uri="{BB962C8B-B14F-4D97-AF65-F5344CB8AC3E}">
        <p14:creationId xmlns:p14="http://schemas.microsoft.com/office/powerpoint/2010/main" val="3200171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392662" y="3068960"/>
            <a:ext cx="7236804" cy="91893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eaLnBrk="1" fontAlgn="auto" hangingPunct="1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4800" dirty="0">
                <a:solidFill>
                  <a:schemeClr val="bg2">
                    <a:lumMod val="25000"/>
                  </a:schemeClr>
                </a:solidFill>
                <a:effectLst/>
                <a:latin typeface="Trebuchet MS"/>
              </a:rPr>
              <a:t>Спасибо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856065-1AA6-4204-9FB4-ABDAD121D9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15883" cy="263691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AAB3A6-4900-4CFF-8D1E-553AA89BA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58" y="4295358"/>
            <a:ext cx="3842042" cy="2562642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59880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в голубых тонах</Template>
  <TotalTime>5420</TotalTime>
  <Words>870</Words>
  <Application>Microsoft Office PowerPoint</Application>
  <PresentationFormat>Экран (4:3)</PresentationFormat>
  <Paragraphs>62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Franklin Gothic Book</vt:lpstr>
      <vt:lpstr>Franklin Gothic Medium</vt:lpstr>
      <vt:lpstr>Georgia</vt:lpstr>
      <vt:lpstr>Times New Roman</vt:lpstr>
      <vt:lpstr>Trebuchet MS</vt:lpstr>
      <vt:lpstr>Wingdings 2</vt:lpstr>
      <vt:lpstr>Тема Office</vt:lpstr>
      <vt:lpstr>Презентация PowerPoint</vt:lpstr>
      <vt:lpstr>Введение в предметную область (описание ситуации «как есть»)</vt:lpstr>
      <vt:lpstr>Цель, задачи и результат проекта</vt:lpstr>
      <vt:lpstr>Введение в предметную область (описание ситуации «как будет») </vt:lpstr>
      <vt:lpstr>Введение в предметную область (описание ситуации «как будет») </vt:lpstr>
      <vt:lpstr>Необходимое оборудование</vt:lpstr>
      <vt:lpstr>Необходимое оборудование</vt:lpstr>
      <vt:lpstr>Необходимое оборудование</vt:lpstr>
      <vt:lpstr>Презентация PowerPoint</vt:lpstr>
      <vt:lpstr>Контактные данные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культуры администрации Губкинского городского округа</dc:title>
  <dc:creator>Lina Link</dc:creator>
  <cp:lastModifiedBy>HP User</cp:lastModifiedBy>
  <cp:revision>275</cp:revision>
  <cp:lastPrinted>2018-08-25T14:54:33Z</cp:lastPrinted>
  <dcterms:created xsi:type="dcterms:W3CDTF">2018-03-02T07:27:00Z</dcterms:created>
  <dcterms:modified xsi:type="dcterms:W3CDTF">2020-04-24T14:05:38Z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TC018860939991</vt:lpwstr>
  </property>
  <property fmtid="{D5CDD505-2E9C-101B-9397-08002B2CF9AE}" pid="3" name="KSOProductBuildVer">
    <vt:lpwstr>1033-10.2.0.5831</vt:lpwstr>
  </property>
</Properties>
</file>