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8" r:id="rId9"/>
    <p:sldId id="269" r:id="rId10"/>
    <p:sldId id="273" r:id="rId11"/>
    <p:sldId id="270" r:id="rId12"/>
    <p:sldId id="274" r:id="rId13"/>
    <p:sldId id="272" r:id="rId14"/>
    <p:sldId id="271" r:id="rId15"/>
    <p:sldId id="263" r:id="rId16"/>
  </p:sldIdLst>
  <p:sldSz cx="9144000" cy="5143500" type="screen16x9"/>
  <p:notesSz cx="9144000" cy="5143500"/>
  <p:defaultTextStyle>
    <a:defPPr>
      <a:defRPr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E2E27D43-A179-DF3E-2B95-6051152379C0}">
  <a:tblStyle styleId="{18162CB6-B4C5-F4D3-D762-70293705FDC4}" styleName="Стиль из темы 2 - акцент 4">
    <a:tblBg>
      <a:fillRef idx="3">
        <a:schemeClr val="accent4"/>
      </a:fillRef>
    </a:tblBg>
    <a:wholeTbl>
      <a:tcTxStyle>
        <a:fontRef idx="minor">
          <a:srgbClr val="00000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  <a:fill>
          <a:solidFill>
            <a:schemeClr val="lt1">
              <a:alpha val="20000"/>
            </a:schemeClr>
          </a:solidFill>
        </a:fill>
      </a:tcStyle>
    </a:band2V>
    <a:lastCol>
      <a:tcStyle>
        <a:tcBdr>
          <a:left>
            <a:lnRef idx="2">
              <a:schemeClr val="lt1"/>
            </a:lnRef>
          </a:left>
        </a:tcBdr>
      </a:tcStyle>
    </a:lastCol>
    <a:firstCol>
      <a:tcStyle>
        <a:tcBdr>
          <a:right>
            <a:lnRef idx="2">
              <a:schemeClr val="lt1"/>
            </a:lnRef>
          </a:right>
        </a:tcBdr>
      </a:tcStyle>
    </a:firstCol>
    <a:lastRow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 w="12700">
              <a:noFill/>
            </a:ln>
          </a:left>
          <a:top>
            <a:ln w="12700">
              <a:noFill/>
            </a:ln>
          </a:top>
        </a:tcBdr>
      </a:tcStyle>
    </a:seCell>
    <a:swCell>
      <a:tcStyle>
        <a:tcBdr>
          <a:right>
            <a:ln w="12700">
              <a:noFill/>
            </a:ln>
          </a:right>
          <a:top>
            <a:ln w="12700">
              <a:noFill/>
            </a:ln>
          </a:top>
        </a:tcBdr>
      </a:tcStyle>
    </a:swCell>
    <a:firstRow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 w="12700">
              <a:noFill/>
            </a:ln>
          </a:bottom>
        </a:tcBdr>
      </a:tcStyle>
    </a:neCell>
    <a:nwCell>
      <a:tcStyle>
        <a:tcBdr/>
      </a:tcStyle>
    </a:nwCell>
  </a:tblStyle>
  <a:tblStyle styleId="{E2E27D43-A179-DF3E-2B95-6051152379C0}" styleName="Стиль из темы 1 - акцент 6">
    <a:tblBg>
      <a:fillRef idx="2">
        <a:schemeClr val="accent6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lastCol>
    <a:firstCol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firstCol>
    <a:lastRow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8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773379" y="1850263"/>
            <a:ext cx="7597241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pPr marL="38100">
                <a:lnSpc>
                  <a:spcPct val="100000"/>
                </a:lnSpc>
                <a:spcBef>
                  <a:spcPts val="105"/>
                </a:spcBef>
                <a:defRPr/>
              </a:pPr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pPr marL="38100">
                <a:lnSpc>
                  <a:spcPct val="100000"/>
                </a:lnSpc>
                <a:spcBef>
                  <a:spcPts val="105"/>
                </a:spcBef>
                <a:defRPr/>
              </a:pPr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pPr marL="38100">
                <a:lnSpc>
                  <a:spcPct val="100000"/>
                </a:lnSpc>
                <a:spcBef>
                  <a:spcPts val="105"/>
                </a:spcBef>
                <a:defRPr/>
              </a:pPr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pPr marL="38100">
                <a:lnSpc>
                  <a:spcPct val="100000"/>
                </a:lnSpc>
                <a:spcBef>
                  <a:spcPts val="105"/>
                </a:spcBef>
                <a:defRPr/>
              </a:pPr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/>
        </p:blipFill>
        <p:spPr bwMode="auto">
          <a:xfrm>
            <a:off x="7261859" y="214884"/>
            <a:ext cx="1746503" cy="17449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0" y="4165091"/>
            <a:ext cx="9144000" cy="978535"/>
          </a:xfrm>
          <a:custGeom>
            <a:avLst/>
            <a:gdLst/>
            <a:ahLst/>
            <a:cxnLst/>
            <a:rect l="l" t="t" r="r" b="b"/>
            <a:pathLst>
              <a:path w="9144000" h="978535" extrusionOk="0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/>
        </p:blipFill>
        <p:spPr bwMode="auto">
          <a:xfrm>
            <a:off x="7248143" y="2136648"/>
            <a:ext cx="1744979" cy="1744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pPr marL="38100">
                <a:lnSpc>
                  <a:spcPct val="100000"/>
                </a:lnSpc>
                <a:spcBef>
                  <a:spcPts val="105"/>
                </a:spcBef>
                <a:defRPr/>
              </a:pPr>
              <a:t>‹#›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280822" y="138811"/>
            <a:ext cx="544258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8131" y="2401316"/>
            <a:ext cx="776097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9/21/2023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846819" y="4843983"/>
            <a:ext cx="2546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fld id="{81D60167-4931-47E6-BA6A-407CBD079E47}" type="slidenum">
              <a:rPr spc="-25"/>
              <a:pPr marL="38100">
                <a:lnSpc>
                  <a:spcPct val="100000"/>
                </a:lnSpc>
                <a:spcBef>
                  <a:spcPts val="105"/>
                </a:spcBef>
                <a:defRPr/>
              </a:pPr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467544" y="1059582"/>
            <a:ext cx="5043288" cy="4007822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11560" y="1347614"/>
            <a:ext cx="4800600" cy="62311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object 2"/>
          <p:cNvSpPr txBox="1"/>
          <p:nvPr/>
        </p:nvSpPr>
        <p:spPr bwMode="auto">
          <a:xfrm>
            <a:off x="1043608" y="339502"/>
            <a:ext cx="7165574" cy="43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1400" b="1" i="0" u="none" strike="noStrike" cap="none" spc="0" dirty="0">
                <a:solidFill>
                  <a:schemeClr val="bg1"/>
                </a:solidFill>
                <a:latin typeface="Euclid Circular B SemiBold"/>
                <a:ea typeface="Euclid Circular B SemiBold"/>
                <a:cs typeface="Euclid Circular B SemiBold"/>
              </a:rPr>
              <a:t>Центр по развитию добровольческого движения и общественных инициатив ГАУ «Брянский объединенный ресурс»</a:t>
            </a:r>
            <a:endParaRPr sz="1400" dirty="0">
              <a:latin typeface="Euclid Circular B SemiBold"/>
              <a:cs typeface="Euclid Circular B SemiBold"/>
            </a:endParaRPr>
          </a:p>
        </p:txBody>
      </p:sp>
      <p:sp>
        <p:nvSpPr>
          <p:cNvPr id="14" name="object 8"/>
          <p:cNvSpPr txBox="1"/>
          <p:nvPr/>
        </p:nvSpPr>
        <p:spPr bwMode="auto">
          <a:xfrm>
            <a:off x="899592" y="987574"/>
            <a:ext cx="4363560" cy="1120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sz="1400" b="1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endParaRPr sz="14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ru-RU" sz="140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Руководитель: </a:t>
            </a:r>
            <a:r>
              <a:rPr lang="ru-RU" sz="140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Гришанова Екатерина Владимировна</a:t>
            </a:r>
            <a:endParaRPr sz="14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defRPr/>
            </a:pPr>
            <a:endParaRPr sz="14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rcRect l="15517" t="6897" r="12069" b="5171"/>
          <a:stretch/>
        </p:blipFill>
        <p:spPr bwMode="auto">
          <a:xfrm>
            <a:off x="5715000" y="1123950"/>
            <a:ext cx="3200400" cy="3886200"/>
          </a:xfrm>
          <a:prstGeom prst="rect">
            <a:avLst/>
          </a:prstGeom>
        </p:spPr>
      </p:pic>
      <p:pic>
        <p:nvPicPr>
          <p:cNvPr id="8" name="Рисунок 7" descr="GqWcvTKh4U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139702"/>
            <a:ext cx="2520280" cy="2505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-152400" y="-9525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object 2"/>
          <p:cNvSpPr txBox="1"/>
          <p:nvPr/>
        </p:nvSpPr>
        <p:spPr bwMode="auto">
          <a:xfrm>
            <a:off x="1619672" y="339502"/>
            <a:ext cx="410445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Донорские акции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32" name="object 8"/>
          <p:cNvSpPr txBox="1"/>
          <p:nvPr/>
        </p:nvSpPr>
        <p:spPr bwMode="auto">
          <a:xfrm>
            <a:off x="4724399" y="1067868"/>
            <a:ext cx="4032607" cy="2006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dirty="0"/>
          </a:p>
        </p:txBody>
      </p:sp>
      <p:pic>
        <p:nvPicPr>
          <p:cNvPr id="9" name="Рисунок 8" descr="TsDI_orbita_novay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95486"/>
            <a:ext cx="940273" cy="864096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 bwMode="auto">
          <a:xfrm>
            <a:off x="1051992" y="1572022"/>
            <a:ext cx="39623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23554" name="Picture 2" descr="https://sun9-63.userapi.com/impg/HXi2E148BL1JhmnTgLWxd_MqCII6E9UeJAqQuw/o5a0tCp0BwI.jpg?size=1440x1920&amp;quality=95&amp;sign=24c7918c9aefa8e3ed443d4748cddc6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771550"/>
            <a:ext cx="2668153" cy="3744416"/>
          </a:xfrm>
          <a:prstGeom prst="rect">
            <a:avLst/>
          </a:prstGeom>
          <a:noFill/>
        </p:spPr>
      </p:pic>
      <p:pic>
        <p:nvPicPr>
          <p:cNvPr id="23558" name="Picture 6" descr="https://sun9-1.userapi.com/impf/c854428/v854428783/11aa64/Ub4xtdSO-7k.jpg?size=2560x1707&amp;quality=96&amp;sign=f20bfa723b57e41319d4215ed91c06c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643758"/>
            <a:ext cx="3418815" cy="2160240"/>
          </a:xfrm>
          <a:prstGeom prst="rect">
            <a:avLst/>
          </a:prstGeom>
          <a:noFill/>
        </p:spPr>
      </p:pic>
      <p:pic>
        <p:nvPicPr>
          <p:cNvPr id="23556" name="Picture 4" descr="https://sun9-30.userapi.com/impg/zzyuTtGhLFJ9YlQ4c0IFdxFqZf-Ruof7p7TpZg/i9Ci1plT4gg.jpg?size=1920x1080&amp;quality=95&amp;sign=4dfddc150c2a228573db9da794d4f26b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75606"/>
            <a:ext cx="3672408" cy="20657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-152400" y="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object 2"/>
          <p:cNvSpPr txBox="1"/>
          <p:nvPr/>
        </p:nvSpPr>
        <p:spPr bwMode="auto">
          <a:xfrm>
            <a:off x="899592" y="843558"/>
            <a:ext cx="410445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Акции «Осенняя, весенняя, зимняя неделя добра»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32" name="object 8"/>
          <p:cNvSpPr txBox="1"/>
          <p:nvPr/>
        </p:nvSpPr>
        <p:spPr bwMode="auto">
          <a:xfrm>
            <a:off x="4724399" y="1067868"/>
            <a:ext cx="4032607" cy="2006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dirty="0"/>
          </a:p>
        </p:txBody>
      </p:sp>
      <p:pic>
        <p:nvPicPr>
          <p:cNvPr id="9" name="Рисунок 8" descr="TsDI_orbita_novay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95486"/>
            <a:ext cx="940273" cy="864096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 bwMode="auto">
          <a:xfrm>
            <a:off x="1051992" y="1572022"/>
            <a:ext cx="39623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14" name="Рисунок 1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355726"/>
            <a:ext cx="2886333" cy="2160240"/>
          </a:xfrm>
          <a:prstGeom prst="rect">
            <a:avLst/>
          </a:prstGeom>
        </p:spPr>
      </p:pic>
      <p:pic>
        <p:nvPicPr>
          <p:cNvPr id="15" name="Рисунок 14" descr="4Dvkp1irGp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213838"/>
            <a:ext cx="2580948" cy="1929662"/>
          </a:xfrm>
          <a:prstGeom prst="rect">
            <a:avLst/>
          </a:prstGeom>
        </p:spPr>
      </p:pic>
      <p:pic>
        <p:nvPicPr>
          <p:cNvPr id="16" name="Рисунок 15" descr="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427734"/>
            <a:ext cx="2893914" cy="1929662"/>
          </a:xfrm>
          <a:prstGeom prst="rect">
            <a:avLst/>
          </a:prstGeom>
        </p:spPr>
      </p:pic>
      <p:pic>
        <p:nvPicPr>
          <p:cNvPr id="17" name="Рисунок 16" descr="24-HekXUC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11510"/>
            <a:ext cx="2998462" cy="1929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-152400" y="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object 2"/>
          <p:cNvSpPr txBox="1"/>
          <p:nvPr/>
        </p:nvSpPr>
        <p:spPr bwMode="auto">
          <a:xfrm>
            <a:off x="971600" y="339502"/>
            <a:ext cx="410445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Открытие </a:t>
            </a:r>
            <a:r>
              <a:rPr lang="ru-RU" sz="2800" b="1" dirty="0" err="1" smtClean="0">
                <a:solidFill>
                  <a:schemeClr val="bg1"/>
                </a:solidFill>
              </a:rPr>
              <a:t>Добро.Центров</a:t>
            </a:r>
            <a:r>
              <a:rPr lang="ru-RU" sz="2800" b="1" dirty="0" smtClean="0">
                <a:solidFill>
                  <a:schemeClr val="bg1"/>
                </a:solidFill>
              </a:rPr>
              <a:t> в регионе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32" name="object 8"/>
          <p:cNvSpPr txBox="1"/>
          <p:nvPr/>
        </p:nvSpPr>
        <p:spPr bwMode="auto">
          <a:xfrm>
            <a:off x="4724399" y="1067868"/>
            <a:ext cx="4032607" cy="2006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dirty="0"/>
          </a:p>
        </p:txBody>
      </p:sp>
      <p:pic>
        <p:nvPicPr>
          <p:cNvPr id="9" name="Рисунок 8" descr="TsDI_orbita_novay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95486"/>
            <a:ext cx="940273" cy="864096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 bwMode="auto">
          <a:xfrm>
            <a:off x="1051992" y="1572022"/>
            <a:ext cx="39623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24578" name="Picture 2" descr="https://sun9-23.userapi.com/impg/NzFGBbRJiKD6jyjs3t-8Kpd9BLaOhpB_yGTzKw/uMwCAkdXMxM.jpg?size=960x1280&amp;quality=95&amp;sign=9e4ab42a0b4cde252ba41cfa67d6e74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5486"/>
            <a:ext cx="3564396" cy="4752528"/>
          </a:xfrm>
          <a:prstGeom prst="rect">
            <a:avLst/>
          </a:prstGeom>
          <a:noFill/>
        </p:spPr>
      </p:pic>
      <p:pic>
        <p:nvPicPr>
          <p:cNvPr id="24580" name="Picture 4" descr="https://sun9-22.userapi.com/impg/dPZDqDITGPPsI9-JFfFMqeGqEloH7AMv9IoN-g/ONrjkE4YDOQ.jpg?size=1920x1280&amp;quality=95&amp;sign=4c977e6859089ed6db1002ba026a43c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067694"/>
            <a:ext cx="4320481" cy="28803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-152400" y="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object 2"/>
          <p:cNvSpPr txBox="1"/>
          <p:nvPr/>
        </p:nvSpPr>
        <p:spPr bwMode="auto">
          <a:xfrm>
            <a:off x="899592" y="843558"/>
            <a:ext cx="410445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Работа штаба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#</a:t>
            </a:r>
            <a:r>
              <a:rPr lang="ru-RU" sz="2800" b="1" dirty="0" smtClean="0">
                <a:solidFill>
                  <a:schemeClr val="bg1"/>
                </a:solidFill>
              </a:rPr>
              <a:t>МЫВМЕСТЕ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32" name="object 8"/>
          <p:cNvSpPr txBox="1"/>
          <p:nvPr/>
        </p:nvSpPr>
        <p:spPr bwMode="auto">
          <a:xfrm>
            <a:off x="4724399" y="1067868"/>
            <a:ext cx="4032607" cy="2006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dirty="0"/>
          </a:p>
        </p:txBody>
      </p:sp>
      <p:pic>
        <p:nvPicPr>
          <p:cNvPr id="9" name="Рисунок 8" descr="TsDI_orbita_novay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95486"/>
            <a:ext cx="940273" cy="864096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 bwMode="auto">
          <a:xfrm>
            <a:off x="1051992" y="1572022"/>
            <a:ext cx="39623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13" name="Рисунок 12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83518"/>
            <a:ext cx="3003562" cy="2723632"/>
          </a:xfrm>
          <a:prstGeom prst="rect">
            <a:avLst/>
          </a:prstGeom>
        </p:spPr>
      </p:pic>
      <p:pic>
        <p:nvPicPr>
          <p:cNvPr id="20482" name="Picture 2" descr="https://sun9-42.userapi.com/impg/Kg7O7UKfX1ya1xfrRjWqXy-2EggkRuAQyWHWQA/bibNc0TsEg4.jpg?size=1280x960&amp;quality=95&amp;sign=c462c6a31d3721d95d3098991c94022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67694"/>
            <a:ext cx="3240360" cy="2430270"/>
          </a:xfrm>
          <a:prstGeom prst="rect">
            <a:avLst/>
          </a:prstGeom>
          <a:noFill/>
        </p:spPr>
      </p:pic>
      <p:pic>
        <p:nvPicPr>
          <p:cNvPr id="18" name="Рисунок 17" descr="dTPzvPcvqX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147814"/>
            <a:ext cx="3456384" cy="1944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-152400" y="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object 2"/>
          <p:cNvSpPr txBox="1"/>
          <p:nvPr/>
        </p:nvSpPr>
        <p:spPr bwMode="auto">
          <a:xfrm>
            <a:off x="1475656" y="483518"/>
            <a:ext cx="5976664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Награждение лучших добровольцев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Брянской области по итогам года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32" name="object 8"/>
          <p:cNvSpPr txBox="1"/>
          <p:nvPr/>
        </p:nvSpPr>
        <p:spPr bwMode="auto">
          <a:xfrm>
            <a:off x="4724399" y="1067868"/>
            <a:ext cx="4032607" cy="2006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dirty="0"/>
          </a:p>
        </p:txBody>
      </p:sp>
      <p:pic>
        <p:nvPicPr>
          <p:cNvPr id="9" name="Рисунок 8" descr="TsDI_orbita_novay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95486"/>
            <a:ext cx="940273" cy="864096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 bwMode="auto">
          <a:xfrm>
            <a:off x="1051992" y="1572022"/>
            <a:ext cx="39623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 descr="2Fki7WvJzY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22" y="2199784"/>
            <a:ext cx="4097699" cy="2388190"/>
          </a:xfrm>
          <a:prstGeom prst="rect">
            <a:avLst/>
          </a:prstGeom>
        </p:spPr>
      </p:pic>
      <p:pic>
        <p:nvPicPr>
          <p:cNvPr id="8" name="Рисунок 7" descr="2K0UBCSHhx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7798" y="2211710"/>
            <a:ext cx="4782418" cy="237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 bwMode="auto"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object 2"/>
          <p:cNvSpPr txBox="1"/>
          <p:nvPr/>
        </p:nvSpPr>
        <p:spPr bwMode="auto">
          <a:xfrm>
            <a:off x="467544" y="555526"/>
            <a:ext cx="820891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Взаимодействие с </a:t>
            </a:r>
            <a:r>
              <a:rPr lang="ru-RU" sz="30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партнерами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323529" y="1275606"/>
          <a:ext cx="8820471" cy="3744704"/>
        </p:xfrm>
        <a:graphic>
          <a:graphicData uri="http://schemas.openxmlformats.org/drawingml/2006/table">
            <a:tbl>
              <a:tblPr firstRow="1" bandRow="1">
                <a:tableStyleId>{E2E27D43-A179-DF3E-2B95-6051152379C0}</a:tableStyleId>
              </a:tblPr>
              <a:tblGrid>
                <a:gridCol w="2940157"/>
                <a:gridCol w="2940157"/>
                <a:gridCol w="2940157"/>
              </a:tblGrid>
              <a:tr h="60692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Партнер</a:t>
                      </a:r>
                      <a:endParaRPr lang="ru-RU" sz="1200" dirty="0">
                        <a:latin typeface="Euclid Circular B Medium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Что </a:t>
                      </a:r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 даем </a:t>
                      </a: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партнеру?</a:t>
                      </a:r>
                      <a:endParaRPr lang="ru-RU" sz="1200" dirty="0">
                        <a:latin typeface="Euclid Circular B Medium"/>
                        <a:ea typeface="Euclid Circular B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Что </a:t>
                      </a:r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получаем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latin typeface="Euclid Circular B Medium"/>
                          <a:ea typeface="Euclid Circular B Medium"/>
                          <a:cs typeface="Arial"/>
                        </a:rPr>
                        <a:t>от партнера?</a:t>
                      </a:r>
                      <a:endParaRPr lang="ru-RU" sz="1200" dirty="0">
                        <a:latin typeface="Euclid Circular B Medium"/>
                        <a:ea typeface="Euclid Circular B Medium"/>
                      </a:endParaRPr>
                    </a:p>
                  </a:txBody>
                  <a:tcPr/>
                </a:tc>
              </a:tr>
              <a:tr h="7100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/>
                        <a:t>НКО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dirty="0"/>
                        <a:t>Помещение для проведения мероприятий, </a:t>
                      </a:r>
                      <a:r>
                        <a:rPr lang="ru-RU" sz="1100" dirty="0" smtClean="0"/>
                        <a:t>проведение </a:t>
                      </a:r>
                      <a:r>
                        <a:rPr lang="ru-RU" sz="1100" dirty="0" err="1" smtClean="0"/>
                        <a:t>грантовых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конкурсов </a:t>
                      </a:r>
                      <a:r>
                        <a:rPr lang="ru-RU" sz="1100" dirty="0"/>
                        <a:t>для реализации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/>
                        <a:t>Взаимодействие с определенной ЦА в сфере добровольчества  (пенсионеры, социально уязвимые слои)</a:t>
                      </a:r>
                    </a:p>
                  </a:txBody>
                  <a:tcPr/>
                </a:tc>
              </a:tr>
              <a:tr h="91038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/>
                        <a:t>Образовательные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/>
                        <a:t>Возможность участия в региональных мероприятиях, реализация собственных инициатив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/>
                        <a:t>Участие в качестве волонтеров в мероприятиях и акциях, новые идеи проектов в сфере добровольчества, интересные молодежи</a:t>
                      </a:r>
                    </a:p>
                  </a:txBody>
                  <a:tcPr/>
                </a:tc>
              </a:tr>
              <a:tr h="60692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/>
                        <a:t>Бизнес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/>
                        <a:t>Рекламу, репортажи на тв, благодарности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/>
                        <a:t>Финансовую и товарную помощь для реализации проектов и акций</a:t>
                      </a:r>
                    </a:p>
                  </a:txBody>
                  <a:tcPr/>
                </a:tc>
              </a:tr>
              <a:tr h="91038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/>
                        <a:t>Органы власти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/>
                        <a:t>Реализацию национальных и региональных проектов, выполнение показателей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100" dirty="0"/>
                        <a:t>Возможность получать и пользоваться на безвозмездной основе помещением, </a:t>
                      </a:r>
                      <a:r>
                        <a:rPr lang="ru-RU" sz="1100" dirty="0" err="1"/>
                        <a:t>коворкингом</a:t>
                      </a:r>
                      <a:r>
                        <a:rPr lang="ru-RU" sz="1100" dirty="0"/>
                        <a:t>, организовывать региональные мероприятия и акции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/>
          <p:nvPr/>
        </p:nvSpPr>
        <p:spPr bwMode="auto">
          <a:xfrm>
            <a:off x="611560" y="483518"/>
            <a:ext cx="1828800" cy="474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Цели</a:t>
            </a:r>
            <a:endParaRPr sz="3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15193" y="1515058"/>
            <a:ext cx="7878080" cy="813039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object 8"/>
          <p:cNvSpPr txBox="1"/>
          <p:nvPr/>
        </p:nvSpPr>
        <p:spPr bwMode="auto">
          <a:xfrm>
            <a:off x="693663" y="1609929"/>
            <a:ext cx="7707789" cy="623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  <a:defRPr/>
            </a:pPr>
            <a:r>
              <a:rPr lang="ru-RU" sz="1400" b="1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Центр по развитию добровольческого движения является ресурсным центром в Брянской области. В Центре внедрены стандарты Ассоциации волонтерских центров и реализуются программы АВЦ</a:t>
            </a:r>
            <a:endParaRPr lang="ru-RU" sz="1050" b="1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39552" y="3435846"/>
            <a:ext cx="7878080" cy="1034083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object 8"/>
          <p:cNvSpPr txBox="1"/>
          <p:nvPr/>
        </p:nvSpPr>
        <p:spPr bwMode="auto">
          <a:xfrm>
            <a:off x="683568" y="3651870"/>
            <a:ext cx="66738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  <a:defRPr/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Центр </a:t>
            </a:r>
            <a:r>
              <a:rPr lang="ru-RU" sz="14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по развитию добровольческих инициатив </a:t>
            </a: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формирует сопровождение </a:t>
            </a:r>
            <a:r>
              <a:rPr lang="ru-RU" sz="14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волонтерских корпусов, </a:t>
            </a: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создает </a:t>
            </a:r>
            <a:r>
              <a:rPr lang="ru-RU" sz="14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и </a:t>
            </a: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реализует </a:t>
            </a:r>
            <a:r>
              <a:rPr lang="ru-RU" sz="14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обучающие </a:t>
            </a: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программы</a:t>
            </a:r>
            <a:r>
              <a:rPr lang="ru-RU" sz="14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.</a:t>
            </a:r>
            <a:endParaRPr lang="ru-RU" sz="1050" b="1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33400" y="2444511"/>
            <a:ext cx="7878080" cy="919327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object 8"/>
          <p:cNvSpPr txBox="1"/>
          <p:nvPr/>
        </p:nvSpPr>
        <p:spPr bwMode="auto">
          <a:xfrm>
            <a:off x="683568" y="2571750"/>
            <a:ext cx="7632848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6"/>
                </a:solidFill>
              </a:rPr>
              <a:t>Региональная площадка для обмена волонтерскими практиками, ведение баз данных волонтеров и </a:t>
            </a:r>
            <a:r>
              <a:rPr lang="ru-RU" sz="1400" b="1" dirty="0" err="1" smtClean="0">
                <a:solidFill>
                  <a:schemeClr val="accent6"/>
                </a:solidFill>
              </a:rPr>
              <a:t>благополучателей</a:t>
            </a:r>
            <a:r>
              <a:rPr lang="ru-RU" sz="1400" b="1" dirty="0" smtClean="0">
                <a:solidFill>
                  <a:schemeClr val="accent6"/>
                </a:solidFill>
              </a:rPr>
              <a:t>, взаимодействие волонтеров и общественных добровольческих организаций Брянской области.</a:t>
            </a:r>
            <a:endParaRPr lang="ru-RU" sz="1400" b="1" dirty="0">
              <a:solidFill>
                <a:schemeClr val="accent6"/>
              </a:solidFill>
            </a:endParaRPr>
          </a:p>
        </p:txBody>
      </p:sp>
      <p:pic>
        <p:nvPicPr>
          <p:cNvPr id="15" name="Рисунок 14" descr="TsDI_orbita_novay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267494"/>
            <a:ext cx="1127600" cy="1036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object 2"/>
          <p:cNvSpPr txBox="1"/>
          <p:nvPr/>
        </p:nvSpPr>
        <p:spPr bwMode="auto">
          <a:xfrm>
            <a:off x="395536" y="279456"/>
            <a:ext cx="856895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Функции Центра по развитию добровольческого движения и общественных инициатив </a:t>
            </a:r>
            <a:endParaRPr sz="2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5" name="object 8"/>
          <p:cNvSpPr txBox="1"/>
          <p:nvPr/>
        </p:nvSpPr>
        <p:spPr bwMode="auto">
          <a:xfrm>
            <a:off x="627852" y="2015496"/>
            <a:ext cx="4020349" cy="2006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dirty="0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23528" y="1635646"/>
            <a:ext cx="2592288" cy="1656184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object 8"/>
          <p:cNvSpPr txBox="1"/>
          <p:nvPr/>
        </p:nvSpPr>
        <p:spPr bwMode="auto">
          <a:xfrm>
            <a:off x="648341" y="3790949"/>
            <a:ext cx="1790059" cy="1980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123728" y="3363838"/>
            <a:ext cx="2448272" cy="1584176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object 8"/>
          <p:cNvSpPr txBox="1"/>
          <p:nvPr/>
        </p:nvSpPr>
        <p:spPr bwMode="auto">
          <a:xfrm>
            <a:off x="2858141" y="3790949"/>
            <a:ext cx="1866259" cy="1980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876801" y="1317335"/>
            <a:ext cx="3962400" cy="3692815"/>
          </a:xfrm>
          <a:prstGeom prst="roundRect">
            <a:avLst>
              <a:gd name="adj" fmla="val 18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object 8"/>
          <p:cNvSpPr txBox="1"/>
          <p:nvPr/>
        </p:nvSpPr>
        <p:spPr bwMode="auto">
          <a:xfrm>
            <a:off x="5038326" y="1496826"/>
            <a:ext cx="3639349" cy="35272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Информационная поддержка добровольческого движения на территории региона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dirty="0" smtClean="0"/>
              <a:t>Разработка методических рекомендаций по привлечению и работе с волонтерами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dirty="0" smtClean="0"/>
              <a:t>Организация обучающих семинаров, курсов и школ для добровольцев и добровольческих организаций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dirty="0" smtClean="0"/>
              <a:t>Организационное содействие в проведении добровольческих акций, форумов, слетов</a:t>
            </a:r>
          </a:p>
          <a:p>
            <a:pPr algn="l">
              <a:buFont typeface="Arial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7654"/>
            <a:ext cx="2267809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460126"/>
            <a:ext cx="2088232" cy="1384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0" y="-9525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object 2"/>
          <p:cNvSpPr txBox="1"/>
          <p:nvPr/>
        </p:nvSpPr>
        <p:spPr bwMode="auto">
          <a:xfrm>
            <a:off x="395536" y="279456"/>
            <a:ext cx="856895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2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Структура Центра по развитию добровольческого движения и общественных инициатив </a:t>
            </a:r>
            <a:endParaRPr sz="2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5" name="object 8"/>
          <p:cNvSpPr txBox="1"/>
          <p:nvPr/>
        </p:nvSpPr>
        <p:spPr bwMode="auto">
          <a:xfrm>
            <a:off x="627852" y="2015496"/>
            <a:ext cx="4020349" cy="2006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dirty="0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275856" y="2643758"/>
            <a:ext cx="2448272" cy="1584176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/>
              <a:t>Ответственные по направлениям деятельности, руководители проектов </a:t>
            </a:r>
          </a:p>
        </p:txBody>
      </p:sp>
      <p:sp>
        <p:nvSpPr>
          <p:cNvPr id="17" name="object 8"/>
          <p:cNvSpPr txBox="1"/>
          <p:nvPr/>
        </p:nvSpPr>
        <p:spPr bwMode="auto">
          <a:xfrm>
            <a:off x="648341" y="3790949"/>
            <a:ext cx="1790059" cy="1980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67544" y="2643758"/>
            <a:ext cx="2376264" cy="1584176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Некоммерческие организации, </a:t>
            </a:r>
            <a:r>
              <a:rPr lang="ru-RU" dirty="0" err="1" smtClean="0"/>
              <a:t>Добро.Центры</a:t>
            </a:r>
            <a:endParaRPr lang="ru-RU" dirty="0"/>
          </a:p>
        </p:txBody>
      </p:sp>
      <p:sp>
        <p:nvSpPr>
          <p:cNvPr id="21" name="object 8"/>
          <p:cNvSpPr txBox="1"/>
          <p:nvPr/>
        </p:nvSpPr>
        <p:spPr bwMode="auto">
          <a:xfrm>
            <a:off x="2858141" y="3790949"/>
            <a:ext cx="1866259" cy="1980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771800" y="1275606"/>
            <a:ext cx="3962400" cy="750359"/>
          </a:xfrm>
          <a:prstGeom prst="roundRect">
            <a:avLst>
              <a:gd name="adj" fmla="val 18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Руководитель Центра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object 8"/>
          <p:cNvSpPr txBox="1"/>
          <p:nvPr/>
        </p:nvSpPr>
        <p:spPr bwMode="auto">
          <a:xfrm>
            <a:off x="5038326" y="1496826"/>
            <a:ext cx="3639349" cy="5725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l">
              <a:buFont typeface="Arial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  <a:defRPr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6300192" y="2643758"/>
            <a:ext cx="2376264" cy="1584176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/>
              <a:t>Волонтеры (школьники, студенты, работающая молодежь, серебряные добровольцы)</a:t>
            </a:r>
            <a:endParaRPr lang="ru-RU" sz="1600" dirty="0"/>
          </a:p>
        </p:txBody>
      </p:sp>
      <p:pic>
        <p:nvPicPr>
          <p:cNvPr id="24" name="Рисунок 23" descr="TsDI_orbita_novay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44208" y="1203598"/>
            <a:ext cx="940273" cy="864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716016" y="1059582"/>
            <a:ext cx="3388568" cy="172819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object 2"/>
          <p:cNvSpPr txBox="1"/>
          <p:nvPr/>
        </p:nvSpPr>
        <p:spPr bwMode="auto">
          <a:xfrm>
            <a:off x="899592" y="1419622"/>
            <a:ext cx="396239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  <a:defRPr/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Направления деятельности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32" name="object 8"/>
          <p:cNvSpPr txBox="1"/>
          <p:nvPr/>
        </p:nvSpPr>
        <p:spPr bwMode="auto">
          <a:xfrm>
            <a:off x="4724399" y="1067868"/>
            <a:ext cx="4032607" cy="2006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dirty="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539552" y="3075806"/>
          <a:ext cx="8049666" cy="1676400"/>
        </p:xfrm>
        <a:graphic>
          <a:graphicData uri="http://schemas.openxmlformats.org/drawingml/2006/table">
            <a:tbl>
              <a:tblPr firstRow="1" bandRow="1">
                <a:tableStyleId>{E2E27D43-A179-DF3E-2B95-6051152379C0}</a:tableStyleId>
              </a:tblPr>
              <a:tblGrid>
                <a:gridCol w="2683222"/>
                <a:gridCol w="2683222"/>
                <a:gridCol w="2683222"/>
              </a:tblGrid>
              <a:tr h="5080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Помощь пенсионерам, инвалидам, ветеранам ВОВ и социально незащищенным лицам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Мероприятия по защите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окружающей среды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Пропаганда ЗОЖ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Популяризация донорства среди молодежи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Взаимодейтсвие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со штабом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МЫВМЕСТЕ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Участие и организация городских и областных  благотворительных акций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31590"/>
            <a:ext cx="1872208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TsDI_orbita_novay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95486"/>
            <a:ext cx="940273" cy="864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object 2"/>
          <p:cNvSpPr txBox="1"/>
          <p:nvPr/>
        </p:nvSpPr>
        <p:spPr bwMode="auto">
          <a:xfrm>
            <a:off x="899592" y="1419622"/>
            <a:ext cx="396239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Областная акция «Елка желаний»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32" name="object 8"/>
          <p:cNvSpPr txBox="1"/>
          <p:nvPr/>
        </p:nvSpPr>
        <p:spPr bwMode="auto">
          <a:xfrm>
            <a:off x="4724399" y="1067868"/>
            <a:ext cx="4032607" cy="2006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dirty="0"/>
          </a:p>
        </p:txBody>
      </p:sp>
      <p:pic>
        <p:nvPicPr>
          <p:cNvPr id="9" name="Рисунок 8" descr="TsDI_orbita_novay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95486"/>
            <a:ext cx="940273" cy="864096"/>
          </a:xfrm>
          <a:prstGeom prst="rect">
            <a:avLst/>
          </a:prstGeom>
        </p:spPr>
      </p:pic>
      <p:sp>
        <p:nvSpPr>
          <p:cNvPr id="10" name="object 2"/>
          <p:cNvSpPr txBox="1"/>
          <p:nvPr/>
        </p:nvSpPr>
        <p:spPr bwMode="auto">
          <a:xfrm>
            <a:off x="323528" y="2715766"/>
            <a:ext cx="4752528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Старт акции дал Губернатор Брянской области А.В. Богомаз. В рамках акции за 5 лет было исполнено более 1000 желаний детей с онкологическими заболеваниями, детей из детских домой и приютов Брянской области.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1" name="object 2"/>
          <p:cNvSpPr txBox="1"/>
          <p:nvPr/>
        </p:nvSpPr>
        <p:spPr bwMode="auto">
          <a:xfrm>
            <a:off x="1051992" y="1572022"/>
            <a:ext cx="39623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Анечка\Desktop\ehF_ME84_i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11511"/>
            <a:ext cx="3168352" cy="2113266"/>
          </a:xfrm>
          <a:prstGeom prst="rect">
            <a:avLst/>
          </a:prstGeom>
          <a:noFill/>
        </p:spPr>
      </p:pic>
      <p:pic>
        <p:nvPicPr>
          <p:cNvPr id="13" name="Рисунок 12" descr="pRe6j5BBgV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5490" y="1923678"/>
            <a:ext cx="2918510" cy="1947193"/>
          </a:xfrm>
          <a:prstGeom prst="rect">
            <a:avLst/>
          </a:prstGeom>
        </p:spPr>
      </p:pic>
      <p:pic>
        <p:nvPicPr>
          <p:cNvPr id="14" name="Рисунок 13" descr="_WSLBgG_w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211710"/>
            <a:ext cx="1982819" cy="2643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object 2"/>
          <p:cNvSpPr txBox="1"/>
          <p:nvPr/>
        </p:nvSpPr>
        <p:spPr bwMode="auto">
          <a:xfrm>
            <a:off x="755576" y="1203598"/>
            <a:ext cx="410445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Всероссийская акция «Вам, любимые»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32" name="object 8"/>
          <p:cNvSpPr txBox="1"/>
          <p:nvPr/>
        </p:nvSpPr>
        <p:spPr bwMode="auto">
          <a:xfrm>
            <a:off x="4724399" y="1067868"/>
            <a:ext cx="4032607" cy="2006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dirty="0"/>
          </a:p>
        </p:txBody>
      </p:sp>
      <p:pic>
        <p:nvPicPr>
          <p:cNvPr id="9" name="Рисунок 8" descr="TsDI_orbita_novay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95486"/>
            <a:ext cx="940273" cy="864096"/>
          </a:xfrm>
          <a:prstGeom prst="rect">
            <a:avLst/>
          </a:prstGeom>
        </p:spPr>
      </p:pic>
      <p:sp>
        <p:nvSpPr>
          <p:cNvPr id="10" name="object 2"/>
          <p:cNvSpPr txBox="1"/>
          <p:nvPr/>
        </p:nvSpPr>
        <p:spPr bwMode="auto">
          <a:xfrm>
            <a:off x="395536" y="2499742"/>
            <a:ext cx="4752528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8 марта совместно с управлением молодёжной политики и общественных проектов департамента внутренней политики Брянской области на театральной площади прошла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Региональная акция </a:t>
            </a:r>
            <a:r>
              <a:rPr lang="en-US" sz="2000" dirty="0" smtClean="0">
                <a:solidFill>
                  <a:schemeClr val="bg1"/>
                </a:solidFill>
              </a:rPr>
              <a:t>#</a:t>
            </a:r>
            <a:r>
              <a:rPr lang="ru-RU" sz="2000" dirty="0" err="1" smtClean="0">
                <a:solidFill>
                  <a:schemeClr val="bg1"/>
                </a:solidFill>
              </a:rPr>
              <a:t>Цветылюбимым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1" name="object 2"/>
          <p:cNvSpPr txBox="1"/>
          <p:nvPr/>
        </p:nvSpPr>
        <p:spPr bwMode="auto">
          <a:xfrm>
            <a:off x="1051992" y="1572022"/>
            <a:ext cx="39623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16" name="Рисунок 15" descr="gYbb55foIW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571750"/>
            <a:ext cx="3096344" cy="2322258"/>
          </a:xfrm>
          <a:prstGeom prst="rect">
            <a:avLst/>
          </a:prstGeom>
        </p:spPr>
      </p:pic>
      <p:pic>
        <p:nvPicPr>
          <p:cNvPr id="15" name="Рисунок 14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39502"/>
            <a:ext cx="2221333" cy="2961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-152400" y="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object 2"/>
          <p:cNvSpPr txBox="1"/>
          <p:nvPr/>
        </p:nvSpPr>
        <p:spPr bwMode="auto">
          <a:xfrm>
            <a:off x="755576" y="1203598"/>
            <a:ext cx="410445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Платформа</a:t>
            </a:r>
            <a:r>
              <a:rPr lang="en-US" sz="2800" dirty="0" smtClean="0">
                <a:solidFill>
                  <a:schemeClr val="bg1"/>
                </a:solidFill>
              </a:rPr>
              <a:t> dobro.ru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32" name="object 8"/>
          <p:cNvSpPr txBox="1"/>
          <p:nvPr/>
        </p:nvSpPr>
        <p:spPr bwMode="auto">
          <a:xfrm>
            <a:off x="4724399" y="1067868"/>
            <a:ext cx="4032607" cy="2006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dirty="0"/>
          </a:p>
        </p:txBody>
      </p:sp>
      <p:pic>
        <p:nvPicPr>
          <p:cNvPr id="9" name="Рисунок 8" descr="TsDI_orbita_novay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95486"/>
            <a:ext cx="940273" cy="864096"/>
          </a:xfrm>
          <a:prstGeom prst="rect">
            <a:avLst/>
          </a:prstGeom>
        </p:spPr>
      </p:pic>
      <p:sp>
        <p:nvSpPr>
          <p:cNvPr id="10" name="object 2"/>
          <p:cNvSpPr txBox="1"/>
          <p:nvPr/>
        </p:nvSpPr>
        <p:spPr bwMode="auto">
          <a:xfrm>
            <a:off x="395536" y="2499742"/>
            <a:ext cx="4752528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 сегодняшний день на данной платформе зарегистрировано 215 добровольческих организаций и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21 125 добровольцев.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1" name="object 2"/>
          <p:cNvSpPr txBox="1"/>
          <p:nvPr/>
        </p:nvSpPr>
        <p:spPr bwMode="auto">
          <a:xfrm>
            <a:off x="1051992" y="1572022"/>
            <a:ext cx="39623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https://sun9-5.userapi.com/impg/bNwYIsn2I-MVpBsk6eVF9pgbtPoOM7RgJ7k3FQ/R5YeE1NQRJA.jpg?size=400x400&amp;quality=95&amp;sign=43da2416d389be3e13a6bcc52bceb96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771550"/>
            <a:ext cx="3377952" cy="33779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-152400" y="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object 2"/>
          <p:cNvSpPr txBox="1"/>
          <p:nvPr/>
        </p:nvSpPr>
        <p:spPr bwMode="auto">
          <a:xfrm>
            <a:off x="755576" y="1203598"/>
            <a:ext cx="410445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Премия</a:t>
            </a:r>
            <a:r>
              <a:rPr lang="en-US" sz="2800" dirty="0" smtClean="0">
                <a:solidFill>
                  <a:schemeClr val="bg1"/>
                </a:solidFill>
              </a:rPr>
              <a:t> #</a:t>
            </a:r>
            <a:r>
              <a:rPr lang="ru-RU" sz="2800" dirty="0" err="1" smtClean="0">
                <a:solidFill>
                  <a:schemeClr val="bg1"/>
                </a:solidFill>
              </a:rPr>
              <a:t>МыВместе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32" name="object 8"/>
          <p:cNvSpPr txBox="1"/>
          <p:nvPr/>
        </p:nvSpPr>
        <p:spPr bwMode="auto">
          <a:xfrm>
            <a:off x="4724399" y="1067868"/>
            <a:ext cx="4032607" cy="2006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  <a:defRPr/>
            </a:pPr>
            <a:endParaRPr dirty="0"/>
          </a:p>
        </p:txBody>
      </p:sp>
      <p:pic>
        <p:nvPicPr>
          <p:cNvPr id="9" name="Рисунок 8" descr="TsDI_orbita_novay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95486"/>
            <a:ext cx="940273" cy="864096"/>
          </a:xfrm>
          <a:prstGeom prst="rect">
            <a:avLst/>
          </a:prstGeom>
        </p:spPr>
      </p:pic>
      <p:sp>
        <p:nvSpPr>
          <p:cNvPr id="10" name="object 2"/>
          <p:cNvSpPr txBox="1"/>
          <p:nvPr/>
        </p:nvSpPr>
        <p:spPr bwMode="auto">
          <a:xfrm>
            <a:off x="395536" y="1995686"/>
            <a:ext cx="475252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 2023 году от Брянской области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15 победителей регионального этапа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4 полуфиналиста.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1" name="object 2"/>
          <p:cNvSpPr txBox="1"/>
          <p:nvPr/>
        </p:nvSpPr>
        <p:spPr bwMode="auto">
          <a:xfrm>
            <a:off x="1051992" y="1572022"/>
            <a:ext cx="39623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19458" name="Picture 2" descr="https://sun9-48.userapi.com/impg/P1tYmyMC8lFojq6OdgQeKD3jjdAVJIFJXO6VGg/-SnbgeIJreU.jpg?size=1917x718&amp;quality=95&amp;sign=65aab9e6a62f005162e49308a85e3fe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35846"/>
            <a:ext cx="3845107" cy="1440160"/>
          </a:xfrm>
          <a:prstGeom prst="rect">
            <a:avLst/>
          </a:prstGeom>
          <a:noFill/>
        </p:spPr>
      </p:pic>
      <p:pic>
        <p:nvPicPr>
          <p:cNvPr id="13" name="Рисунок 12" descr="ounzQthaIq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23478"/>
            <a:ext cx="2448272" cy="2448272"/>
          </a:xfrm>
          <a:prstGeom prst="rect">
            <a:avLst/>
          </a:prstGeom>
        </p:spPr>
      </p:pic>
      <p:pic>
        <p:nvPicPr>
          <p:cNvPr id="19460" name="Picture 4" descr="https://sun9-29.userapi.com/impg/UuqELY61gjscRmDqWGdbXX9IHmxnNzPPAnLA7Q/-ki04z4YboY.jpg?size=1280x960&amp;quality=95&amp;sign=3f964a8bc1bb0d3f9ffed85e8021480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57175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441</Words>
  <Application>Microsoft Office PowerPoint</Application>
  <DocSecurity>0</DocSecurity>
  <PresentationFormat>Экран (16:9)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Арина</dc:creator>
  <cp:lastModifiedBy>Анечка</cp:lastModifiedBy>
  <cp:revision>187</cp:revision>
  <dcterms:created xsi:type="dcterms:W3CDTF">2023-03-13T00:14:48Z</dcterms:created>
  <dcterms:modified xsi:type="dcterms:W3CDTF">2023-09-21T21:56:04Z</dcterms:modified>
  <dc:identifier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