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36" r:id="rId2"/>
    <p:sldId id="338" r:id="rId3"/>
    <p:sldId id="259" r:id="rId4"/>
    <p:sldId id="337" r:id="rId5"/>
    <p:sldId id="258" r:id="rId6"/>
    <p:sldId id="26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4" r:id="rId16"/>
    <p:sldId id="285" r:id="rId17"/>
    <p:sldId id="286" r:id="rId18"/>
    <p:sldId id="290" r:id="rId19"/>
    <p:sldId id="291" r:id="rId20"/>
    <p:sldId id="293" r:id="rId21"/>
    <p:sldId id="296" r:id="rId22"/>
    <p:sldId id="297" r:id="rId23"/>
    <p:sldId id="302" r:id="rId24"/>
    <p:sldId id="300" r:id="rId25"/>
    <p:sldId id="304" r:id="rId26"/>
    <p:sldId id="309" r:id="rId27"/>
    <p:sldId id="313" r:id="rId28"/>
    <p:sldId id="316" r:id="rId29"/>
    <p:sldId id="317" r:id="rId30"/>
    <p:sldId id="325" r:id="rId31"/>
    <p:sldId id="330" r:id="rId32"/>
    <p:sldId id="339" r:id="rId33"/>
    <p:sldId id="261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2388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C3C45-E1CF-49F4-9624-79762ACAAD48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AA321-B546-41A0-A265-66D57B353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0A251-A06F-4DDB-AA56-95E6ECB6AD03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4A147-FDA6-490C-A246-3E1134D05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B8320-4E22-47B8-A0D4-78AA7DAC5E7F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E2F2-B93D-4FC2-9508-507E7E5C4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E13A4-32AB-4F49-B11B-B3EF26ACB6D2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96C44-4122-487F-82C3-A735CABF9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93B02-F9A8-48DF-BAAD-51F741DB3DEF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2B6D6-747C-494E-A5DE-45D09C12D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0471-EAF6-4598-9599-AC86BFBBDEF9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5F8B-E43A-41C6-81CB-D86350052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D8DD3-41B6-45A9-9DD5-F07412A729D6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7B42A-FAD1-48CE-8682-E512C93EF2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79513-5048-4BE7-9C9C-662E618A572C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CEE86-AE88-42F1-8D2D-0C5B26CA9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06ACF-B148-49AE-830F-838875FD7B31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D2EEB-2020-411B-8DBD-8DB7C5103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69F6-48C8-4D63-8CB8-AE3D40DE7291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DDC7-9084-4967-B347-9F658119C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147EC-FABB-4DD4-A32C-5E5C6E237F36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F335A-D4B3-47D5-94CF-2A97EE8027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51038F-282F-40CC-B841-6E51301056DC}" type="datetimeFigureOut">
              <a:rPr lang="ru-RU"/>
              <a:pPr>
                <a:defRPr/>
              </a:pPr>
              <a:t>24.07.2022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7474C5-B64F-41E7-852C-8EADC7748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7" r:id="rId3"/>
    <p:sldLayoutId id="2147483754" r:id="rId4"/>
    <p:sldLayoutId id="2147483753" r:id="rId5"/>
    <p:sldLayoutId id="2147483752" r:id="rId6"/>
    <p:sldLayoutId id="2147483758" r:id="rId7"/>
    <p:sldLayoutId id="2147483759" r:id="rId8"/>
    <p:sldLayoutId id="2147483760" r:id="rId9"/>
    <p:sldLayoutId id="2147483751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un-museum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2400" smtClean="0">
                <a:latin typeface="Arial" charset="0"/>
              </a:rPr>
              <a:t>Детская межрегиональная общественная организация</a:t>
            </a:r>
            <a:r>
              <a:rPr lang="ru-RU" smtClean="0">
                <a:latin typeface="Arial" charset="0"/>
              </a:rPr>
              <a:t/>
            </a:r>
            <a:br>
              <a:rPr lang="ru-RU" smtClean="0">
                <a:latin typeface="Arial" charset="0"/>
              </a:rPr>
            </a:br>
            <a:endParaRPr lang="ru-RU" smtClean="0">
              <a:latin typeface="Arial" charset="0"/>
            </a:endParaRPr>
          </a:p>
        </p:txBody>
      </p:sp>
      <p:sp>
        <p:nvSpPr>
          <p:cNvPr id="13314" name="Rectangle 3"/>
          <p:cNvSpPr>
            <a:spLocks noGrp="1"/>
          </p:cNvSpPr>
          <p:nvPr>
            <p:ph type="body" idx="4294967295"/>
          </p:nvPr>
        </p:nvSpPr>
        <p:spPr>
          <a:xfrm>
            <a:off x="900113" y="1916113"/>
            <a:ext cx="7408862" cy="3451225"/>
          </a:xfrm>
        </p:spPr>
        <p:txBody>
          <a:bodyPr/>
          <a:lstStyle/>
          <a:p>
            <a:pPr eaLnBrk="1" hangingPunct="1"/>
            <a:r>
              <a:rPr lang="ru-RU" sz="2000" smtClean="0"/>
              <a:t>- это независимая добровольная неполитическая организация, открытая для вступления в неё девочек и женщин, проживающих на территории России, принимающих Законы девочек-скаутов, Устав ассоциации и принципы её деятельности.</a:t>
            </a:r>
            <a:br>
              <a:rPr lang="ru-RU" sz="2000" smtClean="0"/>
            </a:br>
            <a:r>
              <a:rPr lang="ru-RU" sz="2000" smtClean="0"/>
              <a:t>Цели деятельности  организации :</a:t>
            </a:r>
            <a:br>
              <a:rPr lang="ru-RU" sz="2000" smtClean="0"/>
            </a:br>
            <a:r>
              <a:rPr lang="ru-RU" sz="2000" smtClean="0"/>
              <a:t>• Содействие развитию духовного, интеллектуального, физического и общественного потенциала девочек и молодых женщин, как личностей и ответственных граждан страны;</a:t>
            </a:r>
            <a:br>
              <a:rPr lang="ru-RU" sz="2000" smtClean="0"/>
            </a:br>
            <a:r>
              <a:rPr lang="ru-RU" sz="2000" smtClean="0"/>
              <a:t>• Развитие движения девочек-скаутов и его поддержка. </a:t>
            </a:r>
          </a:p>
        </p:txBody>
      </p:sp>
      <p:pic>
        <p:nvPicPr>
          <p:cNvPr id="13315" name="Picture 4" descr="O3K9FgEumzg"/>
          <p:cNvPicPr>
            <a:picLocks noChangeAspect="1" noChangeArrowheads="1"/>
          </p:cNvPicPr>
          <p:nvPr/>
        </p:nvPicPr>
        <p:blipFill>
          <a:blip r:embed="rId2"/>
          <a:srcRect l="10335" t="11615" r="10335"/>
          <a:stretch>
            <a:fillRect/>
          </a:stretch>
        </p:blipFill>
        <p:spPr bwMode="auto">
          <a:xfrm rot="-275121">
            <a:off x="468313" y="5535613"/>
            <a:ext cx="17272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5"/>
          <p:cNvSpPr>
            <a:spLocks/>
          </p:cNvSpPr>
          <p:nvPr/>
        </p:nvSpPr>
        <p:spPr bwMode="auto">
          <a:xfrm>
            <a:off x="468313" y="981075"/>
            <a:ext cx="82296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>
                <a:solidFill>
                  <a:srgbClr val="FFFFFF"/>
                </a:solidFill>
              </a:rPr>
              <a:t/>
            </a:r>
            <a:br>
              <a:rPr lang="ru-RU" sz="4000">
                <a:solidFill>
                  <a:srgbClr val="FFFFFF"/>
                </a:solidFill>
              </a:rPr>
            </a:br>
            <a:r>
              <a:rPr lang="ru-RU" sz="4000">
                <a:solidFill>
                  <a:srgbClr val="FFFFFF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188" y="1341438"/>
            <a:ext cx="579755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 - миротворец 2018 г. Владикавказ;</a:t>
            </a:r>
          </a:p>
        </p:txBody>
      </p:sp>
      <p:pic>
        <p:nvPicPr>
          <p:cNvPr id="3277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" y="1838325"/>
            <a:ext cx="337343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916113"/>
            <a:ext cx="34766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13" y="1484313"/>
            <a:ext cx="813593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"Юбилей миротворцев ООН" 2018- 2019 гг..</a:t>
            </a:r>
            <a:r>
              <a:rPr lang="ru-RU" sz="2400" dirty="0">
                <a:latin typeface="+mn-lt"/>
                <a:cs typeface="+mn-cs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 работ . Спец. номинация «Женщины - миротворцы»;</a:t>
            </a:r>
          </a:p>
        </p:txBody>
      </p:sp>
      <p:pic>
        <p:nvPicPr>
          <p:cNvPr id="33794" name="Рисунок 3" descr="7QND6VQMnRU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286000"/>
            <a:ext cx="2819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4" descr="EbEIyO3UD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2416175"/>
            <a:ext cx="4214812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14"/>
          <p:cNvSpPr>
            <a:spLocks/>
          </p:cNvSpPr>
          <p:nvPr/>
        </p:nvSpPr>
        <p:spPr bwMode="auto">
          <a:xfrm>
            <a:off x="323850" y="333375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33798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928688"/>
            <a:ext cx="8643938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конкурс плакатов и творческих работ юных миротворцев, посвященный сохранению лесов планеты "Норвегия отказалась от вырубки леса! А мы?" "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Norway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officially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abandoned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deforestation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?" На конкурс прислано 212 работ</a:t>
            </a:r>
          </a:p>
        </p:txBody>
      </p:sp>
      <p:pic>
        <p:nvPicPr>
          <p:cNvPr id="34818" name="Рисунок 2" descr="hRN0N-EFOj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52738"/>
            <a:ext cx="7046913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14"/>
          <p:cNvSpPr>
            <a:spLocks/>
          </p:cNvSpPr>
          <p:nvPr/>
        </p:nvSpPr>
        <p:spPr bwMode="auto">
          <a:xfrm>
            <a:off x="395288" y="333375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5288" y="1628775"/>
            <a:ext cx="30241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53614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http://un-museum.ru/</a:t>
            </a:r>
            <a:endParaRPr lang="ru-RU" sz="2400">
              <a:solidFill>
                <a:srgbClr val="53614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solidFill>
                  <a:srgbClr val="536142"/>
                </a:solidFill>
                <a:latin typeface="Times New Roman" pitchFamily="18" charset="0"/>
                <a:cs typeface="Times New Roman" pitchFamily="18" charset="0"/>
              </a:rPr>
              <a:t>vestnik/738eco.htm#1</a:t>
            </a:r>
            <a:endParaRPr lang="ru-RU" sz="2400">
              <a:solidFill>
                <a:srgbClr val="53614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>
              <a:solidFill>
                <a:srgbClr val="5361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Рисунок 3" descr="Screenshot_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628775"/>
            <a:ext cx="53038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4" descr="Screenshot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3716338"/>
            <a:ext cx="5357813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14"/>
          <p:cNvSpPr>
            <a:spLocks/>
          </p:cNvSpPr>
          <p:nvPr/>
        </p:nvSpPr>
        <p:spPr bwMode="auto">
          <a:xfrm>
            <a:off x="323850" y="4048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pic>
        <p:nvPicPr>
          <p:cNvPr id="35846" name="Рисунок 1" descr="CN168Y89I-c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852738"/>
            <a:ext cx="2825750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1000125"/>
            <a:ext cx="82153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Модель ЮНЕП: «Изменение климата. Что желать жителям Земли?»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дистанционной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встрече приняли участие отряды «Расправим крылья» (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Косомольск-на-Амуре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«Эдельвейс» ( Новокузнецк), «Скауты Бугульмы» ( Бугульма), «Кстати» и «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Скитлз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(Волгоград).</a:t>
            </a:r>
          </a:p>
        </p:txBody>
      </p:sp>
      <p:pic>
        <p:nvPicPr>
          <p:cNvPr id="37890" name="Рисунок 3" descr="ZHO2fxwggI4.jpg"/>
          <p:cNvPicPr>
            <a:picLocks noChangeAspect="1"/>
          </p:cNvPicPr>
          <p:nvPr/>
        </p:nvPicPr>
        <p:blipFill>
          <a:blip r:embed="rId2"/>
          <a:srcRect b="11656"/>
          <a:stretch>
            <a:fillRect/>
          </a:stretch>
        </p:blipFill>
        <p:spPr bwMode="auto">
          <a:xfrm>
            <a:off x="250825" y="3573463"/>
            <a:ext cx="525938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14"/>
          <p:cNvSpPr>
            <a:spLocks/>
          </p:cNvSpPr>
          <p:nvPr/>
        </p:nvSpPr>
        <p:spPr bwMode="auto">
          <a:xfrm>
            <a:off x="323850" y="1889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pic>
        <p:nvPicPr>
          <p:cNvPr id="37893" name="Рисунок 1" descr="CPlVnxn_8Wg.jpg"/>
          <p:cNvPicPr>
            <a:picLocks noChangeAspect="1"/>
          </p:cNvPicPr>
          <p:nvPr/>
        </p:nvPicPr>
        <p:blipFill>
          <a:blip r:embed="rId3"/>
          <a:srcRect t="24260"/>
          <a:stretch>
            <a:fillRect/>
          </a:stretch>
        </p:blipFill>
        <p:spPr bwMode="auto">
          <a:xfrm>
            <a:off x="5651500" y="3933825"/>
            <a:ext cx="28956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9700" y="2781300"/>
            <a:ext cx="3424238" cy="822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>
                <a:solidFill>
                  <a:srgbClr val="536142"/>
                </a:solidFill>
                <a:latin typeface="Times New Roman" pitchFamily="18" charset="0"/>
                <a:cs typeface="Times New Roman" pitchFamily="18" charset="0"/>
              </a:rPr>
              <a:t> Бессмертный </a:t>
            </a:r>
          </a:p>
          <a:p>
            <a:pPr>
              <a:buFont typeface="Arial" charset="0"/>
              <a:buNone/>
            </a:pPr>
            <a:r>
              <a:rPr lang="ru-RU" sz="2400">
                <a:solidFill>
                  <a:srgbClr val="536142"/>
                </a:solidFill>
                <a:latin typeface="Times New Roman" pitchFamily="18" charset="0"/>
                <a:cs typeface="Times New Roman" pitchFamily="18" charset="0"/>
              </a:rPr>
              <a:t>детский батальон 2020 г.</a:t>
            </a:r>
          </a:p>
        </p:txBody>
      </p:sp>
      <p:pic>
        <p:nvPicPr>
          <p:cNvPr id="43010" name="Рисунок 2" descr="Screenshot_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285875"/>
            <a:ext cx="44291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14"/>
          <p:cNvSpPr>
            <a:spLocks/>
          </p:cNvSpPr>
          <p:nvPr/>
        </p:nvSpPr>
        <p:spPr bwMode="auto">
          <a:xfrm>
            <a:off x="323850" y="1889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43013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1143000"/>
            <a:ext cx="85010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21 сентября 2018 г. - МЕДАЛЬЮ "Десятилетия культуры Мира и ненасилия в интересах детей Планеты. 2001-2010". Награждена Екатерина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Мечик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4034" name="Рисунок 2" descr="1Wmh3LoD2z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428875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Рисунок 3" descr="M9O8ChGhRN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0025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Рисунок 4" descr="rGwkJR1fgQ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456113"/>
            <a:ext cx="414337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Rectangle 14"/>
          <p:cNvSpPr>
            <a:spLocks/>
          </p:cNvSpPr>
          <p:nvPr/>
        </p:nvSpPr>
        <p:spPr bwMode="auto">
          <a:xfrm>
            <a:off x="323850" y="1889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44039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813" y="785813"/>
            <a:ext cx="7929562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Юбилейной медалью к 100-летию комсомола по ходатайству в «Союз комсомольских поколений» были отмечены лидеры ВАДС: Ольга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Скубиро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Галина Ивакина,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Виолетта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Потылицына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Тамара Васильевна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Скубиро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Рисунок 3" descr="KMdQBfkzqf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500313"/>
            <a:ext cx="7286625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14"/>
          <p:cNvSpPr>
            <a:spLocks/>
          </p:cNvSpPr>
          <p:nvPr/>
        </p:nvSpPr>
        <p:spPr bwMode="auto">
          <a:xfrm>
            <a:off x="323850" y="1889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47109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143000"/>
            <a:ext cx="6823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Праздник детства в парке Пионерском 2018-2019</a:t>
            </a:r>
          </a:p>
        </p:txBody>
      </p:sp>
      <p:pic>
        <p:nvPicPr>
          <p:cNvPr id="49154" name="Рисунок 2" descr="2OUQgxEJSN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643063"/>
            <a:ext cx="4572000" cy="499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14"/>
          <p:cNvSpPr>
            <a:spLocks/>
          </p:cNvSpPr>
          <p:nvPr/>
        </p:nvSpPr>
        <p:spPr bwMode="auto">
          <a:xfrm>
            <a:off x="323850" y="1889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49157" name="Rectangle 15"/>
          <p:cNvSpPr>
            <a:spLocks noChangeArrowheads="1"/>
          </p:cNvSpPr>
          <p:nvPr/>
        </p:nvSpPr>
        <p:spPr bwMode="auto">
          <a:xfrm>
            <a:off x="900113" y="188913"/>
            <a:ext cx="73612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428750"/>
            <a:ext cx="79914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Фестиваль «Палитра народов России» ко Дню МИРА 2019</a:t>
            </a:r>
          </a:p>
        </p:txBody>
      </p:sp>
      <p:pic>
        <p:nvPicPr>
          <p:cNvPr id="50178" name="Рисунок 2" descr="Rpv_QLV674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928813"/>
            <a:ext cx="635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14"/>
          <p:cNvSpPr>
            <a:spLocks/>
          </p:cNvSpPr>
          <p:nvPr/>
        </p:nvSpPr>
        <p:spPr bwMode="auto">
          <a:xfrm>
            <a:off x="323850" y="1889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50181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188" y="549275"/>
            <a:ext cx="7772400" cy="671513"/>
          </a:xfrm>
        </p:spPr>
        <p:txBody>
          <a:bodyPr anchor="b"/>
          <a:lstStyle/>
          <a:p>
            <a:pPr eaLnBrk="1" hangingPunct="1"/>
            <a:r>
              <a:rPr lang="ru-RU" sz="4000" smtClean="0"/>
              <a:t>Ни дня без доброго дела!</a:t>
            </a: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58888" y="1484313"/>
            <a:ext cx="6400800" cy="1473200"/>
          </a:xfrm>
        </p:spPr>
        <p:txBody>
          <a:bodyPr/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ru-RU" b="1" smtClean="0">
                <a:solidFill>
                  <a:srgbClr val="FFFFFF"/>
                </a:solidFill>
              </a:rPr>
              <a:t>Социальная акция «Автобус РАДоСти»</a:t>
            </a:r>
          </a:p>
        </p:txBody>
      </p:sp>
      <p:pic>
        <p:nvPicPr>
          <p:cNvPr id="14339" name="Picture 4" descr="O3K9FgEumzg"/>
          <p:cNvPicPr>
            <a:picLocks noChangeAspect="1" noChangeArrowheads="1"/>
          </p:cNvPicPr>
          <p:nvPr/>
        </p:nvPicPr>
        <p:blipFill>
          <a:blip r:embed="rId2"/>
          <a:srcRect l="10335" t="11615" r="10335"/>
          <a:stretch>
            <a:fillRect/>
          </a:stretch>
        </p:blipFill>
        <p:spPr bwMode="auto">
          <a:xfrm rot="-275121">
            <a:off x="0" y="5535613"/>
            <a:ext cx="17272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0" descr="FK0b4vG-kJs"/>
          <p:cNvPicPr>
            <a:picLocks noChangeAspect="1" noChangeArrowheads="1"/>
          </p:cNvPicPr>
          <p:nvPr/>
        </p:nvPicPr>
        <p:blipFill>
          <a:blip r:embed="rId3"/>
          <a:srcRect r="15533"/>
          <a:stretch>
            <a:fillRect/>
          </a:stretch>
        </p:blipFill>
        <p:spPr bwMode="auto">
          <a:xfrm>
            <a:off x="4716463" y="2276475"/>
            <a:ext cx="4033837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2" descr="pJwO8Ts7Hzg"/>
          <p:cNvPicPr>
            <a:picLocks noChangeAspect="1" noChangeArrowheads="1"/>
          </p:cNvPicPr>
          <p:nvPr/>
        </p:nvPicPr>
        <p:blipFill>
          <a:blip r:embed="rId4"/>
          <a:srcRect t="28490" b="5502"/>
          <a:stretch>
            <a:fillRect/>
          </a:stretch>
        </p:blipFill>
        <p:spPr bwMode="auto">
          <a:xfrm>
            <a:off x="323850" y="2276475"/>
            <a:ext cx="424815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Подзаголовок 2"/>
          <p:cNvSpPr>
            <a:spLocks/>
          </p:cNvSpPr>
          <p:nvPr/>
        </p:nvSpPr>
        <p:spPr bwMode="auto">
          <a:xfrm>
            <a:off x="5435600" y="-2908300"/>
            <a:ext cx="32035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г. Волгоград</a:t>
            </a:r>
          </a:p>
        </p:txBody>
      </p:sp>
      <p:sp>
        <p:nvSpPr>
          <p:cNvPr id="14343" name="Подзаголовок 2"/>
          <p:cNvSpPr>
            <a:spLocks/>
          </p:cNvSpPr>
          <p:nvPr/>
        </p:nvSpPr>
        <p:spPr bwMode="auto">
          <a:xfrm>
            <a:off x="468313" y="1844675"/>
            <a:ext cx="32035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Калачевский СРЦ </a:t>
            </a:r>
          </a:p>
        </p:txBody>
      </p:sp>
      <p:sp>
        <p:nvSpPr>
          <p:cNvPr id="14344" name="Подзаголовок 2"/>
          <p:cNvSpPr>
            <a:spLocks/>
          </p:cNvSpPr>
          <p:nvPr/>
        </p:nvSpPr>
        <p:spPr bwMode="auto">
          <a:xfrm>
            <a:off x="4102100" y="1844675"/>
            <a:ext cx="50419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Нижне-Чирский дом-интернат </a:t>
            </a:r>
          </a:p>
        </p:txBody>
      </p:sp>
      <p:sp>
        <p:nvSpPr>
          <p:cNvPr id="14345" name="Подзаголовок 2"/>
          <p:cNvSpPr>
            <a:spLocks/>
          </p:cNvSpPr>
          <p:nvPr/>
        </p:nvSpPr>
        <p:spPr bwMode="auto">
          <a:xfrm>
            <a:off x="-2413000" y="-1827213"/>
            <a:ext cx="36004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г. Бугульма Татарстан</a:t>
            </a:r>
          </a:p>
        </p:txBody>
      </p:sp>
      <p:sp>
        <p:nvSpPr>
          <p:cNvPr id="14346" name="Rectangle 15"/>
          <p:cNvSpPr>
            <a:spLocks/>
          </p:cNvSpPr>
          <p:nvPr/>
        </p:nvSpPr>
        <p:spPr bwMode="auto">
          <a:xfrm>
            <a:off x="914400" y="5516563"/>
            <a:ext cx="82296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>
                <a:solidFill>
                  <a:srgbClr val="FFFFFF"/>
                </a:solidFill>
              </a:rPr>
              <a:t/>
            </a:r>
            <a:br>
              <a:rPr lang="ru-RU" sz="4000" b="1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</a:t>
            </a:r>
            <a:r>
              <a:rPr lang="ru-RU" sz="3600">
                <a:solidFill>
                  <a:srgbClr val="3366CC"/>
                </a:solidFill>
              </a:rPr>
              <a:t>»</a:t>
            </a:r>
          </a:p>
        </p:txBody>
      </p:sp>
      <p:sp>
        <p:nvSpPr>
          <p:cNvPr id="14347" name="Rectangle 16"/>
          <p:cNvSpPr>
            <a:spLocks/>
          </p:cNvSpPr>
          <p:nvPr/>
        </p:nvSpPr>
        <p:spPr bwMode="auto">
          <a:xfrm>
            <a:off x="914400" y="5157788"/>
            <a:ext cx="82296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538" y="1628775"/>
            <a:ext cx="4371975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Мероприятия к юбилею РАДС</a:t>
            </a:r>
          </a:p>
        </p:txBody>
      </p:sp>
      <p:pic>
        <p:nvPicPr>
          <p:cNvPr id="52226" name="Рисунок 2" descr="QgARoCCjLc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268413"/>
            <a:ext cx="4002088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pic>
        <p:nvPicPr>
          <p:cNvPr id="52229" name="Рисунок 2" descr="9zTChTV4Gvw.jpg"/>
          <p:cNvPicPr>
            <a:picLocks noChangeAspect="1"/>
          </p:cNvPicPr>
          <p:nvPr/>
        </p:nvPicPr>
        <p:blipFill>
          <a:blip r:embed="rId3"/>
          <a:srcRect l="27217"/>
          <a:stretch>
            <a:fillRect/>
          </a:stretch>
        </p:blipFill>
        <p:spPr bwMode="auto">
          <a:xfrm>
            <a:off x="4427538" y="2276475"/>
            <a:ext cx="47164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Rectangle 15"/>
          <p:cNvSpPr>
            <a:spLocks noChangeArrowheads="1"/>
          </p:cNvSpPr>
          <p:nvPr/>
        </p:nvSpPr>
        <p:spPr bwMode="auto">
          <a:xfrm>
            <a:off x="684213" y="404813"/>
            <a:ext cx="73612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550" y="1916113"/>
            <a:ext cx="2728913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Акция «я лучше!»</a:t>
            </a:r>
          </a:p>
        </p:txBody>
      </p:sp>
      <p:pic>
        <p:nvPicPr>
          <p:cNvPr id="54274" name="Рисунок 2" descr="VBJkXYOjrQ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0938"/>
            <a:ext cx="412115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Рисунок 3" descr="1_ZCy1HMlD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200" y="2492375"/>
            <a:ext cx="47498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14"/>
          <p:cNvSpPr>
            <a:spLocks/>
          </p:cNvSpPr>
          <p:nvPr/>
        </p:nvSpPr>
        <p:spPr bwMode="auto">
          <a:xfrm>
            <a:off x="395288" y="404813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54278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" y="1000125"/>
            <a:ext cx="80010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октябрь 2017 год. Проведение этапа  международного проекта  «Топаз» в г. Бугульме республики Татарстан.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56322" name="Рисунок 5" descr="9pzLj2KrNg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225" y="2000250"/>
            <a:ext cx="6710363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56325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1214438"/>
            <a:ext cx="807243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Март 2018 года.  Участие отряда Бугульмы в этапе международного проекта «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Free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being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г. Уфе.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59394" name="Рисунок 2" descr="mxhz2qyIt8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500313"/>
            <a:ext cx="528637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Рисунок 3" descr="XHWMjGU-s2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2071688"/>
            <a:ext cx="32734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59398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8" y="1071563"/>
            <a:ext cx="8215312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Июль 2018 год.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РАДоСтный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сплав по реке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ЗИЛИм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республика Башкортостан совместно со скаутами Уфы, Бугульмы.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Цель проекта: отрабатывались  навыки командной работы в условиях водного похода.</a:t>
            </a:r>
          </a:p>
        </p:txBody>
      </p:sp>
      <p:pic>
        <p:nvPicPr>
          <p:cNvPr id="61442" name="Рисунок 2" descr="j7rBiKJq1z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3000375"/>
            <a:ext cx="485775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Рисунок 3" descr="yxXG1KXMv2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3000375"/>
            <a:ext cx="27860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61446" name="Rectangle 15"/>
          <p:cNvSpPr>
            <a:spLocks noChangeArrowheads="1"/>
          </p:cNvSpPr>
          <p:nvPr/>
        </p:nvSpPr>
        <p:spPr bwMode="auto">
          <a:xfrm>
            <a:off x="684213" y="404813"/>
            <a:ext cx="73612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50" y="1000125"/>
            <a:ext cx="8072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Июль 2019 г. - Сплав по реке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Агидель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республика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Башкорстостан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Участники проекта: скауты Бугульмы, Уфы, Жирновска.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Цель проекта: Отработка навыков командной работы  и организационных навыков проведения в условиях летнего палаточного лагеря.</a:t>
            </a:r>
          </a:p>
        </p:txBody>
      </p:sp>
      <p:pic>
        <p:nvPicPr>
          <p:cNvPr id="63490" name="Рисунок 6" descr="5Ko_rzVj9S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214688"/>
            <a:ext cx="431006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Рисунок 7" descr="-m3JI_ov4P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429000"/>
            <a:ext cx="40957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63494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63" y="1285875"/>
            <a:ext cx="82153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Октябрь 2019 года – юбилейный год  РАДС. В Бугульме проведено празднование круглой даты со скаутами Уфы, Казани, Елабуги, Бугульмы.</a:t>
            </a:r>
          </a:p>
        </p:txBody>
      </p:sp>
      <p:pic>
        <p:nvPicPr>
          <p:cNvPr id="68610" name="Рисунок 2" descr="fLGzMg0jFw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714625"/>
            <a:ext cx="7767638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68613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1285875"/>
            <a:ext cx="807243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2019-2020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Грантовый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 РАДС  «Аксаковский родник». Он посвящен творчеству писателя С.Т. Аксакова. Творческие задания выполняли  8 отрядов РАДС.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72706" name="Рисунок 2" descr="эмблема - копия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3000375"/>
            <a:ext cx="477202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Рисунок 3" descr="19tW3SUySI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2214563"/>
            <a:ext cx="310038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72710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Рисунок 1" descr="VVCT_94Trh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335088"/>
            <a:ext cx="40005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Рисунок 2" descr="nA-xIvtGdL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9738" y="1857375"/>
            <a:ext cx="48228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75781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8" y="1285875"/>
            <a:ext cx="828675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Апрель 2020 года. - Участите в международная встреча девочек-скаутов. В нем приняли участие девочки – скауты Финляндии, Азербайджана, Украины, Грузии.  РАДС представлял отряд из Бугульмы.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76802" name="Рисунок 2" descr="xFvcLAI8Ka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8938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Рисунок 3" descr="DR-q2s1R-i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946400"/>
            <a:ext cx="4357687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76806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611188" y="549275"/>
            <a:ext cx="7772400" cy="671513"/>
          </a:xfrm>
        </p:spPr>
        <p:txBody>
          <a:bodyPr/>
          <a:lstStyle/>
          <a:p>
            <a:pPr eaLnBrk="1" hangingPunct="1"/>
            <a:r>
              <a:rPr lang="ru-RU" sz="4000" smtClean="0"/>
              <a:t>Ни дня без доброго дела!</a:t>
            </a: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8888" y="1484313"/>
            <a:ext cx="6400800" cy="1473200"/>
          </a:xfrm>
        </p:spPr>
        <p:txBody>
          <a:bodyPr/>
          <a:lstStyle/>
          <a:p>
            <a:pPr eaLnBrk="1" hangingPunct="1"/>
            <a:r>
              <a:rPr lang="ru-RU" sz="2400" b="1" smtClean="0"/>
              <a:t>Межрегиональная экологическая  акция «Сбережем лес!»</a:t>
            </a:r>
          </a:p>
        </p:txBody>
      </p:sp>
      <p:pic>
        <p:nvPicPr>
          <p:cNvPr id="15363" name="Picture 4" descr="O3K9FgEumzg"/>
          <p:cNvPicPr>
            <a:picLocks noChangeAspect="1" noChangeArrowheads="1"/>
          </p:cNvPicPr>
          <p:nvPr/>
        </p:nvPicPr>
        <p:blipFill>
          <a:blip r:embed="rId2"/>
          <a:srcRect l="10335" t="11615" r="10335"/>
          <a:stretch>
            <a:fillRect/>
          </a:stretch>
        </p:blipFill>
        <p:spPr bwMode="auto">
          <a:xfrm rot="-275121">
            <a:off x="468313" y="5535613"/>
            <a:ext cx="17272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7BTy3-gTnt4"/>
          <p:cNvPicPr>
            <a:picLocks noChangeAspect="1" noChangeArrowheads="1"/>
          </p:cNvPicPr>
          <p:nvPr/>
        </p:nvPicPr>
        <p:blipFill>
          <a:blip r:embed="rId3"/>
          <a:srcRect t="13008"/>
          <a:stretch>
            <a:fillRect/>
          </a:stretch>
        </p:blipFill>
        <p:spPr bwMode="auto">
          <a:xfrm>
            <a:off x="395288" y="2708275"/>
            <a:ext cx="369411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одзаголовок 2"/>
          <p:cNvSpPr>
            <a:spLocks/>
          </p:cNvSpPr>
          <p:nvPr/>
        </p:nvSpPr>
        <p:spPr bwMode="auto">
          <a:xfrm>
            <a:off x="611188" y="4652963"/>
            <a:ext cx="36004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г. Бугульма Татарстан</a:t>
            </a:r>
          </a:p>
        </p:txBody>
      </p:sp>
      <p:pic>
        <p:nvPicPr>
          <p:cNvPr id="15366" name="Picture 9" descr="Dup1e7DWKq8"/>
          <p:cNvPicPr>
            <a:picLocks noChangeAspect="1" noChangeArrowheads="1"/>
          </p:cNvPicPr>
          <p:nvPr/>
        </p:nvPicPr>
        <p:blipFill>
          <a:blip r:embed="rId4"/>
          <a:srcRect t="5573"/>
          <a:stretch>
            <a:fillRect/>
          </a:stretch>
        </p:blipFill>
        <p:spPr bwMode="auto">
          <a:xfrm>
            <a:off x="4643438" y="2708275"/>
            <a:ext cx="34559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Подзаголовок 2"/>
          <p:cNvSpPr>
            <a:spLocks/>
          </p:cNvSpPr>
          <p:nvPr/>
        </p:nvSpPr>
        <p:spPr bwMode="auto">
          <a:xfrm>
            <a:off x="4859338" y="4652963"/>
            <a:ext cx="32035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Калачевский СРЦ </a:t>
            </a:r>
          </a:p>
        </p:txBody>
      </p:sp>
      <p:sp>
        <p:nvSpPr>
          <p:cNvPr id="15368" name="Rectangle 11"/>
          <p:cNvSpPr>
            <a:spLocks/>
          </p:cNvSpPr>
          <p:nvPr/>
        </p:nvSpPr>
        <p:spPr bwMode="auto">
          <a:xfrm>
            <a:off x="914400" y="515778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15369" name="Rectangle 13"/>
          <p:cNvSpPr>
            <a:spLocks noChangeArrowheads="1"/>
          </p:cNvSpPr>
          <p:nvPr/>
        </p:nvSpPr>
        <p:spPr bwMode="auto">
          <a:xfrm>
            <a:off x="1782763" y="5734050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63" y="1071563"/>
            <a:ext cx="8072437" cy="2954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Июль 2020. Республика Башкортостан, Челябинская область. Восхождение на гору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Иремель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сплав по реке Юрюзань.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Участники проекта: Скауты Бугульмы, Казани.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Цель проекта: отработка навыков проведения горного пешего похода и приобретение опыта использования сплавного оборудования.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84994" name="Рисунок 1" descr="qCFxIYul9aA.jpg"/>
          <p:cNvPicPr>
            <a:picLocks noChangeAspect="1"/>
          </p:cNvPicPr>
          <p:nvPr/>
        </p:nvPicPr>
        <p:blipFill>
          <a:blip r:embed="rId2"/>
          <a:srcRect t="14444"/>
          <a:stretch>
            <a:fillRect/>
          </a:stretch>
        </p:blipFill>
        <p:spPr bwMode="auto">
          <a:xfrm>
            <a:off x="323850" y="3860800"/>
            <a:ext cx="4221163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Рисунок 1" descr="J8dwiNIOAA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871913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84998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1285875"/>
            <a:ext cx="8001000" cy="100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000">
                <a:solidFill>
                  <a:srgbClr val="536142"/>
                </a:solidFill>
                <a:latin typeface="Times New Roman" pitchFamily="18" charset="0"/>
                <a:cs typeface="Times New Roman" pitchFamily="18" charset="0"/>
              </a:rPr>
              <a:t>  2020 год. Проект «Азбука фандрайзинга» реализуется совместно с Фондом «Созидание» г. Москва.  </a:t>
            </a:r>
          </a:p>
          <a:p>
            <a:pPr>
              <a:buFont typeface="Arial" charset="0"/>
              <a:buChar char="•"/>
            </a:pPr>
            <a:r>
              <a:rPr lang="ru-RU" sz="2000">
                <a:solidFill>
                  <a:srgbClr val="536142"/>
                </a:solidFill>
                <a:latin typeface="Times New Roman" pitchFamily="18" charset="0"/>
                <a:cs typeface="Times New Roman" pitchFamily="18" charset="0"/>
              </a:rPr>
              <a:t>Проект получил поддержку Фонда Президентских грантов.</a:t>
            </a:r>
          </a:p>
        </p:txBody>
      </p:sp>
      <p:pic>
        <p:nvPicPr>
          <p:cNvPr id="86018" name="Рисунок 2" descr="JsZytrblapc.jpg"/>
          <p:cNvPicPr>
            <a:picLocks noChangeAspect="1"/>
          </p:cNvPicPr>
          <p:nvPr/>
        </p:nvPicPr>
        <p:blipFill>
          <a:blip r:embed="rId2"/>
          <a:srcRect l="12532"/>
          <a:stretch>
            <a:fillRect/>
          </a:stretch>
        </p:blipFill>
        <p:spPr bwMode="auto">
          <a:xfrm>
            <a:off x="0" y="2852738"/>
            <a:ext cx="4067175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Рисунок 3" descr="Кате rjgbz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565400"/>
            <a:ext cx="5040313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86022" name="Rectangle 15"/>
          <p:cNvSpPr>
            <a:spLocks noChangeArrowheads="1"/>
          </p:cNvSpPr>
          <p:nvPr/>
        </p:nvSpPr>
        <p:spPr bwMode="auto">
          <a:xfrm>
            <a:off x="684213" y="404813"/>
            <a:ext cx="73612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14"/>
          <p:cNvSpPr>
            <a:spLocks/>
          </p:cNvSpPr>
          <p:nvPr/>
        </p:nvSpPr>
        <p:spPr bwMode="auto">
          <a:xfrm>
            <a:off x="323850" y="47625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96262" name="Rectangle 15"/>
          <p:cNvSpPr>
            <a:spLocks noChangeArrowheads="1"/>
          </p:cNvSpPr>
          <p:nvPr/>
        </p:nvSpPr>
        <p:spPr bwMode="auto">
          <a:xfrm>
            <a:off x="684213" y="404813"/>
            <a:ext cx="73612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  <p:pic>
        <p:nvPicPr>
          <p:cNvPr id="96263" name="Picture 7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35886">
            <a:off x="5410200" y="1785938"/>
            <a:ext cx="3357563" cy="4751387"/>
          </a:xfrm>
          <a:prstGeom prst="rect">
            <a:avLst/>
          </a:prstGeom>
          <a:noFill/>
        </p:spPr>
      </p:pic>
      <p:pic>
        <p:nvPicPr>
          <p:cNvPr id="96264" name="Picture 8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65916">
            <a:off x="323850" y="1628775"/>
            <a:ext cx="3697288" cy="5229225"/>
          </a:xfrm>
          <a:prstGeom prst="rect">
            <a:avLst/>
          </a:prstGeom>
          <a:noFill/>
        </p:spPr>
      </p:pic>
      <p:pic>
        <p:nvPicPr>
          <p:cNvPr id="96265" name="Picture 9" descr="3"/>
          <p:cNvPicPr>
            <a:picLocks noChangeAspect="1" noChangeArrowheads="1"/>
          </p:cNvPicPr>
          <p:nvPr/>
        </p:nvPicPr>
        <p:blipFill>
          <a:blip r:embed="rId4"/>
          <a:srcRect l="5760" r="3938"/>
          <a:stretch>
            <a:fillRect/>
          </a:stretch>
        </p:blipFill>
        <p:spPr bwMode="auto">
          <a:xfrm>
            <a:off x="2627313" y="1557338"/>
            <a:ext cx="3384550" cy="5300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568450"/>
            <a:ext cx="6264275" cy="4894263"/>
          </a:xfrm>
        </p:spPr>
      </p:pic>
      <p:sp>
        <p:nvSpPr>
          <p:cNvPr id="19460" name="Rectangle 14"/>
          <p:cNvSpPr>
            <a:spLocks/>
          </p:cNvSpPr>
          <p:nvPr/>
        </p:nvSpPr>
        <p:spPr bwMode="auto">
          <a:xfrm>
            <a:off x="468313" y="4048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19461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188" y="333375"/>
            <a:ext cx="7772400" cy="671513"/>
          </a:xfrm>
        </p:spPr>
        <p:txBody>
          <a:bodyPr anchor="b"/>
          <a:lstStyle/>
          <a:p>
            <a:pPr eaLnBrk="1" hangingPunct="1"/>
            <a:r>
              <a:rPr lang="ru-RU" sz="4000" smtClean="0"/>
              <a:t>Ни дня без доброго дела!</a:t>
            </a:r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187450" y="1196975"/>
            <a:ext cx="6400800" cy="1473200"/>
          </a:xfrm>
        </p:spPr>
        <p:txBody>
          <a:bodyPr/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ru-RU" b="1" smtClean="0">
                <a:solidFill>
                  <a:srgbClr val="FFFFFF"/>
                </a:solidFill>
              </a:rPr>
              <a:t>Межрегиональная гуманитарная  акция «Отзывчивое сердце»</a:t>
            </a:r>
          </a:p>
        </p:txBody>
      </p:sp>
      <p:pic>
        <p:nvPicPr>
          <p:cNvPr id="16387" name="Picture 4" descr="O3K9FgEumzg"/>
          <p:cNvPicPr>
            <a:picLocks noChangeAspect="1" noChangeArrowheads="1"/>
          </p:cNvPicPr>
          <p:nvPr/>
        </p:nvPicPr>
        <p:blipFill>
          <a:blip r:embed="rId2"/>
          <a:srcRect l="10335" t="11615" r="10335"/>
          <a:stretch>
            <a:fillRect/>
          </a:stretch>
        </p:blipFill>
        <p:spPr bwMode="auto">
          <a:xfrm rot="-275121">
            <a:off x="468313" y="5535613"/>
            <a:ext cx="17272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d5Rtjpv6q3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276475"/>
            <a:ext cx="453707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" descr="jFS4X8eXWPk"/>
          <p:cNvPicPr>
            <a:picLocks noChangeAspect="1" noChangeArrowheads="1"/>
          </p:cNvPicPr>
          <p:nvPr/>
        </p:nvPicPr>
        <p:blipFill>
          <a:blip r:embed="rId4"/>
          <a:srcRect l="7220" r="13454"/>
          <a:stretch>
            <a:fillRect/>
          </a:stretch>
        </p:blipFill>
        <p:spPr bwMode="auto">
          <a:xfrm rot="511846">
            <a:off x="5580063" y="2636838"/>
            <a:ext cx="266382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одзаголовок 2"/>
          <p:cNvSpPr>
            <a:spLocks/>
          </p:cNvSpPr>
          <p:nvPr/>
        </p:nvSpPr>
        <p:spPr bwMode="auto">
          <a:xfrm>
            <a:off x="0" y="-1755775"/>
            <a:ext cx="32035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г. Волгоград</a:t>
            </a:r>
          </a:p>
        </p:txBody>
      </p:sp>
      <p:sp>
        <p:nvSpPr>
          <p:cNvPr id="16391" name="Подзаголовок 2"/>
          <p:cNvSpPr>
            <a:spLocks/>
          </p:cNvSpPr>
          <p:nvPr/>
        </p:nvSpPr>
        <p:spPr bwMode="auto">
          <a:xfrm>
            <a:off x="611188" y="2349500"/>
            <a:ext cx="32035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г. Волгоград</a:t>
            </a:r>
          </a:p>
        </p:txBody>
      </p:sp>
      <p:sp>
        <p:nvSpPr>
          <p:cNvPr id="16392" name="Подзаголовок 2"/>
          <p:cNvSpPr>
            <a:spLocks/>
          </p:cNvSpPr>
          <p:nvPr/>
        </p:nvSpPr>
        <p:spPr bwMode="auto">
          <a:xfrm>
            <a:off x="5292725" y="4581525"/>
            <a:ext cx="32035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2400" b="1">
                <a:solidFill>
                  <a:srgbClr val="FFFFFF"/>
                </a:solidFill>
                <a:latin typeface="Candara" pitchFamily="34" charset="0"/>
              </a:rPr>
              <a:t>г. Бугульма Татарстан </a:t>
            </a:r>
          </a:p>
        </p:txBody>
      </p:sp>
      <p:sp>
        <p:nvSpPr>
          <p:cNvPr id="16393" name="Rectangle 14"/>
          <p:cNvSpPr>
            <a:spLocks/>
          </p:cNvSpPr>
          <p:nvPr/>
        </p:nvSpPr>
        <p:spPr bwMode="auto">
          <a:xfrm>
            <a:off x="914400" y="515778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16394" name="Rectangle 15"/>
          <p:cNvSpPr>
            <a:spLocks noChangeArrowheads="1"/>
          </p:cNvSpPr>
          <p:nvPr/>
        </p:nvSpPr>
        <p:spPr bwMode="auto">
          <a:xfrm>
            <a:off x="1782763" y="5734050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850" y="2565400"/>
            <a:ext cx="8424863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 - Михайлова Елена и Аскарова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Гульназ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волонтеры в скаутском центре в «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Фокслиз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313" y="1773238"/>
            <a:ext cx="76327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 -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Ляйсан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Сабирова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волонтёр в скаутских центрах в Лондоне и Шотландии;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850" y="4221163"/>
            <a:ext cx="8496300" cy="863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г. - Михайлова Елена и Егорова Юлия - волонтеры в скаутском центре в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Ферни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Крофтс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Англия;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850" y="5056188"/>
            <a:ext cx="76168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г. - Пенкина Анастасия - волонтёр в Швейцарии;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850" y="3357563"/>
            <a:ext cx="792003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2017 г. - Образовательная сессия WAGGGS в Будапеште, представитель Егорова Виктория;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313" y="1322388"/>
            <a:ext cx="6122987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 - международный лагерь «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Poacher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850" y="5516563"/>
            <a:ext cx="8405813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9-10 октября 2018 г. - 6-ой молодежный форум Беларуси и России «Молодежь за союзное государство» представитель Ефремова София;</a:t>
            </a:r>
          </a:p>
        </p:txBody>
      </p:sp>
      <p:sp>
        <p:nvSpPr>
          <p:cNvPr id="17417" name="Rectangle 14"/>
          <p:cNvSpPr>
            <a:spLocks/>
          </p:cNvSpPr>
          <p:nvPr/>
        </p:nvSpPr>
        <p:spPr bwMode="auto">
          <a:xfrm>
            <a:off x="395288" y="333375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17418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075" y="2247900"/>
            <a:ext cx="79375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г. - Пенкина Анастасия - волонтёр в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Ферни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Крофтс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075" y="1341438"/>
            <a:ext cx="82819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2017-2018 г. - международный проект TOPAZ (Калининград, Ухта, Москва, Санкт-Петербург, Казань);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075" y="2741613"/>
            <a:ext cx="816133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июль 2019 г. - лагерь "Радужный-2019" с англичанками в Волгограде;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6075" y="3533775"/>
            <a:ext cx="828198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2019 г. - визит Эммы -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Великобритании в Волгоград (встречи с общественностью)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075" y="4389438"/>
            <a:ext cx="82819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2019 г. - международный семинар Джульетт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Швейцарии «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Chalet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представители Кузьмина Виктория и Седова Дарья;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075" y="5549900"/>
            <a:ext cx="84248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день размышлений, который проводится ежегодно.</a:t>
            </a:r>
          </a:p>
        </p:txBody>
      </p:sp>
      <p:sp>
        <p:nvSpPr>
          <p:cNvPr id="18440" name="Rectangle 14"/>
          <p:cNvSpPr>
            <a:spLocks/>
          </p:cNvSpPr>
          <p:nvPr/>
        </p:nvSpPr>
        <p:spPr bwMode="auto">
          <a:xfrm>
            <a:off x="323850" y="260350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18441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313" y="1412875"/>
            <a:ext cx="7199312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- декабрь 2018 г. - Пройден курс обучения по дополнительной профессиональной программе повышения квалификации по теме "Организация работы с молодежью на пространстве" СНГ</a:t>
            </a:r>
            <a:r>
              <a:rPr lang="ru-RU" dirty="0">
                <a:latin typeface="+mn-lt"/>
                <a:cs typeface="+mn-cs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313" y="2924175"/>
            <a:ext cx="7343775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организации «Открытое образование» - провела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«Организация взаимодействия подростково-молодежного клуба с общественными организациями», где рассказала о сотрудничестве с АДС и др.</a:t>
            </a:r>
          </a:p>
        </p:txBody>
      </p:sp>
      <p:pic>
        <p:nvPicPr>
          <p:cNvPr id="29699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508500"/>
            <a:ext cx="424815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14"/>
          <p:cNvSpPr>
            <a:spLocks/>
          </p:cNvSpPr>
          <p:nvPr/>
        </p:nvSpPr>
        <p:spPr bwMode="auto">
          <a:xfrm>
            <a:off x="395288" y="4048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29702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388" y="1457325"/>
            <a:ext cx="3960812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Отряды РАДС являются участниками Всероссийского проекта «Школа МИРА», и активные скауты-миротворцы ежегодно отмечаются Сертификатом участника этого проекта в День МИРА 21 сентября, ежегодно;</a:t>
            </a:r>
          </a:p>
        </p:txBody>
      </p:sp>
      <p:pic>
        <p:nvPicPr>
          <p:cNvPr id="3072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412875"/>
            <a:ext cx="43719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14"/>
          <p:cNvSpPr>
            <a:spLocks/>
          </p:cNvSpPr>
          <p:nvPr/>
        </p:nvSpPr>
        <p:spPr bwMode="auto">
          <a:xfrm>
            <a:off x="323850" y="333375"/>
            <a:ext cx="82296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30725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288" y="1628775"/>
            <a:ext cx="45370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участие в VII Всероссийском слете юных миротворцев 2018 г. Владикавказ («Кстати» Волгоград, «Скауты Бугульмы» Татарстан);</a:t>
            </a:r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628775"/>
            <a:ext cx="370205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14"/>
          <p:cNvSpPr>
            <a:spLocks/>
          </p:cNvSpPr>
          <p:nvPr/>
        </p:nvSpPr>
        <p:spPr bwMode="auto">
          <a:xfrm>
            <a:off x="323850" y="404813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3366CC"/>
                </a:solidFill>
              </a:rPr>
              <a:t>Детская межрегиональная общественная организация</a:t>
            </a:r>
            <a:r>
              <a:rPr lang="ru-RU" sz="4400">
                <a:solidFill>
                  <a:srgbClr val="FFFFFF"/>
                </a:solidFill>
              </a:rPr>
              <a:t/>
            </a:r>
            <a:br>
              <a:rPr lang="ru-RU" sz="4400">
                <a:solidFill>
                  <a:srgbClr val="FFFFFF"/>
                </a:solidFill>
              </a:rPr>
            </a:br>
            <a:endParaRPr lang="ru-RU" sz="4400">
              <a:solidFill>
                <a:srgbClr val="FFFFFF"/>
              </a:solidFill>
            </a:endParaRPr>
          </a:p>
        </p:txBody>
      </p:sp>
      <p:sp>
        <p:nvSpPr>
          <p:cNvPr id="31749" name="Rectangle 15"/>
          <p:cNvSpPr>
            <a:spLocks noChangeArrowheads="1"/>
          </p:cNvSpPr>
          <p:nvPr/>
        </p:nvSpPr>
        <p:spPr bwMode="auto">
          <a:xfrm>
            <a:off x="611188" y="549275"/>
            <a:ext cx="73612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</a:rPr>
              <a:t/>
            </a:r>
            <a:br>
              <a:rPr lang="ru-RU">
                <a:solidFill>
                  <a:srgbClr val="FFFFFF"/>
                </a:solidFill>
              </a:rPr>
            </a:br>
            <a:r>
              <a:rPr lang="ru-RU" sz="3600" b="1">
                <a:solidFill>
                  <a:srgbClr val="3366CC"/>
                </a:solidFill>
              </a:rPr>
              <a:t>«Ассоциация девочек-скаутов»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558</TotalTime>
  <Words>867</Words>
  <Application>Microsoft Office PowerPoint</Application>
  <PresentationFormat>Экран (4:3)</PresentationFormat>
  <Paragraphs>128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</vt:lpstr>
      <vt:lpstr>Candara</vt:lpstr>
      <vt:lpstr>Symbol</vt:lpstr>
      <vt:lpstr>Calibri</vt:lpstr>
      <vt:lpstr>Times New Roman</vt:lpstr>
      <vt:lpstr>Волна</vt:lpstr>
      <vt:lpstr>Волна</vt:lpstr>
      <vt:lpstr>Волна</vt:lpstr>
      <vt:lpstr>Волна</vt:lpstr>
      <vt:lpstr>Волна</vt:lpstr>
      <vt:lpstr>Волна</vt:lpstr>
      <vt:lpstr>Волна</vt:lpstr>
      <vt:lpstr>Детская межрегиональная общественная организация </vt:lpstr>
      <vt:lpstr>Ни дня без доброго дела!</vt:lpstr>
      <vt:lpstr>Ни дня без доброго дела!</vt:lpstr>
      <vt:lpstr>Ни дня без доброго дела!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Отчетная конференция РАДС 2020 г.</dc:title>
  <dc:creator>Proekt</dc:creator>
  <cp:lastModifiedBy>001</cp:lastModifiedBy>
  <cp:revision>34</cp:revision>
  <dcterms:created xsi:type="dcterms:W3CDTF">2020-10-27T11:53:10Z</dcterms:created>
  <dcterms:modified xsi:type="dcterms:W3CDTF">2022-07-23T22:11:38Z</dcterms:modified>
</cp:coreProperties>
</file>