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9" r:id="rId18"/>
    <p:sldId id="301" r:id="rId19"/>
    <p:sldId id="30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asha-april@mail.ru" TargetMode="External"/><Relationship Id="rId2" Type="http://schemas.openxmlformats.org/officeDocument/2006/relationships/hyperlink" Target="mailto:oropp@mail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oner72.ru/roditelyam-i-detyam/uslugi/18/kollektiv/102" TargetMode="External"/><Relationship Id="rId4" Type="http://schemas.openxmlformats.org/officeDocument/2006/relationships/hyperlink" Target="https://vk.com/gorizontm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392" y="172621"/>
            <a:ext cx="8447974" cy="1636928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«Опыт социально-педагогической работы </a:t>
            </a:r>
            <a:br>
              <a:rPr lang="ru-RU" sz="28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ГАУ ДО ТО «Дворец творчества и спорта «Пионер» по проектам и программам инклюзивного направления», г. Тюмень</a:t>
            </a:r>
          </a:p>
        </p:txBody>
      </p:sp>
      <p:pic>
        <p:nvPicPr>
          <p:cNvPr id="2050" name="Picture 2" descr="https://sun9-65.userapi.com/c830400/v830400279/14a186/hpZZ-Bm7Hb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444">
            <a:off x="621960" y="2067931"/>
            <a:ext cx="3312481" cy="4416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https://sun9-9.userapi.com/c840627/v840627230/645d4/jSCZHJRQpF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-2174" r="15217"/>
          <a:stretch/>
        </p:blipFill>
        <p:spPr bwMode="auto">
          <a:xfrm rot="21318588">
            <a:off x="4631485" y="1961775"/>
            <a:ext cx="3893677" cy="4159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4850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ЖуковаСВ\Desktop\!!!! В ИНФОРМ.ОТДЕЛ_Буклет Перезагрузка\Особая мама\7Pp-KMJGiQ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5" y="145459"/>
            <a:ext cx="3165006" cy="4224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ЖуковаСВ\Desktop\!!!! В ИНФОРМ.ОТДЕЛ_Буклет Перезагрузка\Особая мама\sDIosIOaTp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r="12693"/>
          <a:stretch/>
        </p:blipFill>
        <p:spPr bwMode="auto">
          <a:xfrm rot="440075">
            <a:off x="5410047" y="338512"/>
            <a:ext cx="3222022" cy="3083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C:\Users\ЖуковаСВ\Desktop\!!!! В ИНФОРМ.ОТДЕЛ_Буклет Перезагрузка\Особая мама\-gZpUAqaj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5"/>
          <a:stretch/>
        </p:blipFill>
        <p:spPr bwMode="auto">
          <a:xfrm rot="21089762">
            <a:off x="629877" y="3614174"/>
            <a:ext cx="2820682" cy="293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ЖуковаСВ\Desktop\!!!! В ИНФОРМ.ОТДЕЛ_Буклет Перезагрузка\Особая мама\CMWx0z8uFe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67" y="2835551"/>
            <a:ext cx="5021112" cy="3765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3450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846" y="191872"/>
            <a:ext cx="2701691" cy="74178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«ВКЛЮЧАЙСЯ»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8292" y="886697"/>
            <a:ext cx="6601497" cy="1716472"/>
          </a:xfrm>
        </p:spPr>
        <p:txBody>
          <a:bodyPr>
            <a:normAutofit fontScale="92500" lnSpcReduction="10000"/>
          </a:bodyPr>
          <a:lstStyle/>
          <a:p>
            <a:pPr marL="355600" lvl="0" indent="-355600">
              <a:buFont typeface="Wingdings" pitchFamily="2" charset="2"/>
              <a:buChar char="v"/>
            </a:pPr>
            <a:r>
              <a:rPr lang="ru-RU" b="1" dirty="0">
                <a:solidFill>
                  <a:srgbClr val="C00000"/>
                </a:solidFill>
                <a:latin typeface="Candara" panose="020E0502030303020204" pitchFamily="34" charset="0"/>
              </a:rPr>
              <a:t>Подготовка спикеров инклюзивного направления       </a:t>
            </a:r>
          </a:p>
          <a:p>
            <a:pPr marL="355600" lvl="0" indent="-355600">
              <a:buFont typeface="Wingdings" pitchFamily="2" charset="2"/>
              <a:buChar char="v"/>
            </a:pPr>
            <a:r>
              <a:rPr lang="ru-RU" b="1" dirty="0">
                <a:solidFill>
                  <a:srgbClr val="C00000"/>
                </a:solidFill>
                <a:latin typeface="Candara" panose="020E0502030303020204" pitchFamily="34" charset="0"/>
              </a:rPr>
              <a:t>Более 15 выездных выступлений и мастер-классов по формированию инклюзивной культуры</a:t>
            </a:r>
          </a:p>
          <a:p>
            <a:pPr marL="355600" lvl="0" indent="-355600">
              <a:buFont typeface="Wingdings" pitchFamily="2" charset="2"/>
              <a:buChar char="v"/>
            </a:pPr>
            <a:r>
              <a:rPr lang="ru-RU" b="1" dirty="0">
                <a:solidFill>
                  <a:srgbClr val="C00000"/>
                </a:solidFill>
                <a:latin typeface="Candara" panose="020E0502030303020204" pitchFamily="34" charset="0"/>
              </a:rPr>
              <a:t>Презентация деятельности инклюзивного клуба «Горизонт» на муниципальном, региональном и федеральном уровнях</a:t>
            </a:r>
          </a:p>
          <a:p>
            <a:endParaRPr lang="ru-RU" dirty="0"/>
          </a:p>
        </p:txBody>
      </p:sp>
      <p:pic>
        <p:nvPicPr>
          <p:cNvPr id="8194" name="Picture 2" descr="https://sun9-17.userapi.com/c850416/v850416626/f792e/_LFXWVX334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7" r="1045"/>
          <a:stretch/>
        </p:blipFill>
        <p:spPr bwMode="auto">
          <a:xfrm>
            <a:off x="260622" y="3196698"/>
            <a:ext cx="5583138" cy="323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https://sun9-10.userapi.com/c850528/v850528626/1cdb58/CfQrQVX75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4"/>
          <a:stretch/>
        </p:blipFill>
        <p:spPr bwMode="auto">
          <a:xfrm>
            <a:off x="6096000" y="3194955"/>
            <a:ext cx="2833816" cy="3238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30" y="1642240"/>
            <a:ext cx="2934265" cy="1552715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7114505" y="1366519"/>
            <a:ext cx="1896006" cy="18284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Более</a:t>
            </a:r>
          </a:p>
          <a:p>
            <a:pPr algn="ctr"/>
            <a:r>
              <a:rPr lang="ru-RU" sz="2800" b="1" dirty="0"/>
              <a:t>200 </a:t>
            </a:r>
            <a:r>
              <a:rPr lang="ru-RU" b="1" dirty="0"/>
              <a:t>участников</a:t>
            </a:r>
          </a:p>
          <a:p>
            <a:pPr algn="ctr"/>
            <a:r>
              <a:rPr lang="ru-RU" b="1" dirty="0"/>
              <a:t>16+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861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7707" y="162996"/>
            <a:ext cx="4049228" cy="49152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«ВСТРЕЧА ПОКОЛЕНИЙ»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025" y="693019"/>
            <a:ext cx="7886700" cy="124333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8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Встречи с ветеранами на дому                 </a:t>
            </a:r>
          </a:p>
          <a:p>
            <a:pPr lvl="0"/>
            <a:r>
              <a:rPr lang="ru-RU" sz="8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Участие в Параде Победы, патриотических акциях «Георгиевская ленточка», «Бессмертный полк»</a:t>
            </a:r>
          </a:p>
          <a:p>
            <a:pPr lvl="0"/>
            <a:r>
              <a:rPr lang="ru-RU" sz="8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Обучение команды инклюзивных волонтёров</a:t>
            </a:r>
          </a:p>
          <a:p>
            <a:pPr lvl="0"/>
            <a:r>
              <a:rPr lang="ru-RU" sz="8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Организация выездных тематических концертных программ</a:t>
            </a:r>
          </a:p>
          <a:p>
            <a:pPr lvl="0"/>
            <a:r>
              <a:rPr lang="ru-RU" sz="8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Изучение истории семьи</a:t>
            </a:r>
          </a:p>
          <a:p>
            <a:endParaRPr lang="ru-RU" dirty="0"/>
          </a:p>
        </p:txBody>
      </p:sp>
      <p:pic>
        <p:nvPicPr>
          <p:cNvPr id="11266" name="Picture 2" descr="C:\Users\ЖуковаСВ\Desktop\!!!! В ИНФОРМ.ОТДЕЛ_Буклет Перезагрузка\Встреча поколений\6Uj2PQqZr9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37" y="2600256"/>
            <a:ext cx="2969344" cy="3959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ЖуковаСВ\Desktop\!!!! В ИНФОРМ.ОТДЕЛ_Буклет Перезагрузка\Встреча поколений\Emq_c9ASF5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816" y="2598995"/>
            <a:ext cx="3822357" cy="3960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7101739" y="2130760"/>
            <a:ext cx="1863054" cy="17460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Более</a:t>
            </a:r>
          </a:p>
          <a:p>
            <a:pPr algn="ctr"/>
            <a:r>
              <a:rPr lang="ru-RU" sz="2800" b="1" dirty="0"/>
              <a:t>20 </a:t>
            </a:r>
            <a:r>
              <a:rPr lang="ru-RU" b="1" dirty="0"/>
              <a:t>участников</a:t>
            </a:r>
          </a:p>
          <a:p>
            <a:pPr algn="ctr"/>
            <a:r>
              <a:rPr lang="ru-RU" b="1" dirty="0"/>
              <a:t>14+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5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ЖуковаСВ\Desktop\!!!! В ИНФОРМ.ОТДЕЛ_Буклет Перезагрузка\Имидж перезагрузка\KpWDiXU-GQ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-310" r="138" b="13095"/>
          <a:stretch/>
        </p:blipFill>
        <p:spPr bwMode="auto">
          <a:xfrm>
            <a:off x="2662442" y="2854563"/>
            <a:ext cx="5949193" cy="3459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6582" y="317001"/>
            <a:ext cx="4232108" cy="47227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«ИМИДЖ-ПЕРЕЗАГРУЗКА»</a:t>
            </a:r>
            <a:endParaRPr lang="ru-RU" sz="2400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881" y="1083280"/>
            <a:ext cx="8258754" cy="1404593"/>
          </a:xfrm>
        </p:spPr>
        <p:txBody>
          <a:bodyPr/>
          <a:lstStyle/>
          <a:p>
            <a:pPr marL="357188" lvl="0" indent="-357188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15 волонтёров – экспертов индустрии моды</a:t>
            </a:r>
          </a:p>
          <a:p>
            <a:pPr marL="357188" lvl="0" indent="-357188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30 мастер-классов на 5-ти ведущих площадках индустрии красоты</a:t>
            </a:r>
          </a:p>
          <a:p>
            <a:pPr marL="357188" lvl="0" indent="-357188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Итоговая презентация коллекции костюмов</a:t>
            </a:r>
          </a:p>
          <a:p>
            <a:pPr marL="357188" indent="-357188">
              <a:buFont typeface="Wingdings" pitchFamily="2" charset="2"/>
              <a:buChar char="v"/>
            </a:pP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481393" y="2652584"/>
            <a:ext cx="1685159" cy="1639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20 </a:t>
            </a:r>
            <a:r>
              <a:rPr lang="ru-RU" b="1" dirty="0"/>
              <a:t>девушек с ОВЗ</a:t>
            </a:r>
          </a:p>
          <a:p>
            <a:pPr algn="ctr"/>
            <a:r>
              <a:rPr lang="ru-RU" b="1" dirty="0"/>
              <a:t> 16 +</a:t>
            </a:r>
            <a:endParaRPr lang="ru-RU" dirty="0"/>
          </a:p>
        </p:txBody>
      </p:sp>
      <p:pic>
        <p:nvPicPr>
          <p:cNvPr id="12291" name="Picture 3" descr="C:\Users\ЖуковаСВ\Desktop\!!!! В ИНФОРМ.ОТДЕЛ_Буклет Перезагрузка\Имидж перезагрузка\G-hn1hGsxY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9" y="4777836"/>
            <a:ext cx="2441883" cy="183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0813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7706" y="172622"/>
            <a:ext cx="3904849" cy="70327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«ПРОСТО О СЛОЖНОМ»</a:t>
            </a:r>
            <a:endParaRPr lang="ru-RU" sz="2400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377" y="769620"/>
            <a:ext cx="8634247" cy="1504023"/>
          </a:xfrm>
        </p:spPr>
        <p:txBody>
          <a:bodyPr>
            <a:noAutofit/>
          </a:bodyPr>
          <a:lstStyle/>
          <a:p>
            <a:pPr marL="355600" lvl="0" indent="-355600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Обучение по 3-м рабочим специальностям с получением сертификатов</a:t>
            </a:r>
          </a:p>
          <a:p>
            <a:pPr marL="355600" lvl="0" indent="-355600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Мастер-классы на оборудованных площадках ГАПОУ ТО  «Западно-Сибирский Государственный колледж»</a:t>
            </a:r>
          </a:p>
          <a:p>
            <a:pPr marL="355600" lvl="0" indent="-355600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«Званый ужин» с приглашением почетных гостей и СМИ</a:t>
            </a:r>
          </a:p>
        </p:txBody>
      </p:sp>
      <p:pic>
        <p:nvPicPr>
          <p:cNvPr id="13314" name="Picture 2" descr="C:\Users\ЖуковаСВ\Desktop\!!!! В ИНФОРМ.ОТДЕЛ_Буклет Перезагрузка\Просто о сложном\JgCk4M9gg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013" r="22112" b="11558"/>
          <a:stretch/>
        </p:blipFill>
        <p:spPr bwMode="auto">
          <a:xfrm>
            <a:off x="383276" y="2522165"/>
            <a:ext cx="3054601" cy="3946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C:\Users\ЖуковаСВ\Desktop\!!!! В ИНФОРМ.ОТДЕЛ_Буклет Перезагрузка\Просто о сложном\q__D_WQrPv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6" t="7988" r="14894" b="8351"/>
          <a:stretch/>
        </p:blipFill>
        <p:spPr bwMode="auto">
          <a:xfrm>
            <a:off x="5497316" y="2522165"/>
            <a:ext cx="3369227" cy="3971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3525795" y="3597420"/>
            <a:ext cx="1883603" cy="17958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8 </a:t>
            </a:r>
            <a:r>
              <a:rPr lang="ru-RU" b="1" dirty="0"/>
              <a:t>участников 16 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162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ЖуковаСВ\Desktop\!!!! В ИНФОРМ.ОТДЕЛ_Буклет Перезагрузка\Просто о сложном\MsmSzwjgdl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8" y="626075"/>
            <a:ext cx="8605118" cy="5731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2402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093" y="224536"/>
            <a:ext cx="3384564" cy="52306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«ТАКАЯ ВОТ ИСТОРИЯ»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025" y="747596"/>
            <a:ext cx="7886700" cy="744320"/>
          </a:xfrm>
        </p:spPr>
        <p:txBody>
          <a:bodyPr/>
          <a:lstStyle/>
          <a:p>
            <a:pPr marL="355600" indent="-355600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Совместная деятельность с художником и фотографом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Передвижная выставка</a:t>
            </a:r>
          </a:p>
          <a:p>
            <a:pPr marL="355600" indent="-355600"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15362" name="Picture 2" descr="https://sun9-52.userapi.com/c846418/v846418765/19483/k8ceSWegn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04" y="1604894"/>
            <a:ext cx="7689921" cy="5067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вал 4"/>
          <p:cNvSpPr/>
          <p:nvPr/>
        </p:nvSpPr>
        <p:spPr>
          <a:xfrm>
            <a:off x="7241061" y="885525"/>
            <a:ext cx="1841200" cy="1767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20</a:t>
            </a:r>
            <a:r>
              <a:rPr lang="ru-RU" b="1" dirty="0"/>
              <a:t> участников 14 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67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E961A-B1F0-4FEE-8A91-CECE8E4B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«Клуб настольных игр»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2FE2F7-5110-4E9E-9961-A25D121D3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73" y="1461641"/>
            <a:ext cx="7886700" cy="1716565"/>
          </a:xfrm>
        </p:spPr>
        <p:txBody>
          <a:bodyPr>
            <a:normAutofit fontScale="92500" lnSpcReduction="10000"/>
          </a:bodyPr>
          <a:lstStyle/>
          <a:p>
            <a:pPr marL="355600" indent="-355600">
              <a:buFont typeface="Wingdings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Участие обучающихся с ОВЗ в игре способствует их социализации, развитию мышления, развивает воображение, логику, стремление к успеху;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Проведение занятий – 1 раз в неделю;</a:t>
            </a:r>
          </a:p>
          <a:p>
            <a:pPr marL="355600" indent="-355600">
              <a:buFont typeface="Wingdings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Проведение турниров – 2 раза в год;</a:t>
            </a: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 algn="l">
              <a:buNone/>
            </a:pPr>
            <a:endParaRPr lang="ru-RU" b="1" i="0" dirty="0">
              <a:solidFill>
                <a:srgbClr val="000000"/>
              </a:solidFill>
              <a:effectLst/>
              <a:latin typeface="yandex-sans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86576D-DBA1-4F46-AD25-3CDF3A998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2" y="3429000"/>
            <a:ext cx="3996336" cy="2998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0BD02E-AA43-44B4-925A-4D702BDF8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34" y="3178206"/>
            <a:ext cx="3460627" cy="3460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1938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9227" y="230373"/>
            <a:ext cx="2258929" cy="67440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РЕЗУЛЬТАТЫ: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149" y="968976"/>
            <a:ext cx="7886700" cy="5508826"/>
          </a:xfrm>
        </p:spPr>
        <p:txBody>
          <a:bodyPr>
            <a:normAutofit/>
          </a:bodyPr>
          <a:lstStyle/>
          <a:p>
            <a:pPr marL="355600" indent="-3556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более 800 участников проектов и программ;</a:t>
            </a:r>
          </a:p>
          <a:p>
            <a:pPr marL="355600" indent="-3556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3 поступивших в учреждения высшего и среднего образования;</a:t>
            </a:r>
          </a:p>
          <a:p>
            <a:pPr marL="355600" indent="-3556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1 обучающийся в магистратуре;</a:t>
            </a:r>
          </a:p>
          <a:p>
            <a:pPr marL="355600" indent="-3556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25 человек с инвалидностью трудоустроены;</a:t>
            </a:r>
          </a:p>
          <a:p>
            <a:pPr marL="355600" indent="-3556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практика студентов образовательных учреждений на базе клуба (курсовые, дипломы, </a:t>
            </a:r>
            <a:r>
              <a:rPr lang="ru-RU" sz="2000" b="1" dirty="0" err="1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магистрские</a:t>
            </a: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);</a:t>
            </a:r>
          </a:p>
          <a:p>
            <a:pPr marL="355600" indent="-3556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победы на конкурсах социальных проектов регионального и федерального уровня; </a:t>
            </a:r>
          </a:p>
          <a:p>
            <a:pPr marL="355600" indent="-3556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социальная франшиза и рассмотрение предложений по проектам на федеральном уровне;</a:t>
            </a:r>
          </a:p>
          <a:p>
            <a:pPr marL="355600" indent="-3556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участие руководителей клуба в программах акселерации;</a:t>
            </a:r>
          </a:p>
          <a:p>
            <a:pPr marL="355600" indent="-3556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команда волонтеров инклюзивного направления (30 участников клуба);</a:t>
            </a:r>
          </a:p>
          <a:p>
            <a:pPr marL="355600" indent="-3556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самостоятельная реализация воспитанниками клуба 5 авторских проектов;</a:t>
            </a:r>
          </a:p>
          <a:p>
            <a:pPr marL="355600" indent="-355600" algn="just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новые партнеры.</a:t>
            </a:r>
          </a:p>
          <a:p>
            <a:pPr marL="355600" indent="-355600" algn="just">
              <a:buFont typeface="Wingdings" pitchFamily="2" charset="2"/>
              <a:buChar char="v"/>
            </a:pP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110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4379"/>
            <a:ext cx="7886700" cy="6032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u="sng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Контактная информация</a:t>
            </a:r>
            <a:endParaRPr lang="ru-RU" sz="2600" b="1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 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ГАУ ДО ТО «Дворец творчества и спорта «Пионер» 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  <a:cs typeface="Arial" pitchFamily="34" charset="0"/>
              </a:rPr>
              <a:t>625000</a:t>
            </a: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, г. Тюмень, ул. Челюскинцев, д. </a:t>
            </a:r>
            <a: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  <a:cs typeface="Arial" pitchFamily="34" charset="0"/>
              </a:rPr>
              <a:t>46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Телефон: </a:t>
            </a:r>
            <a:r>
              <a:rPr lang="ru-RU" sz="1800" dirty="0">
                <a:solidFill>
                  <a:srgbClr val="C00000"/>
                </a:solidFill>
                <a:latin typeface="Bookman Old Style" panose="02050604050505020204" pitchFamily="18" charset="0"/>
                <a:cs typeface="Arial" pitchFamily="34" charset="0"/>
              </a:rPr>
              <a:t>+7 (3452) 68 93 96 </a:t>
            </a: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(доб. </a:t>
            </a:r>
            <a: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  <a:cs typeface="Arial" pitchFamily="34" charset="0"/>
              </a:rPr>
              <a:t>120</a:t>
            </a: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)</a:t>
            </a:r>
          </a:p>
          <a:p>
            <a:pPr marL="0" indent="0" algn="ctr">
              <a:buNone/>
            </a:pPr>
            <a:endParaRPr lang="ru-RU" sz="2200" b="1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200" b="1" i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Жукова Светлана Владимировна, руководитель проекта,</a:t>
            </a: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 тел.: </a:t>
            </a:r>
            <a: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  <a:cs typeface="Arial" pitchFamily="34" charset="0"/>
              </a:rPr>
              <a:t>+7 919 957 84 85</a:t>
            </a: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, </a:t>
            </a:r>
            <a:r>
              <a:rPr lang="ru-RU" sz="2200" b="1" u="sng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2"/>
              </a:rPr>
              <a:t>oropp@mail.ru</a:t>
            </a:r>
            <a:endParaRPr lang="ru-RU" sz="2200" b="1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200" b="1" i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Токарев Александр,</a:t>
            </a: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ru-RU" sz="2200" b="1" i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педагог-организатор,</a:t>
            </a: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тел.: </a:t>
            </a:r>
            <a: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  <a:cs typeface="Arial" pitchFamily="34" charset="0"/>
              </a:rPr>
              <a:t>+7 912 384 08 61</a:t>
            </a: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, </a:t>
            </a:r>
            <a:r>
              <a:rPr lang="ru-RU" sz="2200" b="1" u="sng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3"/>
              </a:rPr>
              <a:t>sasha-april@mail.ru</a:t>
            </a:r>
            <a:endParaRPr lang="ru-RU" sz="2200" b="1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 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Инклюзивный клуб «Горизонт»: </a:t>
            </a:r>
          </a:p>
          <a:p>
            <a:pPr marL="0" indent="0" algn="ctr">
              <a:buNone/>
            </a:pPr>
            <a:r>
              <a:rPr lang="ru-RU" sz="2200" b="1" dirty="0" err="1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ВКонтакте</a:t>
            </a: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: </a:t>
            </a:r>
            <a:r>
              <a:rPr lang="en-US" sz="2200" b="1" u="sng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4"/>
              </a:rPr>
              <a:t>https</a:t>
            </a:r>
            <a:r>
              <a:rPr lang="ru-RU" sz="2200" b="1" u="sng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4"/>
              </a:rPr>
              <a:t>://</a:t>
            </a:r>
            <a:r>
              <a:rPr lang="en-US" sz="2200" b="1" u="sng" dirty="0" err="1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4"/>
              </a:rPr>
              <a:t>vk</a:t>
            </a:r>
            <a:r>
              <a:rPr lang="ru-RU" sz="2200" b="1" u="sng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4"/>
              </a:rPr>
              <a:t>.</a:t>
            </a:r>
            <a:r>
              <a:rPr lang="en-US" sz="2200" b="1" u="sng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4"/>
              </a:rPr>
              <a:t>com</a:t>
            </a:r>
            <a:r>
              <a:rPr lang="ru-RU" sz="2200" b="1" u="sng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4"/>
              </a:rPr>
              <a:t>/</a:t>
            </a:r>
            <a:r>
              <a:rPr lang="en-US" sz="2200" b="1" u="sng" dirty="0" err="1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4"/>
              </a:rPr>
              <a:t>gorizontmn</a:t>
            </a:r>
            <a:r>
              <a:rPr lang="en-US" sz="2200" b="1" u="sng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endParaRPr lang="ru-RU" sz="2200" b="1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Сайт ГАУ ДО ТО «</a:t>
            </a:r>
            <a:r>
              <a:rPr lang="ru-RU" sz="2200" b="1" dirty="0" err="1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ДТиС</a:t>
            </a:r>
            <a:r>
              <a:rPr lang="ru-RU" sz="2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 «Пионер»: </a:t>
            </a:r>
          </a:p>
          <a:p>
            <a:pPr marL="0" indent="0" algn="ctr">
              <a:buNone/>
            </a:pPr>
            <a:r>
              <a:rPr lang="en-US" sz="2200" b="1" u="sng" dirty="0" err="1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5"/>
              </a:rPr>
              <a:t>pioner</a:t>
            </a:r>
            <a:r>
              <a:rPr lang="ru-RU" sz="2200" b="1" u="sng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5"/>
              </a:rPr>
              <a:t>72.</a:t>
            </a:r>
            <a:r>
              <a:rPr lang="en-US" sz="2200" b="1" u="sng" dirty="0" err="1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5"/>
              </a:rPr>
              <a:t>ru</a:t>
            </a:r>
            <a:r>
              <a:rPr lang="ru-RU" sz="2200" b="1" u="sng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  <a:hlinkClick r:id="rId5"/>
              </a:rPr>
              <a:t>/клуб Горизонт</a:t>
            </a:r>
            <a:endParaRPr lang="ru-RU" sz="2200" b="1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22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8843" y="348651"/>
            <a:ext cx="5706829" cy="1020912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Клуб общения «ГОРИЗОНТ»</a:t>
            </a:r>
          </a:p>
        </p:txBody>
      </p:sp>
      <p:pic>
        <p:nvPicPr>
          <p:cNvPr id="5" name="Picture 2" descr="C:\Users\ЖуковаСВ\Desktop\!!!! В ИНФОРМ.ОТДЕЛ_Буклет Перезагрузка\Логотип клуба Горизон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1190" r="3154"/>
          <a:stretch/>
        </p:blipFill>
        <p:spPr bwMode="auto">
          <a:xfrm>
            <a:off x="7563448" y="205946"/>
            <a:ext cx="1218088" cy="11636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6"/>
          <a:stretch/>
        </p:blipFill>
        <p:spPr>
          <a:xfrm>
            <a:off x="373277" y="2018270"/>
            <a:ext cx="8295528" cy="421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7" y="301294"/>
            <a:ext cx="1595566" cy="87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00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roup 173"/>
          <p:cNvGrpSpPr>
            <a:grpSpLocks/>
          </p:cNvGrpSpPr>
          <p:nvPr/>
        </p:nvGrpSpPr>
        <p:grpSpPr bwMode="auto">
          <a:xfrm>
            <a:off x="792061" y="1113222"/>
            <a:ext cx="7427914" cy="552450"/>
            <a:chOff x="1248" y="1350"/>
            <a:chExt cx="3060" cy="348"/>
          </a:xfrm>
        </p:grpSpPr>
        <p:sp>
          <p:nvSpPr>
            <p:cNvPr id="303" name="AutoShape 95"/>
            <p:cNvSpPr>
              <a:spLocks noChangeArrowheads="1"/>
            </p:cNvSpPr>
            <p:nvPr/>
          </p:nvSpPr>
          <p:spPr bwMode="gray">
            <a:xfrm>
              <a:off x="1248" y="1350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04" name="AutoShape 94"/>
            <p:cNvSpPr>
              <a:spLocks noChangeArrowheads="1"/>
            </p:cNvSpPr>
            <p:nvPr/>
          </p:nvSpPr>
          <p:spPr bwMode="gray">
            <a:xfrm>
              <a:off x="1303" y="1380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05" name="Text Box 42"/>
            <p:cNvSpPr txBox="1">
              <a:spLocks noChangeArrowheads="1"/>
            </p:cNvSpPr>
            <p:nvPr/>
          </p:nvSpPr>
          <p:spPr bwMode="gray">
            <a:xfrm>
              <a:off x="1458" y="1371"/>
              <a:ext cx="26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400" dirty="0">
                  <a:solidFill>
                    <a:srgbClr val="FFFFFF"/>
                  </a:solidFill>
                  <a:latin typeface="Candara" panose="020E0502030303020204" pitchFamily="34" charset="0"/>
                  <a:cs typeface="Arial" pitchFamily="34" charset="0"/>
                </a:rPr>
                <a:t>Диагностика</a:t>
              </a:r>
              <a:endParaRPr lang="en-US" sz="2400" dirty="0">
                <a:solidFill>
                  <a:srgbClr val="FFFFFF"/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grpSp>
        <p:nvGrpSpPr>
          <p:cNvPr id="306" name="Group 174"/>
          <p:cNvGrpSpPr>
            <a:grpSpLocks/>
          </p:cNvGrpSpPr>
          <p:nvPr/>
        </p:nvGrpSpPr>
        <p:grpSpPr bwMode="auto">
          <a:xfrm>
            <a:off x="792061" y="1976018"/>
            <a:ext cx="7516342" cy="997663"/>
            <a:chOff x="1260" y="1794"/>
            <a:chExt cx="3060" cy="348"/>
          </a:xfrm>
        </p:grpSpPr>
        <p:sp>
          <p:nvSpPr>
            <p:cNvPr id="307" name="AutoShape 109"/>
            <p:cNvSpPr>
              <a:spLocks noChangeArrowheads="1"/>
            </p:cNvSpPr>
            <p:nvPr/>
          </p:nvSpPr>
          <p:spPr bwMode="gray">
            <a:xfrm>
              <a:off x="1260" y="1794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08" name="AutoShape 110"/>
            <p:cNvSpPr>
              <a:spLocks noChangeArrowheads="1"/>
            </p:cNvSpPr>
            <p:nvPr/>
          </p:nvSpPr>
          <p:spPr bwMode="gray">
            <a:xfrm>
              <a:off x="1315" y="1824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09" name="Text Box 111"/>
            <p:cNvSpPr txBox="1">
              <a:spLocks noChangeArrowheads="1"/>
            </p:cNvSpPr>
            <p:nvPr/>
          </p:nvSpPr>
          <p:spPr bwMode="gray">
            <a:xfrm>
              <a:off x="1452" y="1830"/>
              <a:ext cx="2640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400" dirty="0">
                  <a:solidFill>
                    <a:srgbClr val="FFFFFF"/>
                  </a:solidFill>
                  <a:latin typeface="Candara" panose="020E0502030303020204" pitchFamily="34" charset="0"/>
                  <a:cs typeface="Arial" pitchFamily="34" charset="0"/>
                </a:rPr>
                <a:t>Адаптация воспитанников</a:t>
              </a:r>
            </a:p>
            <a:p>
              <a:pPr algn="ctr"/>
              <a:r>
                <a:rPr lang="ru-RU" sz="2400" dirty="0">
                  <a:solidFill>
                    <a:srgbClr val="FFFFFF"/>
                  </a:solidFill>
                  <a:latin typeface="Candara" panose="020E0502030303020204" pitchFamily="34" charset="0"/>
                  <a:cs typeface="Arial" pitchFamily="34" charset="0"/>
                </a:rPr>
                <a:t>к различным средовым условиям</a:t>
              </a:r>
              <a:endParaRPr lang="en-US" sz="2400" dirty="0">
                <a:solidFill>
                  <a:srgbClr val="FFFFFF"/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grpSp>
        <p:nvGrpSpPr>
          <p:cNvPr id="310" name="Group 175"/>
          <p:cNvGrpSpPr>
            <a:grpSpLocks/>
          </p:cNvGrpSpPr>
          <p:nvPr/>
        </p:nvGrpSpPr>
        <p:grpSpPr bwMode="auto">
          <a:xfrm>
            <a:off x="792061" y="3345826"/>
            <a:ext cx="7516341" cy="552450"/>
            <a:chOff x="1248" y="2244"/>
            <a:chExt cx="3060" cy="348"/>
          </a:xfrm>
        </p:grpSpPr>
        <p:sp>
          <p:nvSpPr>
            <p:cNvPr id="311" name="AutoShape 125"/>
            <p:cNvSpPr>
              <a:spLocks noChangeArrowheads="1"/>
            </p:cNvSpPr>
            <p:nvPr/>
          </p:nvSpPr>
          <p:spPr bwMode="gray">
            <a:xfrm>
              <a:off x="1248" y="2244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12" name="AutoShape 126"/>
            <p:cNvSpPr>
              <a:spLocks noChangeArrowheads="1"/>
            </p:cNvSpPr>
            <p:nvPr/>
          </p:nvSpPr>
          <p:spPr bwMode="gray">
            <a:xfrm>
              <a:off x="1303" y="2274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13" name="Text Box 127"/>
            <p:cNvSpPr txBox="1">
              <a:spLocks noChangeArrowheads="1"/>
            </p:cNvSpPr>
            <p:nvPr/>
          </p:nvSpPr>
          <p:spPr bwMode="gray">
            <a:xfrm>
              <a:off x="1486" y="2270"/>
              <a:ext cx="264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FFFFFF"/>
                  </a:solidFill>
                  <a:latin typeface="Candara" panose="020E0502030303020204" pitchFamily="34" charset="0"/>
                  <a:cs typeface="Arial" pitchFamily="34" charset="0"/>
                </a:rPr>
                <a:t>Абилитация</a:t>
              </a:r>
              <a:r>
                <a:rPr lang="ru-RU" sz="2400" dirty="0">
                  <a:solidFill>
                    <a:srgbClr val="FFFFFF"/>
                  </a:solidFill>
                  <a:latin typeface="Candara" panose="020E0502030303020204" pitchFamily="34" charset="0"/>
                  <a:cs typeface="Arial" pitchFamily="34" charset="0"/>
                </a:rPr>
                <a:t> и реабилитация</a:t>
              </a:r>
              <a:endParaRPr lang="en-US" sz="2400" dirty="0">
                <a:solidFill>
                  <a:srgbClr val="FFFFFF"/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grpSp>
        <p:nvGrpSpPr>
          <p:cNvPr id="314" name="Group 176"/>
          <p:cNvGrpSpPr>
            <a:grpSpLocks/>
          </p:cNvGrpSpPr>
          <p:nvPr/>
        </p:nvGrpSpPr>
        <p:grpSpPr bwMode="auto">
          <a:xfrm>
            <a:off x="792061" y="4311779"/>
            <a:ext cx="7516342" cy="552450"/>
            <a:chOff x="1248" y="2724"/>
            <a:chExt cx="3060" cy="348"/>
          </a:xfrm>
        </p:grpSpPr>
        <p:sp>
          <p:nvSpPr>
            <p:cNvPr id="315" name="AutoShape 141"/>
            <p:cNvSpPr>
              <a:spLocks noChangeArrowheads="1"/>
            </p:cNvSpPr>
            <p:nvPr/>
          </p:nvSpPr>
          <p:spPr bwMode="gray">
            <a:xfrm>
              <a:off x="1248" y="2724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16" name="AutoShape 142"/>
            <p:cNvSpPr>
              <a:spLocks noChangeArrowheads="1"/>
            </p:cNvSpPr>
            <p:nvPr/>
          </p:nvSpPr>
          <p:spPr bwMode="gray">
            <a:xfrm>
              <a:off x="1303" y="2754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17" name="Text Box 143"/>
            <p:cNvSpPr txBox="1">
              <a:spLocks noChangeArrowheads="1"/>
            </p:cNvSpPr>
            <p:nvPr/>
          </p:nvSpPr>
          <p:spPr bwMode="gray">
            <a:xfrm>
              <a:off x="1467" y="2742"/>
              <a:ext cx="26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400" dirty="0">
                  <a:solidFill>
                    <a:srgbClr val="FFFFFF"/>
                  </a:solidFill>
                  <a:latin typeface="Candara" panose="020E0502030303020204" pitchFamily="34" charset="0"/>
                  <a:cs typeface="Arial" pitchFamily="34" charset="0"/>
                </a:rPr>
                <a:t>Социализация</a:t>
              </a:r>
              <a:endParaRPr lang="en-US" sz="2400" dirty="0">
                <a:solidFill>
                  <a:srgbClr val="FFFFFF"/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grpSp>
        <p:nvGrpSpPr>
          <p:cNvPr id="318" name="Group 177"/>
          <p:cNvGrpSpPr>
            <a:grpSpLocks/>
          </p:cNvGrpSpPr>
          <p:nvPr/>
        </p:nvGrpSpPr>
        <p:grpSpPr bwMode="auto">
          <a:xfrm>
            <a:off x="792061" y="5187119"/>
            <a:ext cx="7605822" cy="1051360"/>
            <a:chOff x="1248" y="3204"/>
            <a:chExt cx="3060" cy="348"/>
          </a:xfrm>
        </p:grpSpPr>
        <p:sp>
          <p:nvSpPr>
            <p:cNvPr id="319" name="AutoShape 157"/>
            <p:cNvSpPr>
              <a:spLocks noChangeArrowheads="1"/>
            </p:cNvSpPr>
            <p:nvPr/>
          </p:nvSpPr>
          <p:spPr bwMode="gray">
            <a:xfrm>
              <a:off x="1248" y="3204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20" name="AutoShape 158"/>
            <p:cNvSpPr>
              <a:spLocks noChangeArrowheads="1"/>
            </p:cNvSpPr>
            <p:nvPr/>
          </p:nvSpPr>
          <p:spPr bwMode="gray">
            <a:xfrm>
              <a:off x="1303" y="3234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21" name="Text Box 159"/>
            <p:cNvSpPr txBox="1">
              <a:spLocks noChangeArrowheads="1"/>
            </p:cNvSpPr>
            <p:nvPr/>
          </p:nvSpPr>
          <p:spPr bwMode="gray">
            <a:xfrm>
              <a:off x="1422" y="3240"/>
              <a:ext cx="2640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400" dirty="0">
                  <a:solidFill>
                    <a:srgbClr val="FFFFFF"/>
                  </a:solidFill>
                  <a:latin typeface="Candara" panose="020E0502030303020204" pitchFamily="34" charset="0"/>
                  <a:cs typeface="Arial" pitchFamily="34" charset="0"/>
                </a:rPr>
                <a:t>Интеграция в систему конструктивных</a:t>
              </a:r>
            </a:p>
            <a:p>
              <a:pPr algn="ctr"/>
              <a:r>
                <a:rPr lang="ru-RU" sz="2400" dirty="0">
                  <a:solidFill>
                    <a:srgbClr val="FFFFFF"/>
                  </a:solidFill>
                  <a:latin typeface="Candara" panose="020E0502030303020204" pitchFamily="34" charset="0"/>
                  <a:cs typeface="Arial" pitchFamily="34" charset="0"/>
                </a:rPr>
                <a:t>отношений общества</a:t>
              </a:r>
              <a:endParaRPr lang="en-US" sz="2400" dirty="0">
                <a:solidFill>
                  <a:srgbClr val="FFFFFF"/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2414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ЭТАПЫ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301808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74" y="554637"/>
            <a:ext cx="2146592" cy="147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69790" y="36536"/>
            <a:ext cx="4985453" cy="683394"/>
          </a:xfrm>
        </p:spPr>
        <p:txBody>
          <a:bodyPr>
            <a:normAutofit fontScale="90000"/>
          </a:bodyPr>
          <a:lstStyle/>
          <a:p>
            <a:br>
              <a:rPr lang="ru-RU" sz="2700" b="1" dirty="0">
                <a:latin typeface="Arial" pitchFamily="34" charset="0"/>
                <a:cs typeface="Arial" pitchFamily="34" charset="0"/>
              </a:rPr>
            </a:br>
            <a:br>
              <a:rPr lang="ru-RU" sz="2700" b="1" dirty="0">
                <a:latin typeface="Arial" pitchFamily="34" charset="0"/>
                <a:cs typeface="Arial" pitchFamily="34" charset="0"/>
              </a:rPr>
            </a:br>
            <a:b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«ПЕРЕЗАГРУЗКА – ВРЕМЯ  СЕМЬИ»</a:t>
            </a:r>
            <a:br>
              <a:rPr lang="ru-RU" sz="2700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</a:br>
            <a:r>
              <a:rPr lang="ru-RU" sz="2400" b="1" dirty="0"/>
              <a:t> 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31444" y="940692"/>
            <a:ext cx="4273617" cy="110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2400" dirty="0"/>
            </a:br>
            <a:r>
              <a:rPr lang="ru-RU" b="1" dirty="0">
                <a:latin typeface="Arial" pitchFamily="34" charset="0"/>
                <a:cs typeface="Arial" pitchFamily="34" charset="0"/>
              </a:rPr>
              <a:t> 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87313" indent="-87313">
              <a:buFont typeface="Wingdings" pitchFamily="2" charset="2"/>
              <a:buChar char="v"/>
            </a:pPr>
            <a:r>
              <a:rPr lang="ru-RU" sz="8000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15 образовательных модулей</a:t>
            </a:r>
          </a:p>
          <a:p>
            <a:pPr marL="87313" indent="-87313">
              <a:buFont typeface="Wingdings" pitchFamily="2" charset="2"/>
              <a:buChar char="v"/>
            </a:pPr>
            <a:endParaRPr lang="ru-RU" sz="8000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87313" indent="-87313">
              <a:buFont typeface="Wingdings" pitchFamily="2" charset="2"/>
              <a:buChar char="v"/>
            </a:pPr>
            <a:r>
              <a:rPr lang="ru-RU" sz="8000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Организация семейного досуга</a:t>
            </a:r>
          </a:p>
          <a:p>
            <a:pPr marL="87313" indent="-87313">
              <a:buFont typeface="Wingdings" pitchFamily="2" charset="2"/>
              <a:buChar char="v"/>
            </a:pPr>
            <a:endParaRPr lang="ru-RU" sz="8000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87313" indent="-87313">
              <a:buFont typeface="Wingdings" pitchFamily="2" charset="2"/>
              <a:buChar char="v"/>
            </a:pPr>
            <a:r>
              <a:rPr lang="ru-RU" sz="8000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Клубная деятельность                                             </a:t>
            </a:r>
            <a:br>
              <a:rPr lang="ru-RU" sz="6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6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6700" dirty="0">
                <a:latin typeface="Arial" pitchFamily="34" charset="0"/>
                <a:cs typeface="Arial" pitchFamily="34" charset="0"/>
              </a:rPr>
            </a:br>
            <a:endParaRPr lang="ru-RU" sz="6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7059832" y="1293637"/>
            <a:ext cx="1910571" cy="1819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andara" panose="020E0502030303020204" pitchFamily="34" charset="0"/>
              </a:rPr>
              <a:t>Более</a:t>
            </a:r>
          </a:p>
          <a:p>
            <a:pPr algn="ctr"/>
            <a:r>
              <a:rPr lang="ru-RU" b="1" dirty="0">
                <a:latin typeface="Candara" panose="020E0502030303020204" pitchFamily="34" charset="0"/>
              </a:rPr>
              <a:t> </a:t>
            </a:r>
            <a:r>
              <a:rPr lang="ru-RU" sz="2800" b="1" dirty="0">
                <a:latin typeface="Candara" panose="020E0502030303020204" pitchFamily="34" charset="0"/>
              </a:rPr>
              <a:t>100</a:t>
            </a:r>
            <a:r>
              <a:rPr lang="ru-RU" b="1" dirty="0">
                <a:latin typeface="Candara" panose="020E0502030303020204" pitchFamily="34" charset="0"/>
              </a:rPr>
              <a:t> участников 0+</a:t>
            </a:r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2050" name="Picture 2" descr="C:\Users\ЖуковаСВ\Desktop\!!!! В ИНФОРМ.ОТДЕЛ_Буклет Перезагрузка\1. время семьи\3sSxX4Zq8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4" t="-1195" r="23053" b="7983"/>
          <a:stretch/>
        </p:blipFill>
        <p:spPr bwMode="auto">
          <a:xfrm>
            <a:off x="109778" y="3318234"/>
            <a:ext cx="2508294" cy="3163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ЖуковаСВ\Desktop\!!!! В ИНФОРМ.ОТДЕЛ_Буклет Перезагрузка\1. время семьи\lZx8Nv1Na9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32982" r="7924"/>
          <a:stretch/>
        </p:blipFill>
        <p:spPr bwMode="auto">
          <a:xfrm>
            <a:off x="2762450" y="2133100"/>
            <a:ext cx="3204869" cy="4037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ЖуковаСВ\Desktop\!!!! В ИНФОРМ.ОТДЕЛ_Буклет Перезагрузка\1. время семьи\2wOAAwGGuY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5" t="2237" r="17920" b="9088"/>
          <a:stretch/>
        </p:blipFill>
        <p:spPr bwMode="auto">
          <a:xfrm>
            <a:off x="6229325" y="3318234"/>
            <a:ext cx="2741078" cy="3044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2753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8830" y="116597"/>
            <a:ext cx="5111016" cy="809155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/>
            </a:br>
            <a:br>
              <a:rPr lang="ru-RU" b="1" dirty="0"/>
            </a:br>
            <a:r>
              <a:rPr lang="ru-RU" sz="27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«ПОКОРИТЕЛИ ВЕРШИН»</a:t>
            </a:r>
            <a:br>
              <a:rPr lang="ru-RU" dirty="0">
                <a:latin typeface="Candara" panose="020E0502030303020204" pitchFamily="34" charset="0"/>
              </a:rPr>
            </a:br>
            <a:r>
              <a:rPr lang="ru-RU" b="1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416" y="925752"/>
            <a:ext cx="8245843" cy="1653542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ea typeface="Calibri"/>
                <a:cs typeface="Arial" pitchFamily="34" charset="0"/>
              </a:rPr>
              <a:t>4 образовательных модуля                                                      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ea typeface="Calibri"/>
                <a:cs typeface="Arial" pitchFamily="34" charset="0"/>
              </a:rPr>
              <a:t>Использование средового подхода в процессе 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C00000"/>
                </a:solidFill>
                <a:latin typeface="Candara" panose="020E0502030303020204" pitchFamily="34" charset="0"/>
                <a:ea typeface="Calibri"/>
                <a:cs typeface="Arial" pitchFamily="34" charset="0"/>
              </a:rPr>
              <a:t>абилитации</a:t>
            </a:r>
            <a:endParaRPr lang="ru-RU" sz="2400" b="1" dirty="0">
              <a:solidFill>
                <a:srgbClr val="C00000"/>
              </a:solidFill>
              <a:latin typeface="Candara" panose="020E0502030303020204" pitchFamily="34" charset="0"/>
              <a:ea typeface="Calibri"/>
              <a:cs typeface="Arial" pitchFamily="34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Font typeface="Wingdings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ea typeface="Calibri"/>
                <a:cs typeface="Arial" pitchFamily="34" charset="0"/>
              </a:rPr>
              <a:t>Серия семейных инклюзивных мероприятий </a:t>
            </a:r>
          </a:p>
          <a:p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979846" y="521174"/>
            <a:ext cx="1926559" cy="18677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Более </a:t>
            </a:r>
          </a:p>
          <a:p>
            <a:pPr algn="ctr"/>
            <a:r>
              <a:rPr lang="ru-RU" sz="3200" b="1" dirty="0"/>
              <a:t>40</a:t>
            </a:r>
            <a:r>
              <a:rPr lang="ru-RU" b="1" dirty="0"/>
              <a:t> участников 14+</a:t>
            </a:r>
            <a:endParaRPr lang="ru-RU" dirty="0"/>
          </a:p>
        </p:txBody>
      </p:sp>
      <p:pic>
        <p:nvPicPr>
          <p:cNvPr id="3074" name="Picture 2" descr="C:\Users\ЖуковаСВ\Desktop\!!!! В ИНФОРМ.ОТДЕЛ_Буклет Перезагрузка\Покорители вершин\eW-a-uQ9wK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r="5579"/>
          <a:stretch/>
        </p:blipFill>
        <p:spPr bwMode="auto">
          <a:xfrm>
            <a:off x="4282070" y="2721347"/>
            <a:ext cx="4624335" cy="3845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ЖуковаСВ\Desktop\!!!! В ИНФОРМ.ОТДЕЛ_Буклет Перезагрузка\Покорители вершин\zp_cftM-mI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6" b="1"/>
          <a:stretch/>
        </p:blipFill>
        <p:spPr bwMode="auto">
          <a:xfrm>
            <a:off x="351263" y="2715422"/>
            <a:ext cx="3513340" cy="3851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1025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925" y="294447"/>
            <a:ext cx="1806542" cy="5781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«ИСТОКИ»</a:t>
            </a:r>
            <a:b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</a:br>
            <a:endParaRPr lang="ru-RU" sz="2400" b="1" dirty="0">
              <a:solidFill>
                <a:srgbClr val="C00000"/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77" y="5274644"/>
            <a:ext cx="8864867" cy="1251284"/>
          </a:xfrm>
        </p:spPr>
        <p:txBody>
          <a:bodyPr numCol="2">
            <a:noAutofit/>
          </a:bodyPr>
          <a:lstStyle/>
          <a:p>
            <a:pPr marL="269875" indent="-269875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8 образовательных модулей                                     </a:t>
            </a:r>
          </a:p>
          <a:p>
            <a:pPr marL="269875" indent="-269875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12 апробированных маршрутов</a:t>
            </a:r>
          </a:p>
          <a:p>
            <a:pPr marL="269875" indent="-269875"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Инклюзивное добровольчество</a:t>
            </a:r>
          </a:p>
          <a:p>
            <a:pPr marL="452438" indent="-269875">
              <a:lnSpc>
                <a:spcPct val="100000"/>
              </a:lnSpc>
              <a:buFont typeface="Wingdings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Просветительская деятельность в рамках формирования инклюзивной культуры общества</a:t>
            </a:r>
          </a:p>
        </p:txBody>
      </p:sp>
      <p:pic>
        <p:nvPicPr>
          <p:cNvPr id="4099" name="Picture 3" descr="C:\Users\ЖуковаСВ\Desktop\!!!! В ИНФОРМ.ОТДЕЛ_Буклет Перезагрузка\Истоки\sDKsHIxnkT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2"/>
          <a:stretch/>
        </p:blipFill>
        <p:spPr bwMode="auto">
          <a:xfrm>
            <a:off x="236939" y="1445005"/>
            <a:ext cx="5020685" cy="3401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ЖуковаСВ\Desktop\!!!! В ИНФОРМ.ОТДЕЛ_Буклет Перезагрузка\Истоки\cGjF78h5rV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14" y="521932"/>
            <a:ext cx="3243714" cy="4324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45" y="34960"/>
            <a:ext cx="1641288" cy="16752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4018743" y="94171"/>
            <a:ext cx="1665366" cy="1528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Более </a:t>
            </a:r>
            <a:r>
              <a:rPr lang="ru-RU" sz="2800" b="1" dirty="0"/>
              <a:t>300</a:t>
            </a:r>
            <a:r>
              <a:rPr lang="ru-RU" sz="1600" b="1" dirty="0"/>
              <a:t> участников 0+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4766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уковаСВ\Desktop\!!!! В ИНФОРМ.ОТДЕЛ_Буклет Перезагрузка\Истоки\1GRQj1OcnF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t="23282" r="5580" b="2838"/>
          <a:stretch/>
        </p:blipFill>
        <p:spPr bwMode="auto">
          <a:xfrm>
            <a:off x="434019" y="1076606"/>
            <a:ext cx="8278998" cy="448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740" y="168634"/>
            <a:ext cx="1067862" cy="75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99" y="181451"/>
            <a:ext cx="1274741" cy="13011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434020" y="5881294"/>
            <a:ext cx="2704465" cy="64286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Социально-бытовая </a:t>
            </a:r>
            <a:r>
              <a:rPr lang="ru-RU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абилитация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08552" y="5881296"/>
            <a:ext cx="2704465" cy="64286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Обеспечение равных возможностей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21286" y="5881294"/>
            <a:ext cx="2704465" cy="64286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Мотивация к активной жизни</a:t>
            </a:r>
          </a:p>
        </p:txBody>
      </p:sp>
    </p:spTree>
    <p:extLst>
      <p:ext uri="{BB962C8B-B14F-4D97-AF65-F5344CB8AC3E}">
        <p14:creationId xmlns:p14="http://schemas.microsoft.com/office/powerpoint/2010/main" val="273561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1547" y="144839"/>
            <a:ext cx="2846070" cy="56852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«ЕСТЬ КОНТАКТ»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931" y="578186"/>
            <a:ext cx="7886700" cy="1812724"/>
          </a:xfrm>
        </p:spPr>
        <p:txBody>
          <a:bodyPr>
            <a:normAutofit lnSpcReduction="10000"/>
          </a:bodyPr>
          <a:lstStyle/>
          <a:p>
            <a:pPr marL="355600" lvl="0" indent="-355600">
              <a:buFont typeface="Wingdings" pitchFamily="2" charset="2"/>
              <a:buChar char="v"/>
            </a:pPr>
            <a:r>
              <a:rPr lang="ru-RU" sz="2200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10 игровых интерактивных площадок</a:t>
            </a:r>
          </a:p>
          <a:p>
            <a:pPr marL="355600" lvl="0" indent="-355600">
              <a:buFont typeface="Wingdings" pitchFamily="2" charset="2"/>
              <a:buChar char="v"/>
            </a:pPr>
            <a:r>
              <a:rPr lang="ru-RU" sz="2200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Погружение в атмосферу инклюзивного взаимодействия</a:t>
            </a:r>
          </a:p>
          <a:p>
            <a:pPr marL="355600" lvl="0" indent="-355600">
              <a:buFont typeface="Wingdings" pitchFamily="2" charset="2"/>
              <a:buChar char="v"/>
            </a:pPr>
            <a:r>
              <a:rPr lang="ru-RU" sz="2200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Обучение команды инклюзивных волонтёров</a:t>
            </a:r>
          </a:p>
          <a:p>
            <a:pPr marL="355600" lvl="0" indent="-355600">
              <a:buFont typeface="Wingdings" pitchFamily="2" charset="2"/>
              <a:buChar char="v"/>
            </a:pPr>
            <a:r>
              <a:rPr lang="ru-RU" sz="2200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Выездные мероприятия на базе образовательных учреждений в рамках слётов, форумов, фестивалей</a:t>
            </a:r>
          </a:p>
          <a:p>
            <a:endParaRPr lang="ru-RU" dirty="0"/>
          </a:p>
        </p:txBody>
      </p:sp>
      <p:pic>
        <p:nvPicPr>
          <p:cNvPr id="5122" name="Picture 2" descr="C:\Users\ЖуковаСВ\Desktop\!!!! В ИНФОРМ.ОТДЕЛ_Буклет Перезагрузка\Есть контакт\GnrFyuTj3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43" y="2656083"/>
            <a:ext cx="5252185" cy="3939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ЖуковаСВ\Desktop\!!!! В ИНФОРМ.ОТДЕЛ_Буклет Перезагрузка\Есть контакт\TbBCV7VgLt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827" y="2649307"/>
            <a:ext cx="2959437" cy="3945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вал 3"/>
          <p:cNvSpPr/>
          <p:nvPr/>
        </p:nvSpPr>
        <p:spPr>
          <a:xfrm>
            <a:off x="7160706" y="1339927"/>
            <a:ext cx="1863054" cy="17460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Более</a:t>
            </a:r>
          </a:p>
          <a:p>
            <a:pPr algn="ctr"/>
            <a:r>
              <a:rPr lang="ru-RU" sz="2800" b="1" dirty="0"/>
              <a:t>200 </a:t>
            </a:r>
            <a:r>
              <a:rPr lang="ru-RU" b="1" dirty="0"/>
              <a:t>участников</a:t>
            </a:r>
          </a:p>
          <a:p>
            <a:pPr algn="ctr"/>
            <a:r>
              <a:rPr lang="ru-RU" b="1" dirty="0"/>
              <a:t>7+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t="7218" r="14166" b="8122"/>
          <a:stretch/>
        </p:blipFill>
        <p:spPr>
          <a:xfrm>
            <a:off x="7507398" y="144839"/>
            <a:ext cx="1465633" cy="14580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961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7815" y="144380"/>
            <a:ext cx="4697130" cy="60639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ndara" panose="020E0502030303020204" pitchFamily="34" charset="0"/>
                <a:cs typeface="Arial" pitchFamily="34" charset="0"/>
              </a:rPr>
              <a:t>Клуб «ОСОБАЯ МАМА»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9784" y="750772"/>
            <a:ext cx="6249944" cy="1427714"/>
          </a:xfrm>
        </p:spPr>
        <p:txBody>
          <a:bodyPr>
            <a:normAutofit fontScale="92500"/>
          </a:bodyPr>
          <a:lstStyle/>
          <a:p>
            <a:pPr marL="355600" lvl="0" indent="-355600">
              <a:buFont typeface="Wingdings" pitchFamily="2" charset="2"/>
              <a:buChar char="v"/>
            </a:pPr>
            <a:r>
              <a:rPr lang="ru-RU" b="1" dirty="0">
                <a:solidFill>
                  <a:srgbClr val="C00000"/>
                </a:solidFill>
                <a:latin typeface="Candara" panose="020E0502030303020204" pitchFamily="34" charset="0"/>
              </a:rPr>
              <a:t>Участие в проектах по вовлечению «особых» семей в систему конструктивных отношений общества                 </a:t>
            </a:r>
          </a:p>
          <a:p>
            <a:pPr marL="355600" lvl="0" indent="-355600">
              <a:buFont typeface="Wingdings" pitchFamily="2" charset="2"/>
              <a:buChar char="v"/>
            </a:pPr>
            <a:r>
              <a:rPr lang="ru-RU" b="1" dirty="0">
                <a:solidFill>
                  <a:srgbClr val="C00000"/>
                </a:solidFill>
                <a:latin typeface="Candara" panose="020E0502030303020204" pitchFamily="34" charset="0"/>
              </a:rPr>
              <a:t>Организация инклюзивного семейного досуга</a:t>
            </a:r>
          </a:p>
          <a:p>
            <a:pPr marL="355600" lvl="0" indent="-355600">
              <a:buFont typeface="Wingdings" pitchFamily="2" charset="2"/>
              <a:buChar char="v"/>
            </a:pPr>
            <a:r>
              <a:rPr lang="ru-RU" b="1" dirty="0">
                <a:solidFill>
                  <a:srgbClr val="C00000"/>
                </a:solidFill>
                <a:latin typeface="Candara" panose="020E0502030303020204" pitchFamily="34" charset="0"/>
              </a:rPr>
              <a:t>Участие в городских и региональных мероприятиях</a:t>
            </a:r>
          </a:p>
          <a:p>
            <a:endParaRPr lang="ru-RU" dirty="0"/>
          </a:p>
        </p:txBody>
      </p:sp>
      <p:pic>
        <p:nvPicPr>
          <p:cNvPr id="6146" name="Picture 2" descr="C:\Users\ЖуковаСВ\Desktop\!!!! В ИНФОРМ.ОТДЕЛ_Буклет Перезагрузка\Особая мама\c1HoDshJF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23018" r="8600" b="6105"/>
          <a:stretch/>
        </p:blipFill>
        <p:spPr bwMode="auto">
          <a:xfrm>
            <a:off x="331573" y="2680358"/>
            <a:ext cx="3095367" cy="3888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ЖуковаСВ\Desktop\!!!! В ИНФОРМ.ОТДЕЛ_Буклет Перезагрузка\Особая мама\ECSKXisI4l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12223" r="16724" b="13250"/>
          <a:stretch/>
        </p:blipFill>
        <p:spPr bwMode="auto">
          <a:xfrm>
            <a:off x="3746101" y="2680358"/>
            <a:ext cx="5083008" cy="3888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7458844" y="1895239"/>
            <a:ext cx="1471061" cy="1424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16</a:t>
            </a:r>
            <a:r>
              <a:rPr lang="ru-RU" b="1" dirty="0"/>
              <a:t> семей 0+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3" y="626075"/>
            <a:ext cx="1388211" cy="1745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00365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13255</TotalTime>
  <Words>619</Words>
  <Application>Microsoft Office PowerPoint</Application>
  <PresentationFormat>Экран (4:3)</PresentationFormat>
  <Paragraphs>111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Candara</vt:lpstr>
      <vt:lpstr>Wingdings</vt:lpstr>
      <vt:lpstr>yandex-sans</vt:lpstr>
      <vt:lpstr>Тема Office</vt:lpstr>
      <vt:lpstr>«Опыт социально-педагогической работы  ГАУ ДО ТО «Дворец творчества и спорта «Пионер» по проектам и программам инклюзивного направления», г. Тюмень</vt:lpstr>
      <vt:lpstr>Клуб общения «ГОРИЗОНТ»</vt:lpstr>
      <vt:lpstr>ЭТАПЫ ДЕЯТЕЛЬНОСТИ</vt:lpstr>
      <vt:lpstr>    «ПЕРЕЗАГРУЗКА – ВРЕМЯ  СЕМЬИ»   </vt:lpstr>
      <vt:lpstr>  «ПОКОРИТЕЛИ ВЕРШИН»   </vt:lpstr>
      <vt:lpstr>«ИСТОКИ» </vt:lpstr>
      <vt:lpstr>Презентация PowerPoint</vt:lpstr>
      <vt:lpstr>«ЕСТЬ КОНТАКТ»</vt:lpstr>
      <vt:lpstr>Клуб «ОСОБАЯ МАМА»</vt:lpstr>
      <vt:lpstr>Презентация PowerPoint</vt:lpstr>
      <vt:lpstr>«ВКЛЮЧАЙСЯ»</vt:lpstr>
      <vt:lpstr>«ВСТРЕЧА ПОКОЛЕНИЙ»</vt:lpstr>
      <vt:lpstr>«ИМИДЖ-ПЕРЕЗАГРУЗКА»</vt:lpstr>
      <vt:lpstr>«ПРОСТО О СЛОЖНОМ»</vt:lpstr>
      <vt:lpstr>Презентация PowerPoint</vt:lpstr>
      <vt:lpstr>«ТАКАЯ ВОТ ИСТОРИЯ»</vt:lpstr>
      <vt:lpstr>«Клуб настольных игр»</vt:lpstr>
      <vt:lpstr>РЕЗУЛЬТАТЫ: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Саша</cp:lastModifiedBy>
  <cp:revision>114</cp:revision>
  <dcterms:created xsi:type="dcterms:W3CDTF">2014-11-21T11:00:06Z</dcterms:created>
  <dcterms:modified xsi:type="dcterms:W3CDTF">2021-07-03T21:12:50Z</dcterms:modified>
</cp:coreProperties>
</file>