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3" r:id="rId3"/>
    <p:sldId id="257" r:id="rId4"/>
    <p:sldId id="278" r:id="rId5"/>
    <p:sldId id="279" r:id="rId6"/>
    <p:sldId id="259" r:id="rId7"/>
    <p:sldId id="269" r:id="rId8"/>
    <p:sldId id="271" r:id="rId9"/>
    <p:sldId id="270" r:id="rId10"/>
    <p:sldId id="277" r:id="rId11"/>
    <p:sldId id="276" r:id="rId12"/>
    <p:sldId id="280" r:id="rId13"/>
    <p:sldId id="268" r:id="rId14"/>
  </p:sldIdLst>
  <p:sldSz cx="12192000" cy="6858000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XPkkh4iW3C8tW+MK/b7Ugy+Y1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AA46A-CE54-4AAD-8876-E5BCC7C4C98F}" type="doc">
      <dgm:prSet loTypeId="urn:microsoft.com/office/officeart/2005/8/layout/radial1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16E1088F-6C86-450F-84AD-EF8BCC4B80DA}">
      <dgm:prSet phldrT="[Текст]" custT="1"/>
      <dgm:spPr/>
      <dgm:t>
        <a:bodyPr/>
        <a:lstStyle/>
        <a:p>
          <a:r>
            <a:rPr lang="ru-RU" sz="1200" dirty="0"/>
            <a:t>Основные направления деятельности</a:t>
          </a:r>
        </a:p>
      </dgm:t>
    </dgm:pt>
    <dgm:pt modelId="{CFB94BFC-CAB0-4019-AB08-67F7001DF0E2}" type="parTrans" cxnId="{37F240C3-96C8-4C65-A892-5C6971F6102F}">
      <dgm:prSet/>
      <dgm:spPr/>
      <dgm:t>
        <a:bodyPr/>
        <a:lstStyle/>
        <a:p>
          <a:endParaRPr lang="ru-RU" sz="1800"/>
        </a:p>
      </dgm:t>
    </dgm:pt>
    <dgm:pt modelId="{9037AA87-8FE3-4063-AABA-F07D24F99EF3}" type="sibTrans" cxnId="{37F240C3-96C8-4C65-A892-5C6971F6102F}">
      <dgm:prSet/>
      <dgm:spPr/>
      <dgm:t>
        <a:bodyPr/>
        <a:lstStyle/>
        <a:p>
          <a:endParaRPr lang="ru-RU" sz="1800"/>
        </a:p>
      </dgm:t>
    </dgm:pt>
    <dgm:pt modelId="{87CD86BB-C823-4C1B-A001-C91F5B5D06C0}">
      <dgm:prSet phldrT="[Текст]" custT="1"/>
      <dgm:spPr/>
      <dgm:t>
        <a:bodyPr/>
        <a:lstStyle/>
        <a:p>
          <a:r>
            <a:rPr lang="ru-RU" sz="900" dirty="0"/>
            <a:t>Образовательная и научно-исследовательская деятельность</a:t>
          </a:r>
        </a:p>
      </dgm:t>
    </dgm:pt>
    <dgm:pt modelId="{5D6DFF19-5EEA-4B63-A547-9E686E78DD5F}" type="parTrans" cxnId="{E786BF99-031D-43A4-ACEF-D456BACA0E8C}">
      <dgm:prSet custT="1"/>
      <dgm:spPr/>
      <dgm:t>
        <a:bodyPr/>
        <a:lstStyle/>
        <a:p>
          <a:endParaRPr lang="ru-RU" sz="500"/>
        </a:p>
      </dgm:t>
    </dgm:pt>
    <dgm:pt modelId="{7A44D2DA-45F6-4F08-8724-5A0128CB3D7F}" type="sibTrans" cxnId="{E786BF99-031D-43A4-ACEF-D456BACA0E8C}">
      <dgm:prSet/>
      <dgm:spPr/>
      <dgm:t>
        <a:bodyPr/>
        <a:lstStyle/>
        <a:p>
          <a:endParaRPr lang="ru-RU" sz="1800"/>
        </a:p>
      </dgm:t>
    </dgm:pt>
    <dgm:pt modelId="{A838F40E-1671-44D8-97F3-3F9CFBF79A01}">
      <dgm:prSet phldrT="[Текст]" custT="1"/>
      <dgm:spPr/>
      <dgm:t>
        <a:bodyPr/>
        <a:lstStyle/>
        <a:p>
          <a:r>
            <a:rPr lang="ru-RU" sz="900" dirty="0"/>
            <a:t>Просветительская деятельность</a:t>
          </a:r>
        </a:p>
      </dgm:t>
    </dgm:pt>
    <dgm:pt modelId="{2EE33B48-4F89-4FA0-A4E9-E3AE1203A9D5}" type="parTrans" cxnId="{8D7B243C-30C0-47F2-ADCA-1A786DA675FC}">
      <dgm:prSet custT="1"/>
      <dgm:spPr/>
      <dgm:t>
        <a:bodyPr/>
        <a:lstStyle/>
        <a:p>
          <a:endParaRPr lang="ru-RU" sz="500"/>
        </a:p>
      </dgm:t>
    </dgm:pt>
    <dgm:pt modelId="{770CFA28-3FF9-478D-B408-49891A93832F}" type="sibTrans" cxnId="{8D7B243C-30C0-47F2-ADCA-1A786DA675FC}">
      <dgm:prSet/>
      <dgm:spPr/>
      <dgm:t>
        <a:bodyPr/>
        <a:lstStyle/>
        <a:p>
          <a:endParaRPr lang="ru-RU" sz="1800"/>
        </a:p>
      </dgm:t>
    </dgm:pt>
    <dgm:pt modelId="{42D43054-7273-4EBC-873E-08CBC40206B2}">
      <dgm:prSet phldrT="[Текст]" custT="1"/>
      <dgm:spPr/>
      <dgm:t>
        <a:bodyPr/>
        <a:lstStyle/>
        <a:p>
          <a:r>
            <a:rPr lang="ru-RU" sz="900" dirty="0"/>
            <a:t>Ответственное обращение с отходами</a:t>
          </a:r>
        </a:p>
      </dgm:t>
    </dgm:pt>
    <dgm:pt modelId="{3F02F9DB-E9BA-4A96-A265-67C8D2B73662}" type="parTrans" cxnId="{2F12D61A-8162-41CB-9B8C-8389E0C643E4}">
      <dgm:prSet custT="1"/>
      <dgm:spPr/>
      <dgm:t>
        <a:bodyPr/>
        <a:lstStyle/>
        <a:p>
          <a:endParaRPr lang="ru-RU" sz="500"/>
        </a:p>
      </dgm:t>
    </dgm:pt>
    <dgm:pt modelId="{0EF76564-ECCE-4031-8D14-F1DD656DBC94}" type="sibTrans" cxnId="{2F12D61A-8162-41CB-9B8C-8389E0C643E4}">
      <dgm:prSet/>
      <dgm:spPr/>
      <dgm:t>
        <a:bodyPr/>
        <a:lstStyle/>
        <a:p>
          <a:endParaRPr lang="ru-RU" sz="1800"/>
        </a:p>
      </dgm:t>
    </dgm:pt>
    <dgm:pt modelId="{60A9B460-D8A3-43B6-A08B-94DD71F9026F}">
      <dgm:prSet phldrT="[Текст]" custT="1"/>
      <dgm:spPr/>
      <dgm:t>
        <a:bodyPr/>
        <a:lstStyle/>
        <a:p>
          <a:r>
            <a:rPr lang="ru-RU" sz="900" b="0" i="0" u="none" dirty="0"/>
            <a:t>Снижение экологического следа</a:t>
          </a:r>
          <a:endParaRPr lang="ru-RU" sz="900" dirty="0"/>
        </a:p>
      </dgm:t>
    </dgm:pt>
    <dgm:pt modelId="{61319398-DAAA-4E35-AD25-1CAD4AC99C5D}" type="parTrans" cxnId="{248F8FE2-F9D4-442B-AC9D-D764E792EE33}">
      <dgm:prSet custT="1"/>
      <dgm:spPr/>
      <dgm:t>
        <a:bodyPr/>
        <a:lstStyle/>
        <a:p>
          <a:endParaRPr lang="ru-RU" sz="500"/>
        </a:p>
      </dgm:t>
    </dgm:pt>
    <dgm:pt modelId="{82DBDBF4-5057-4709-873D-1A073EECCF23}" type="sibTrans" cxnId="{248F8FE2-F9D4-442B-AC9D-D764E792EE33}">
      <dgm:prSet/>
      <dgm:spPr/>
      <dgm:t>
        <a:bodyPr/>
        <a:lstStyle/>
        <a:p>
          <a:endParaRPr lang="ru-RU" sz="1800"/>
        </a:p>
      </dgm:t>
    </dgm:pt>
    <dgm:pt modelId="{D7C4066E-E0A2-40BB-BFEE-B4131610325E}">
      <dgm:prSet phldrT="[Текст]" custT="1"/>
      <dgm:spPr/>
      <dgm:t>
        <a:bodyPr/>
        <a:lstStyle/>
        <a:p>
          <a:r>
            <a:rPr lang="ru-RU" sz="900" b="0" i="0" u="none" dirty="0"/>
            <a:t>Энергосбережение</a:t>
          </a:r>
          <a:endParaRPr lang="ru-RU" sz="900" dirty="0"/>
        </a:p>
      </dgm:t>
    </dgm:pt>
    <dgm:pt modelId="{F7427964-EA61-45B4-B7EF-728F4F451BCE}" type="parTrans" cxnId="{9EA0C93B-9E37-4D54-AF51-30A6FDCC8CC0}">
      <dgm:prSet custT="1"/>
      <dgm:spPr/>
      <dgm:t>
        <a:bodyPr/>
        <a:lstStyle/>
        <a:p>
          <a:endParaRPr lang="ru-RU" sz="500"/>
        </a:p>
      </dgm:t>
    </dgm:pt>
    <dgm:pt modelId="{E880B44C-6ECF-49CC-9AE7-0A883800BB8B}" type="sibTrans" cxnId="{9EA0C93B-9E37-4D54-AF51-30A6FDCC8CC0}">
      <dgm:prSet/>
      <dgm:spPr/>
      <dgm:t>
        <a:bodyPr/>
        <a:lstStyle/>
        <a:p>
          <a:endParaRPr lang="ru-RU" sz="1800"/>
        </a:p>
      </dgm:t>
    </dgm:pt>
    <dgm:pt modelId="{23AA650B-728A-4D40-AD8E-03C8FE784170}">
      <dgm:prSet phldrT="[Текст]" custT="1"/>
      <dgm:spPr/>
      <dgm:t>
        <a:bodyPr/>
        <a:lstStyle/>
        <a:p>
          <a:r>
            <a:rPr lang="ru-RU" sz="900" dirty="0" err="1"/>
            <a:t>Водосбережение</a:t>
          </a:r>
          <a:endParaRPr lang="ru-RU" sz="900" dirty="0"/>
        </a:p>
      </dgm:t>
    </dgm:pt>
    <dgm:pt modelId="{18DE9A19-1313-42E0-A393-C831002B0270}" type="parTrans" cxnId="{64AF9FA4-9889-4715-96BD-E09FE71FD99A}">
      <dgm:prSet custT="1"/>
      <dgm:spPr/>
      <dgm:t>
        <a:bodyPr/>
        <a:lstStyle/>
        <a:p>
          <a:endParaRPr lang="ru-RU" sz="500"/>
        </a:p>
      </dgm:t>
    </dgm:pt>
    <dgm:pt modelId="{4D201D8F-EE58-49C8-913E-D92DBF664586}" type="sibTrans" cxnId="{64AF9FA4-9889-4715-96BD-E09FE71FD99A}">
      <dgm:prSet/>
      <dgm:spPr/>
      <dgm:t>
        <a:bodyPr/>
        <a:lstStyle/>
        <a:p>
          <a:endParaRPr lang="ru-RU" sz="1800"/>
        </a:p>
      </dgm:t>
    </dgm:pt>
    <dgm:pt modelId="{EC32EC9C-D0E9-4C0F-9ACF-D794015708A0}">
      <dgm:prSet phldrT="[Текст]" custT="1"/>
      <dgm:spPr/>
      <dgm:t>
        <a:bodyPr/>
        <a:lstStyle/>
        <a:p>
          <a:r>
            <a:rPr lang="ru-RU" sz="900" b="0" i="0" u="none"/>
            <a:t>Снижение транспортного следа</a:t>
          </a:r>
          <a:endParaRPr lang="ru-RU" sz="900" dirty="0"/>
        </a:p>
      </dgm:t>
    </dgm:pt>
    <dgm:pt modelId="{3EA4A9E8-C5C7-43DD-8FBD-35301E8C945C}" type="parTrans" cxnId="{D42C8298-074A-49B5-88EF-2C020170177E}">
      <dgm:prSet custT="1"/>
      <dgm:spPr/>
      <dgm:t>
        <a:bodyPr/>
        <a:lstStyle/>
        <a:p>
          <a:endParaRPr lang="ru-RU" sz="500"/>
        </a:p>
      </dgm:t>
    </dgm:pt>
    <dgm:pt modelId="{32FC36AB-16D3-4E73-9E6A-4FBE993CA55D}" type="sibTrans" cxnId="{D42C8298-074A-49B5-88EF-2C020170177E}">
      <dgm:prSet/>
      <dgm:spPr/>
      <dgm:t>
        <a:bodyPr/>
        <a:lstStyle/>
        <a:p>
          <a:endParaRPr lang="ru-RU" sz="1800"/>
        </a:p>
      </dgm:t>
    </dgm:pt>
    <dgm:pt modelId="{9AB37F3A-776C-4711-9336-87ED3B0565CD}">
      <dgm:prSet phldrT="[Текст]" custT="1"/>
      <dgm:spPr/>
      <dgm:t>
        <a:bodyPr/>
        <a:lstStyle/>
        <a:p>
          <a:r>
            <a:rPr lang="ru-RU" sz="900" b="0" i="0" u="none"/>
            <a:t>Ответственные закупки</a:t>
          </a:r>
          <a:endParaRPr lang="ru-RU" sz="900" dirty="0"/>
        </a:p>
      </dgm:t>
    </dgm:pt>
    <dgm:pt modelId="{D22E9327-CBC8-4B57-ADD9-B09CAEE18082}" type="parTrans" cxnId="{F79152E7-8452-417E-914C-C0A916AA573E}">
      <dgm:prSet custT="1"/>
      <dgm:spPr/>
      <dgm:t>
        <a:bodyPr/>
        <a:lstStyle/>
        <a:p>
          <a:endParaRPr lang="ru-RU" sz="500"/>
        </a:p>
      </dgm:t>
    </dgm:pt>
    <dgm:pt modelId="{5E401D0A-F477-4C53-9ED8-A0946DCF9977}" type="sibTrans" cxnId="{F79152E7-8452-417E-914C-C0A916AA573E}">
      <dgm:prSet/>
      <dgm:spPr/>
      <dgm:t>
        <a:bodyPr/>
        <a:lstStyle/>
        <a:p>
          <a:endParaRPr lang="ru-RU" sz="1800"/>
        </a:p>
      </dgm:t>
    </dgm:pt>
    <dgm:pt modelId="{840ABBA5-4A2D-439F-9E47-95CBF7CB4FC0}" type="pres">
      <dgm:prSet presAssocID="{394AA46A-CE54-4AAD-8876-E5BCC7C4C98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C373CCF-AC5E-4903-BB0F-2E7B0FCC1715}" type="pres">
      <dgm:prSet presAssocID="{16E1088F-6C86-450F-84AD-EF8BCC4B80DA}" presName="centerShape" presStyleLbl="node0" presStyleIdx="0" presStyleCnt="1"/>
      <dgm:spPr/>
    </dgm:pt>
    <dgm:pt modelId="{24CB3F31-5901-4E72-BDEF-96011E7003A6}" type="pres">
      <dgm:prSet presAssocID="{5D6DFF19-5EEA-4B63-A547-9E686E78DD5F}" presName="Name9" presStyleLbl="parChTrans1D2" presStyleIdx="0" presStyleCnt="8"/>
      <dgm:spPr/>
    </dgm:pt>
    <dgm:pt modelId="{0D4252D1-985C-4137-84E4-AF4E1C5949EA}" type="pres">
      <dgm:prSet presAssocID="{5D6DFF19-5EEA-4B63-A547-9E686E78DD5F}" presName="connTx" presStyleLbl="parChTrans1D2" presStyleIdx="0" presStyleCnt="8"/>
      <dgm:spPr/>
    </dgm:pt>
    <dgm:pt modelId="{F3E71227-5693-4274-8EBD-95DD0CA8F89C}" type="pres">
      <dgm:prSet presAssocID="{87CD86BB-C823-4C1B-A001-C91F5B5D06C0}" presName="node" presStyleLbl="node1" presStyleIdx="0" presStyleCnt="8">
        <dgm:presLayoutVars>
          <dgm:bulletEnabled val="1"/>
        </dgm:presLayoutVars>
      </dgm:prSet>
      <dgm:spPr/>
    </dgm:pt>
    <dgm:pt modelId="{EE288C15-D277-4D6F-8730-8940A36CC980}" type="pres">
      <dgm:prSet presAssocID="{2EE33B48-4F89-4FA0-A4E9-E3AE1203A9D5}" presName="Name9" presStyleLbl="parChTrans1D2" presStyleIdx="1" presStyleCnt="8"/>
      <dgm:spPr/>
    </dgm:pt>
    <dgm:pt modelId="{4E5D82C0-865F-4939-B818-7080FD3D84BD}" type="pres">
      <dgm:prSet presAssocID="{2EE33B48-4F89-4FA0-A4E9-E3AE1203A9D5}" presName="connTx" presStyleLbl="parChTrans1D2" presStyleIdx="1" presStyleCnt="8"/>
      <dgm:spPr/>
    </dgm:pt>
    <dgm:pt modelId="{7FA28619-2210-46EC-AE0C-818D7A133049}" type="pres">
      <dgm:prSet presAssocID="{A838F40E-1671-44D8-97F3-3F9CFBF79A01}" presName="node" presStyleLbl="node1" presStyleIdx="1" presStyleCnt="8">
        <dgm:presLayoutVars>
          <dgm:bulletEnabled val="1"/>
        </dgm:presLayoutVars>
      </dgm:prSet>
      <dgm:spPr/>
    </dgm:pt>
    <dgm:pt modelId="{583574CA-CBF5-42D2-9EE1-7E62C8832AC3}" type="pres">
      <dgm:prSet presAssocID="{3F02F9DB-E9BA-4A96-A265-67C8D2B73662}" presName="Name9" presStyleLbl="parChTrans1D2" presStyleIdx="2" presStyleCnt="8"/>
      <dgm:spPr/>
    </dgm:pt>
    <dgm:pt modelId="{68E668BC-EBD4-473B-B2C4-3C8B407CA7C3}" type="pres">
      <dgm:prSet presAssocID="{3F02F9DB-E9BA-4A96-A265-67C8D2B73662}" presName="connTx" presStyleLbl="parChTrans1D2" presStyleIdx="2" presStyleCnt="8"/>
      <dgm:spPr/>
    </dgm:pt>
    <dgm:pt modelId="{FFA7538D-EC29-4B1F-B8E4-1DEDC49B9DF3}" type="pres">
      <dgm:prSet presAssocID="{42D43054-7273-4EBC-873E-08CBC40206B2}" presName="node" presStyleLbl="node1" presStyleIdx="2" presStyleCnt="8">
        <dgm:presLayoutVars>
          <dgm:bulletEnabled val="1"/>
        </dgm:presLayoutVars>
      </dgm:prSet>
      <dgm:spPr/>
    </dgm:pt>
    <dgm:pt modelId="{BF000AD7-0067-45CF-9107-1B9AD44F6BAA}" type="pres">
      <dgm:prSet presAssocID="{61319398-DAAA-4E35-AD25-1CAD4AC99C5D}" presName="Name9" presStyleLbl="parChTrans1D2" presStyleIdx="3" presStyleCnt="8"/>
      <dgm:spPr/>
    </dgm:pt>
    <dgm:pt modelId="{85FE4030-425B-42C6-8689-E3CF970E89D5}" type="pres">
      <dgm:prSet presAssocID="{61319398-DAAA-4E35-AD25-1CAD4AC99C5D}" presName="connTx" presStyleLbl="parChTrans1D2" presStyleIdx="3" presStyleCnt="8"/>
      <dgm:spPr/>
    </dgm:pt>
    <dgm:pt modelId="{3404332F-9F6B-44F3-B8C3-9CF697D64763}" type="pres">
      <dgm:prSet presAssocID="{60A9B460-D8A3-43B6-A08B-94DD71F9026F}" presName="node" presStyleLbl="node1" presStyleIdx="3" presStyleCnt="8">
        <dgm:presLayoutVars>
          <dgm:bulletEnabled val="1"/>
        </dgm:presLayoutVars>
      </dgm:prSet>
      <dgm:spPr/>
    </dgm:pt>
    <dgm:pt modelId="{92981EBE-C176-4EEA-A66D-D3E4377E946E}" type="pres">
      <dgm:prSet presAssocID="{F7427964-EA61-45B4-B7EF-728F4F451BCE}" presName="Name9" presStyleLbl="parChTrans1D2" presStyleIdx="4" presStyleCnt="8"/>
      <dgm:spPr/>
    </dgm:pt>
    <dgm:pt modelId="{BCE97DD9-474F-4F5E-9EC1-D2FDF18E1408}" type="pres">
      <dgm:prSet presAssocID="{F7427964-EA61-45B4-B7EF-728F4F451BCE}" presName="connTx" presStyleLbl="parChTrans1D2" presStyleIdx="4" presStyleCnt="8"/>
      <dgm:spPr/>
    </dgm:pt>
    <dgm:pt modelId="{3445BAB9-1F2D-4AF7-96B0-7AD730AE7D3F}" type="pres">
      <dgm:prSet presAssocID="{D7C4066E-E0A2-40BB-BFEE-B4131610325E}" presName="node" presStyleLbl="node1" presStyleIdx="4" presStyleCnt="8">
        <dgm:presLayoutVars>
          <dgm:bulletEnabled val="1"/>
        </dgm:presLayoutVars>
      </dgm:prSet>
      <dgm:spPr/>
    </dgm:pt>
    <dgm:pt modelId="{8128A045-83A5-40F1-A3ED-DA05452634FE}" type="pres">
      <dgm:prSet presAssocID="{18DE9A19-1313-42E0-A393-C831002B0270}" presName="Name9" presStyleLbl="parChTrans1D2" presStyleIdx="5" presStyleCnt="8"/>
      <dgm:spPr/>
    </dgm:pt>
    <dgm:pt modelId="{34F7F68D-1BCA-4344-871F-30832DC68EDF}" type="pres">
      <dgm:prSet presAssocID="{18DE9A19-1313-42E0-A393-C831002B0270}" presName="connTx" presStyleLbl="parChTrans1D2" presStyleIdx="5" presStyleCnt="8"/>
      <dgm:spPr/>
    </dgm:pt>
    <dgm:pt modelId="{18CC036C-DFD4-4445-9B71-BFF492FD7133}" type="pres">
      <dgm:prSet presAssocID="{23AA650B-728A-4D40-AD8E-03C8FE784170}" presName="node" presStyleLbl="node1" presStyleIdx="5" presStyleCnt="8">
        <dgm:presLayoutVars>
          <dgm:bulletEnabled val="1"/>
        </dgm:presLayoutVars>
      </dgm:prSet>
      <dgm:spPr/>
    </dgm:pt>
    <dgm:pt modelId="{E7E8CDFA-933F-445C-93E1-232385ACAC6C}" type="pres">
      <dgm:prSet presAssocID="{3EA4A9E8-C5C7-43DD-8FBD-35301E8C945C}" presName="Name9" presStyleLbl="parChTrans1D2" presStyleIdx="6" presStyleCnt="8"/>
      <dgm:spPr/>
    </dgm:pt>
    <dgm:pt modelId="{A39054A7-3FE7-4BAE-83E8-1A4BB4A609A9}" type="pres">
      <dgm:prSet presAssocID="{3EA4A9E8-C5C7-43DD-8FBD-35301E8C945C}" presName="connTx" presStyleLbl="parChTrans1D2" presStyleIdx="6" presStyleCnt="8"/>
      <dgm:spPr/>
    </dgm:pt>
    <dgm:pt modelId="{C6007C52-7764-40F1-BD9A-9F35B2F6470F}" type="pres">
      <dgm:prSet presAssocID="{EC32EC9C-D0E9-4C0F-9ACF-D794015708A0}" presName="node" presStyleLbl="node1" presStyleIdx="6" presStyleCnt="8">
        <dgm:presLayoutVars>
          <dgm:bulletEnabled val="1"/>
        </dgm:presLayoutVars>
      </dgm:prSet>
      <dgm:spPr/>
    </dgm:pt>
    <dgm:pt modelId="{F8EC47B9-F660-4266-B43F-57CE4CF3DF21}" type="pres">
      <dgm:prSet presAssocID="{D22E9327-CBC8-4B57-ADD9-B09CAEE18082}" presName="Name9" presStyleLbl="parChTrans1D2" presStyleIdx="7" presStyleCnt="8"/>
      <dgm:spPr/>
    </dgm:pt>
    <dgm:pt modelId="{CA2363F1-D18C-4605-92F5-F5014672C2B4}" type="pres">
      <dgm:prSet presAssocID="{D22E9327-CBC8-4B57-ADD9-B09CAEE18082}" presName="connTx" presStyleLbl="parChTrans1D2" presStyleIdx="7" presStyleCnt="8"/>
      <dgm:spPr/>
    </dgm:pt>
    <dgm:pt modelId="{4B3EFF1A-DBD1-45AC-A443-9BBCB27EE18E}" type="pres">
      <dgm:prSet presAssocID="{9AB37F3A-776C-4711-9336-87ED3B0565CD}" presName="node" presStyleLbl="node1" presStyleIdx="7" presStyleCnt="8">
        <dgm:presLayoutVars>
          <dgm:bulletEnabled val="1"/>
        </dgm:presLayoutVars>
      </dgm:prSet>
      <dgm:spPr/>
    </dgm:pt>
  </dgm:ptLst>
  <dgm:cxnLst>
    <dgm:cxn modelId="{1A1AC508-BB7C-4B48-8BFC-49EE9F8F9A6C}" type="presOf" srcId="{F7427964-EA61-45B4-B7EF-728F4F451BCE}" destId="{BCE97DD9-474F-4F5E-9EC1-D2FDF18E1408}" srcOrd="1" destOrd="0" presId="urn:microsoft.com/office/officeart/2005/8/layout/radial1"/>
    <dgm:cxn modelId="{ABDADD0F-BC54-4D8C-89D2-C54E5FE27B2E}" type="presOf" srcId="{EC32EC9C-D0E9-4C0F-9ACF-D794015708A0}" destId="{C6007C52-7764-40F1-BD9A-9F35B2F6470F}" srcOrd="0" destOrd="0" presId="urn:microsoft.com/office/officeart/2005/8/layout/radial1"/>
    <dgm:cxn modelId="{F8473B16-45F7-40F8-96E9-70F35327A20A}" type="presOf" srcId="{2EE33B48-4F89-4FA0-A4E9-E3AE1203A9D5}" destId="{4E5D82C0-865F-4939-B818-7080FD3D84BD}" srcOrd="1" destOrd="0" presId="urn:microsoft.com/office/officeart/2005/8/layout/radial1"/>
    <dgm:cxn modelId="{2F12D61A-8162-41CB-9B8C-8389E0C643E4}" srcId="{16E1088F-6C86-450F-84AD-EF8BCC4B80DA}" destId="{42D43054-7273-4EBC-873E-08CBC40206B2}" srcOrd="2" destOrd="0" parTransId="{3F02F9DB-E9BA-4A96-A265-67C8D2B73662}" sibTransId="{0EF76564-ECCE-4031-8D14-F1DD656DBC94}"/>
    <dgm:cxn modelId="{C2D8A61D-F167-4C12-823E-488C914DB85A}" type="presOf" srcId="{3F02F9DB-E9BA-4A96-A265-67C8D2B73662}" destId="{583574CA-CBF5-42D2-9EE1-7E62C8832AC3}" srcOrd="0" destOrd="0" presId="urn:microsoft.com/office/officeart/2005/8/layout/radial1"/>
    <dgm:cxn modelId="{09E5CF29-19A0-4593-8C92-6BF3F0504EB8}" type="presOf" srcId="{5D6DFF19-5EEA-4B63-A547-9E686E78DD5F}" destId="{24CB3F31-5901-4E72-BDEF-96011E7003A6}" srcOrd="0" destOrd="0" presId="urn:microsoft.com/office/officeart/2005/8/layout/radial1"/>
    <dgm:cxn modelId="{F5A1E130-941B-4638-951A-3FD8488ED1D5}" type="presOf" srcId="{60A9B460-D8A3-43B6-A08B-94DD71F9026F}" destId="{3404332F-9F6B-44F3-B8C3-9CF697D64763}" srcOrd="0" destOrd="0" presId="urn:microsoft.com/office/officeart/2005/8/layout/radial1"/>
    <dgm:cxn modelId="{09C4BF39-0FF3-4D18-A8A3-FBAF36B54778}" type="presOf" srcId="{2EE33B48-4F89-4FA0-A4E9-E3AE1203A9D5}" destId="{EE288C15-D277-4D6F-8730-8940A36CC980}" srcOrd="0" destOrd="0" presId="urn:microsoft.com/office/officeart/2005/8/layout/radial1"/>
    <dgm:cxn modelId="{9EA0C93B-9E37-4D54-AF51-30A6FDCC8CC0}" srcId="{16E1088F-6C86-450F-84AD-EF8BCC4B80DA}" destId="{D7C4066E-E0A2-40BB-BFEE-B4131610325E}" srcOrd="4" destOrd="0" parTransId="{F7427964-EA61-45B4-B7EF-728F4F451BCE}" sibTransId="{E880B44C-6ECF-49CC-9AE7-0A883800BB8B}"/>
    <dgm:cxn modelId="{8D7B243C-30C0-47F2-ADCA-1A786DA675FC}" srcId="{16E1088F-6C86-450F-84AD-EF8BCC4B80DA}" destId="{A838F40E-1671-44D8-97F3-3F9CFBF79A01}" srcOrd="1" destOrd="0" parTransId="{2EE33B48-4F89-4FA0-A4E9-E3AE1203A9D5}" sibTransId="{770CFA28-3FF9-478D-B408-49891A93832F}"/>
    <dgm:cxn modelId="{4F720D5F-E052-4FD2-87CC-8B771702D2BA}" type="presOf" srcId="{F7427964-EA61-45B4-B7EF-728F4F451BCE}" destId="{92981EBE-C176-4EEA-A66D-D3E4377E946E}" srcOrd="0" destOrd="0" presId="urn:microsoft.com/office/officeart/2005/8/layout/radial1"/>
    <dgm:cxn modelId="{79990062-F190-499B-929F-A0FC5DA32E61}" type="presOf" srcId="{42D43054-7273-4EBC-873E-08CBC40206B2}" destId="{FFA7538D-EC29-4B1F-B8E4-1DEDC49B9DF3}" srcOrd="0" destOrd="0" presId="urn:microsoft.com/office/officeart/2005/8/layout/radial1"/>
    <dgm:cxn modelId="{53AC1B63-8170-4BA4-BD7C-A541A2BE0822}" type="presOf" srcId="{9AB37F3A-776C-4711-9336-87ED3B0565CD}" destId="{4B3EFF1A-DBD1-45AC-A443-9BBCB27EE18E}" srcOrd="0" destOrd="0" presId="urn:microsoft.com/office/officeart/2005/8/layout/radial1"/>
    <dgm:cxn modelId="{C65CE445-3377-44BB-9241-DD38491BF4F8}" type="presOf" srcId="{87CD86BB-C823-4C1B-A001-C91F5B5D06C0}" destId="{F3E71227-5693-4274-8EBD-95DD0CA8F89C}" srcOrd="0" destOrd="0" presId="urn:microsoft.com/office/officeart/2005/8/layout/radial1"/>
    <dgm:cxn modelId="{53DC4548-9BFE-4CF9-A594-E9F87F87319D}" type="presOf" srcId="{16E1088F-6C86-450F-84AD-EF8BCC4B80DA}" destId="{CC373CCF-AC5E-4903-BB0F-2E7B0FCC1715}" srcOrd="0" destOrd="0" presId="urn:microsoft.com/office/officeart/2005/8/layout/radial1"/>
    <dgm:cxn modelId="{9F28C149-907A-4A94-B1E7-45DF8D4C20CA}" type="presOf" srcId="{23AA650B-728A-4D40-AD8E-03C8FE784170}" destId="{18CC036C-DFD4-4445-9B71-BFF492FD7133}" srcOrd="0" destOrd="0" presId="urn:microsoft.com/office/officeart/2005/8/layout/radial1"/>
    <dgm:cxn modelId="{C6CB1770-46DB-4028-84BA-42977C57D3E7}" type="presOf" srcId="{61319398-DAAA-4E35-AD25-1CAD4AC99C5D}" destId="{BF000AD7-0067-45CF-9107-1B9AD44F6BAA}" srcOrd="0" destOrd="0" presId="urn:microsoft.com/office/officeart/2005/8/layout/radial1"/>
    <dgm:cxn modelId="{A8E6D150-80CE-470A-813A-8817E9A935AF}" type="presOf" srcId="{3F02F9DB-E9BA-4A96-A265-67C8D2B73662}" destId="{68E668BC-EBD4-473B-B2C4-3C8B407CA7C3}" srcOrd="1" destOrd="0" presId="urn:microsoft.com/office/officeart/2005/8/layout/radial1"/>
    <dgm:cxn modelId="{273AA07A-7461-4182-BD83-F403867A0A5F}" type="presOf" srcId="{18DE9A19-1313-42E0-A393-C831002B0270}" destId="{8128A045-83A5-40F1-A3ED-DA05452634FE}" srcOrd="0" destOrd="0" presId="urn:microsoft.com/office/officeart/2005/8/layout/radial1"/>
    <dgm:cxn modelId="{3649EA96-7C87-4225-A646-EA9B45863639}" type="presOf" srcId="{3EA4A9E8-C5C7-43DD-8FBD-35301E8C945C}" destId="{E7E8CDFA-933F-445C-93E1-232385ACAC6C}" srcOrd="0" destOrd="0" presId="urn:microsoft.com/office/officeart/2005/8/layout/radial1"/>
    <dgm:cxn modelId="{D42C8298-074A-49B5-88EF-2C020170177E}" srcId="{16E1088F-6C86-450F-84AD-EF8BCC4B80DA}" destId="{EC32EC9C-D0E9-4C0F-9ACF-D794015708A0}" srcOrd="6" destOrd="0" parTransId="{3EA4A9E8-C5C7-43DD-8FBD-35301E8C945C}" sibTransId="{32FC36AB-16D3-4E73-9E6A-4FBE993CA55D}"/>
    <dgm:cxn modelId="{E786BF99-031D-43A4-ACEF-D456BACA0E8C}" srcId="{16E1088F-6C86-450F-84AD-EF8BCC4B80DA}" destId="{87CD86BB-C823-4C1B-A001-C91F5B5D06C0}" srcOrd="0" destOrd="0" parTransId="{5D6DFF19-5EEA-4B63-A547-9E686E78DD5F}" sibTransId="{7A44D2DA-45F6-4F08-8724-5A0128CB3D7F}"/>
    <dgm:cxn modelId="{64AF9FA4-9889-4715-96BD-E09FE71FD99A}" srcId="{16E1088F-6C86-450F-84AD-EF8BCC4B80DA}" destId="{23AA650B-728A-4D40-AD8E-03C8FE784170}" srcOrd="5" destOrd="0" parTransId="{18DE9A19-1313-42E0-A393-C831002B0270}" sibTransId="{4D201D8F-EE58-49C8-913E-D92DBF664586}"/>
    <dgm:cxn modelId="{341C2BA5-856D-446C-9645-DE780289ECAC}" type="presOf" srcId="{394AA46A-CE54-4AAD-8876-E5BCC7C4C98F}" destId="{840ABBA5-4A2D-439F-9E47-95CBF7CB4FC0}" srcOrd="0" destOrd="0" presId="urn:microsoft.com/office/officeart/2005/8/layout/radial1"/>
    <dgm:cxn modelId="{D39EF2AC-FD42-46BE-AD2F-59D92441D97E}" type="presOf" srcId="{D22E9327-CBC8-4B57-ADD9-B09CAEE18082}" destId="{F8EC47B9-F660-4266-B43F-57CE4CF3DF21}" srcOrd="0" destOrd="0" presId="urn:microsoft.com/office/officeart/2005/8/layout/radial1"/>
    <dgm:cxn modelId="{EFAF14BE-EA57-4C33-8B88-D90BB4E7D383}" type="presOf" srcId="{18DE9A19-1313-42E0-A393-C831002B0270}" destId="{34F7F68D-1BCA-4344-871F-30832DC68EDF}" srcOrd="1" destOrd="0" presId="urn:microsoft.com/office/officeart/2005/8/layout/radial1"/>
    <dgm:cxn modelId="{8904C5BE-2EBA-4D02-AD12-8660582680F5}" type="presOf" srcId="{61319398-DAAA-4E35-AD25-1CAD4AC99C5D}" destId="{85FE4030-425B-42C6-8689-E3CF970E89D5}" srcOrd="1" destOrd="0" presId="urn:microsoft.com/office/officeart/2005/8/layout/radial1"/>
    <dgm:cxn modelId="{37F240C3-96C8-4C65-A892-5C6971F6102F}" srcId="{394AA46A-CE54-4AAD-8876-E5BCC7C4C98F}" destId="{16E1088F-6C86-450F-84AD-EF8BCC4B80DA}" srcOrd="0" destOrd="0" parTransId="{CFB94BFC-CAB0-4019-AB08-67F7001DF0E2}" sibTransId="{9037AA87-8FE3-4063-AABA-F07D24F99EF3}"/>
    <dgm:cxn modelId="{4A274CD7-6753-4AF1-9308-41DCB12A36F1}" type="presOf" srcId="{D7C4066E-E0A2-40BB-BFEE-B4131610325E}" destId="{3445BAB9-1F2D-4AF7-96B0-7AD730AE7D3F}" srcOrd="0" destOrd="0" presId="urn:microsoft.com/office/officeart/2005/8/layout/radial1"/>
    <dgm:cxn modelId="{844021DF-2356-4C50-BCA0-7CD0F7C6A9DC}" type="presOf" srcId="{A838F40E-1671-44D8-97F3-3F9CFBF79A01}" destId="{7FA28619-2210-46EC-AE0C-818D7A133049}" srcOrd="0" destOrd="0" presId="urn:microsoft.com/office/officeart/2005/8/layout/radial1"/>
    <dgm:cxn modelId="{248F8FE2-F9D4-442B-AC9D-D764E792EE33}" srcId="{16E1088F-6C86-450F-84AD-EF8BCC4B80DA}" destId="{60A9B460-D8A3-43B6-A08B-94DD71F9026F}" srcOrd="3" destOrd="0" parTransId="{61319398-DAAA-4E35-AD25-1CAD4AC99C5D}" sibTransId="{82DBDBF4-5057-4709-873D-1A073EECCF23}"/>
    <dgm:cxn modelId="{F79152E7-8452-417E-914C-C0A916AA573E}" srcId="{16E1088F-6C86-450F-84AD-EF8BCC4B80DA}" destId="{9AB37F3A-776C-4711-9336-87ED3B0565CD}" srcOrd="7" destOrd="0" parTransId="{D22E9327-CBC8-4B57-ADD9-B09CAEE18082}" sibTransId="{5E401D0A-F477-4C53-9ED8-A0946DCF9977}"/>
    <dgm:cxn modelId="{DD8F71F5-B582-4334-8306-B410B7F85ED9}" type="presOf" srcId="{3EA4A9E8-C5C7-43DD-8FBD-35301E8C945C}" destId="{A39054A7-3FE7-4BAE-83E8-1A4BB4A609A9}" srcOrd="1" destOrd="0" presId="urn:microsoft.com/office/officeart/2005/8/layout/radial1"/>
    <dgm:cxn modelId="{6455B0F7-6F92-4E53-9182-3EA492B21DCC}" type="presOf" srcId="{D22E9327-CBC8-4B57-ADD9-B09CAEE18082}" destId="{CA2363F1-D18C-4605-92F5-F5014672C2B4}" srcOrd="1" destOrd="0" presId="urn:microsoft.com/office/officeart/2005/8/layout/radial1"/>
    <dgm:cxn modelId="{3D0A39F9-5AA8-410C-B8FC-E92503D90E89}" type="presOf" srcId="{5D6DFF19-5EEA-4B63-A547-9E686E78DD5F}" destId="{0D4252D1-985C-4137-84E4-AF4E1C5949EA}" srcOrd="1" destOrd="0" presId="urn:microsoft.com/office/officeart/2005/8/layout/radial1"/>
    <dgm:cxn modelId="{8B8671CE-E7B4-476D-8DA5-55350AF05E16}" type="presParOf" srcId="{840ABBA5-4A2D-439F-9E47-95CBF7CB4FC0}" destId="{CC373CCF-AC5E-4903-BB0F-2E7B0FCC1715}" srcOrd="0" destOrd="0" presId="urn:microsoft.com/office/officeart/2005/8/layout/radial1"/>
    <dgm:cxn modelId="{D91D4CD2-0145-4DE5-9BAF-DB2D95401DC2}" type="presParOf" srcId="{840ABBA5-4A2D-439F-9E47-95CBF7CB4FC0}" destId="{24CB3F31-5901-4E72-BDEF-96011E7003A6}" srcOrd="1" destOrd="0" presId="urn:microsoft.com/office/officeart/2005/8/layout/radial1"/>
    <dgm:cxn modelId="{9FB28CA4-1E86-4824-A5AB-DA8CA1F3CD8F}" type="presParOf" srcId="{24CB3F31-5901-4E72-BDEF-96011E7003A6}" destId="{0D4252D1-985C-4137-84E4-AF4E1C5949EA}" srcOrd="0" destOrd="0" presId="urn:microsoft.com/office/officeart/2005/8/layout/radial1"/>
    <dgm:cxn modelId="{A0E46F36-94CB-47A6-AB1C-BD6B1998032B}" type="presParOf" srcId="{840ABBA5-4A2D-439F-9E47-95CBF7CB4FC0}" destId="{F3E71227-5693-4274-8EBD-95DD0CA8F89C}" srcOrd="2" destOrd="0" presId="urn:microsoft.com/office/officeart/2005/8/layout/radial1"/>
    <dgm:cxn modelId="{CD8B61A6-BB3A-42EC-887D-B82CD3FE6D60}" type="presParOf" srcId="{840ABBA5-4A2D-439F-9E47-95CBF7CB4FC0}" destId="{EE288C15-D277-4D6F-8730-8940A36CC980}" srcOrd="3" destOrd="0" presId="urn:microsoft.com/office/officeart/2005/8/layout/radial1"/>
    <dgm:cxn modelId="{4D5F19D5-6B2E-4643-8B45-BBF462FB97AD}" type="presParOf" srcId="{EE288C15-D277-4D6F-8730-8940A36CC980}" destId="{4E5D82C0-865F-4939-B818-7080FD3D84BD}" srcOrd="0" destOrd="0" presId="urn:microsoft.com/office/officeart/2005/8/layout/radial1"/>
    <dgm:cxn modelId="{1E7921BB-5CA0-42C4-9A06-8CA9EBCD9CAE}" type="presParOf" srcId="{840ABBA5-4A2D-439F-9E47-95CBF7CB4FC0}" destId="{7FA28619-2210-46EC-AE0C-818D7A133049}" srcOrd="4" destOrd="0" presId="urn:microsoft.com/office/officeart/2005/8/layout/radial1"/>
    <dgm:cxn modelId="{D89E61A3-E6C9-44E3-8AC2-9560A91217B6}" type="presParOf" srcId="{840ABBA5-4A2D-439F-9E47-95CBF7CB4FC0}" destId="{583574CA-CBF5-42D2-9EE1-7E62C8832AC3}" srcOrd="5" destOrd="0" presId="urn:microsoft.com/office/officeart/2005/8/layout/radial1"/>
    <dgm:cxn modelId="{26909012-811F-402E-A1A4-421EE8E41ECD}" type="presParOf" srcId="{583574CA-CBF5-42D2-9EE1-7E62C8832AC3}" destId="{68E668BC-EBD4-473B-B2C4-3C8B407CA7C3}" srcOrd="0" destOrd="0" presId="urn:microsoft.com/office/officeart/2005/8/layout/radial1"/>
    <dgm:cxn modelId="{6FFAB5F7-6CCB-4714-ADC5-62B227F6BE74}" type="presParOf" srcId="{840ABBA5-4A2D-439F-9E47-95CBF7CB4FC0}" destId="{FFA7538D-EC29-4B1F-B8E4-1DEDC49B9DF3}" srcOrd="6" destOrd="0" presId="urn:microsoft.com/office/officeart/2005/8/layout/radial1"/>
    <dgm:cxn modelId="{0D2C3C4F-3C0F-420C-A042-BE0CAA21015C}" type="presParOf" srcId="{840ABBA5-4A2D-439F-9E47-95CBF7CB4FC0}" destId="{BF000AD7-0067-45CF-9107-1B9AD44F6BAA}" srcOrd="7" destOrd="0" presId="urn:microsoft.com/office/officeart/2005/8/layout/radial1"/>
    <dgm:cxn modelId="{2743FA74-27D4-40D2-AEF6-530E61AF7A85}" type="presParOf" srcId="{BF000AD7-0067-45CF-9107-1B9AD44F6BAA}" destId="{85FE4030-425B-42C6-8689-E3CF970E89D5}" srcOrd="0" destOrd="0" presId="urn:microsoft.com/office/officeart/2005/8/layout/radial1"/>
    <dgm:cxn modelId="{8C53B839-233B-4C57-A2F4-BDB5D77D4849}" type="presParOf" srcId="{840ABBA5-4A2D-439F-9E47-95CBF7CB4FC0}" destId="{3404332F-9F6B-44F3-B8C3-9CF697D64763}" srcOrd="8" destOrd="0" presId="urn:microsoft.com/office/officeart/2005/8/layout/radial1"/>
    <dgm:cxn modelId="{4BA2EBAD-E5D1-40F7-8DE2-245C3DB7790F}" type="presParOf" srcId="{840ABBA5-4A2D-439F-9E47-95CBF7CB4FC0}" destId="{92981EBE-C176-4EEA-A66D-D3E4377E946E}" srcOrd="9" destOrd="0" presId="urn:microsoft.com/office/officeart/2005/8/layout/radial1"/>
    <dgm:cxn modelId="{6AACD756-620C-434F-8335-F3CEFE703A0F}" type="presParOf" srcId="{92981EBE-C176-4EEA-A66D-D3E4377E946E}" destId="{BCE97DD9-474F-4F5E-9EC1-D2FDF18E1408}" srcOrd="0" destOrd="0" presId="urn:microsoft.com/office/officeart/2005/8/layout/radial1"/>
    <dgm:cxn modelId="{443840CD-6E91-4504-95E8-D6B5571535F2}" type="presParOf" srcId="{840ABBA5-4A2D-439F-9E47-95CBF7CB4FC0}" destId="{3445BAB9-1F2D-4AF7-96B0-7AD730AE7D3F}" srcOrd="10" destOrd="0" presId="urn:microsoft.com/office/officeart/2005/8/layout/radial1"/>
    <dgm:cxn modelId="{9339D450-F7FF-4CBE-A8E6-3CA8E58AE684}" type="presParOf" srcId="{840ABBA5-4A2D-439F-9E47-95CBF7CB4FC0}" destId="{8128A045-83A5-40F1-A3ED-DA05452634FE}" srcOrd="11" destOrd="0" presId="urn:microsoft.com/office/officeart/2005/8/layout/radial1"/>
    <dgm:cxn modelId="{B665446A-0CB7-4361-BCAF-E5314441FBEE}" type="presParOf" srcId="{8128A045-83A5-40F1-A3ED-DA05452634FE}" destId="{34F7F68D-1BCA-4344-871F-30832DC68EDF}" srcOrd="0" destOrd="0" presId="urn:microsoft.com/office/officeart/2005/8/layout/radial1"/>
    <dgm:cxn modelId="{752EBD19-D3BC-4120-BCF5-09FA43041A14}" type="presParOf" srcId="{840ABBA5-4A2D-439F-9E47-95CBF7CB4FC0}" destId="{18CC036C-DFD4-4445-9B71-BFF492FD7133}" srcOrd="12" destOrd="0" presId="urn:microsoft.com/office/officeart/2005/8/layout/radial1"/>
    <dgm:cxn modelId="{867465F0-5CE0-4A7B-B889-9EE5DAFB3DE3}" type="presParOf" srcId="{840ABBA5-4A2D-439F-9E47-95CBF7CB4FC0}" destId="{E7E8CDFA-933F-445C-93E1-232385ACAC6C}" srcOrd="13" destOrd="0" presId="urn:microsoft.com/office/officeart/2005/8/layout/radial1"/>
    <dgm:cxn modelId="{ED78728D-FFB5-441E-BD1F-367AEB44769B}" type="presParOf" srcId="{E7E8CDFA-933F-445C-93E1-232385ACAC6C}" destId="{A39054A7-3FE7-4BAE-83E8-1A4BB4A609A9}" srcOrd="0" destOrd="0" presId="urn:microsoft.com/office/officeart/2005/8/layout/radial1"/>
    <dgm:cxn modelId="{97664FC7-C792-4C8B-A743-C64A7FD23FC2}" type="presParOf" srcId="{840ABBA5-4A2D-439F-9E47-95CBF7CB4FC0}" destId="{C6007C52-7764-40F1-BD9A-9F35B2F6470F}" srcOrd="14" destOrd="0" presId="urn:microsoft.com/office/officeart/2005/8/layout/radial1"/>
    <dgm:cxn modelId="{4FE33579-89F7-4799-A9A2-FB6DBB4BAB51}" type="presParOf" srcId="{840ABBA5-4A2D-439F-9E47-95CBF7CB4FC0}" destId="{F8EC47B9-F660-4266-B43F-57CE4CF3DF21}" srcOrd="15" destOrd="0" presId="urn:microsoft.com/office/officeart/2005/8/layout/radial1"/>
    <dgm:cxn modelId="{31B807B8-D066-438B-B338-3A87839FF4E7}" type="presParOf" srcId="{F8EC47B9-F660-4266-B43F-57CE4CF3DF21}" destId="{CA2363F1-D18C-4605-92F5-F5014672C2B4}" srcOrd="0" destOrd="0" presId="urn:microsoft.com/office/officeart/2005/8/layout/radial1"/>
    <dgm:cxn modelId="{D0BD1FE1-982F-4246-8AC5-F1A741259E48}" type="presParOf" srcId="{840ABBA5-4A2D-439F-9E47-95CBF7CB4FC0}" destId="{4B3EFF1A-DBD1-45AC-A443-9BBCB27EE18E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73CCF-AC5E-4903-BB0F-2E7B0FCC1715}">
      <dsp:nvSpPr>
        <dsp:cNvPr id="0" name=""/>
        <dsp:cNvSpPr/>
      </dsp:nvSpPr>
      <dsp:spPr>
        <a:xfrm>
          <a:off x="5558223" y="2569317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Основные направления деятельности</a:t>
          </a:r>
        </a:p>
      </dsp:txBody>
      <dsp:txXfrm>
        <a:off x="5777224" y="2788318"/>
        <a:ext cx="1057428" cy="1057428"/>
      </dsp:txXfrm>
    </dsp:sp>
    <dsp:sp modelId="{24CB3F31-5901-4E72-BDEF-96011E7003A6}">
      <dsp:nvSpPr>
        <dsp:cNvPr id="0" name=""/>
        <dsp:cNvSpPr/>
      </dsp:nvSpPr>
      <dsp:spPr>
        <a:xfrm rot="16200000">
          <a:off x="5782294" y="2035001"/>
          <a:ext cx="1047288" cy="21343"/>
        </a:xfrm>
        <a:custGeom>
          <a:avLst/>
          <a:gdLst/>
          <a:ahLst/>
          <a:cxnLst/>
          <a:rect l="0" t="0" r="0" b="0"/>
          <a:pathLst>
            <a:path>
              <a:moveTo>
                <a:pt x="0" y="10671"/>
              </a:moveTo>
              <a:lnTo>
                <a:pt x="1047288" y="1067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79756" y="2019490"/>
        <a:ext cx="52364" cy="52364"/>
      </dsp:txXfrm>
    </dsp:sp>
    <dsp:sp modelId="{F3E71227-5693-4274-8EBD-95DD0CA8F89C}">
      <dsp:nvSpPr>
        <dsp:cNvPr id="0" name=""/>
        <dsp:cNvSpPr/>
      </dsp:nvSpPr>
      <dsp:spPr>
        <a:xfrm>
          <a:off x="5558223" y="26598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Образовательная и научно-исследовательская деятельность</a:t>
          </a:r>
        </a:p>
      </dsp:txBody>
      <dsp:txXfrm>
        <a:off x="5777224" y="245599"/>
        <a:ext cx="1057428" cy="1057428"/>
      </dsp:txXfrm>
    </dsp:sp>
    <dsp:sp modelId="{EE288C15-D277-4D6F-8730-8940A36CC980}">
      <dsp:nvSpPr>
        <dsp:cNvPr id="0" name=""/>
        <dsp:cNvSpPr/>
      </dsp:nvSpPr>
      <dsp:spPr>
        <a:xfrm rot="18900000">
          <a:off x="6681281" y="2407374"/>
          <a:ext cx="1047288" cy="21343"/>
        </a:xfrm>
        <a:custGeom>
          <a:avLst/>
          <a:gdLst/>
          <a:ahLst/>
          <a:cxnLst/>
          <a:rect l="0" t="0" r="0" b="0"/>
          <a:pathLst>
            <a:path>
              <a:moveTo>
                <a:pt x="0" y="10671"/>
              </a:moveTo>
              <a:lnTo>
                <a:pt x="1047288" y="1067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178743" y="2391863"/>
        <a:ext cx="52364" cy="52364"/>
      </dsp:txXfrm>
    </dsp:sp>
    <dsp:sp modelId="{7FA28619-2210-46EC-AE0C-818D7A133049}">
      <dsp:nvSpPr>
        <dsp:cNvPr id="0" name=""/>
        <dsp:cNvSpPr/>
      </dsp:nvSpPr>
      <dsp:spPr>
        <a:xfrm>
          <a:off x="7356197" y="771343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Просветительская деятельность</a:t>
          </a:r>
        </a:p>
      </dsp:txBody>
      <dsp:txXfrm>
        <a:off x="7575198" y="990344"/>
        <a:ext cx="1057428" cy="1057428"/>
      </dsp:txXfrm>
    </dsp:sp>
    <dsp:sp modelId="{583574CA-CBF5-42D2-9EE1-7E62C8832AC3}">
      <dsp:nvSpPr>
        <dsp:cNvPr id="0" name=""/>
        <dsp:cNvSpPr/>
      </dsp:nvSpPr>
      <dsp:spPr>
        <a:xfrm>
          <a:off x="7053654" y="3306360"/>
          <a:ext cx="1047288" cy="21343"/>
        </a:xfrm>
        <a:custGeom>
          <a:avLst/>
          <a:gdLst/>
          <a:ahLst/>
          <a:cxnLst/>
          <a:rect l="0" t="0" r="0" b="0"/>
          <a:pathLst>
            <a:path>
              <a:moveTo>
                <a:pt x="0" y="10671"/>
              </a:moveTo>
              <a:lnTo>
                <a:pt x="1047288" y="1067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551116" y="3290850"/>
        <a:ext cx="52364" cy="52364"/>
      </dsp:txXfrm>
    </dsp:sp>
    <dsp:sp modelId="{FFA7538D-EC29-4B1F-B8E4-1DEDC49B9DF3}">
      <dsp:nvSpPr>
        <dsp:cNvPr id="0" name=""/>
        <dsp:cNvSpPr/>
      </dsp:nvSpPr>
      <dsp:spPr>
        <a:xfrm>
          <a:off x="8100942" y="2569317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Ответственное обращение с отходами</a:t>
          </a:r>
        </a:p>
      </dsp:txBody>
      <dsp:txXfrm>
        <a:off x="8319943" y="2788318"/>
        <a:ext cx="1057428" cy="1057428"/>
      </dsp:txXfrm>
    </dsp:sp>
    <dsp:sp modelId="{BF000AD7-0067-45CF-9107-1B9AD44F6BAA}">
      <dsp:nvSpPr>
        <dsp:cNvPr id="0" name=""/>
        <dsp:cNvSpPr/>
      </dsp:nvSpPr>
      <dsp:spPr>
        <a:xfrm rot="2700000">
          <a:off x="6681281" y="4205347"/>
          <a:ext cx="1047288" cy="21343"/>
        </a:xfrm>
        <a:custGeom>
          <a:avLst/>
          <a:gdLst/>
          <a:ahLst/>
          <a:cxnLst/>
          <a:rect l="0" t="0" r="0" b="0"/>
          <a:pathLst>
            <a:path>
              <a:moveTo>
                <a:pt x="0" y="10671"/>
              </a:moveTo>
              <a:lnTo>
                <a:pt x="1047288" y="1067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178743" y="4189837"/>
        <a:ext cx="52364" cy="52364"/>
      </dsp:txXfrm>
    </dsp:sp>
    <dsp:sp modelId="{3404332F-9F6B-44F3-B8C3-9CF697D64763}">
      <dsp:nvSpPr>
        <dsp:cNvPr id="0" name=""/>
        <dsp:cNvSpPr/>
      </dsp:nvSpPr>
      <dsp:spPr>
        <a:xfrm>
          <a:off x="7356197" y="4367290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/>
            <a:t>Снижение экологического следа</a:t>
          </a:r>
          <a:endParaRPr lang="ru-RU" sz="900" kern="1200" dirty="0"/>
        </a:p>
      </dsp:txBody>
      <dsp:txXfrm>
        <a:off x="7575198" y="4586291"/>
        <a:ext cx="1057428" cy="1057428"/>
      </dsp:txXfrm>
    </dsp:sp>
    <dsp:sp modelId="{92981EBE-C176-4EEA-A66D-D3E4377E946E}">
      <dsp:nvSpPr>
        <dsp:cNvPr id="0" name=""/>
        <dsp:cNvSpPr/>
      </dsp:nvSpPr>
      <dsp:spPr>
        <a:xfrm rot="5400000">
          <a:off x="5782294" y="4577720"/>
          <a:ext cx="1047288" cy="21343"/>
        </a:xfrm>
        <a:custGeom>
          <a:avLst/>
          <a:gdLst/>
          <a:ahLst/>
          <a:cxnLst/>
          <a:rect l="0" t="0" r="0" b="0"/>
          <a:pathLst>
            <a:path>
              <a:moveTo>
                <a:pt x="0" y="10671"/>
              </a:moveTo>
              <a:lnTo>
                <a:pt x="1047288" y="1067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79756" y="4562209"/>
        <a:ext cx="52364" cy="52364"/>
      </dsp:txXfrm>
    </dsp:sp>
    <dsp:sp modelId="{3445BAB9-1F2D-4AF7-96B0-7AD730AE7D3F}">
      <dsp:nvSpPr>
        <dsp:cNvPr id="0" name=""/>
        <dsp:cNvSpPr/>
      </dsp:nvSpPr>
      <dsp:spPr>
        <a:xfrm>
          <a:off x="5558223" y="5112036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/>
            <a:t>Энергосбережение</a:t>
          </a:r>
          <a:endParaRPr lang="ru-RU" sz="900" kern="1200" dirty="0"/>
        </a:p>
      </dsp:txBody>
      <dsp:txXfrm>
        <a:off x="5777224" y="5331037"/>
        <a:ext cx="1057428" cy="1057428"/>
      </dsp:txXfrm>
    </dsp:sp>
    <dsp:sp modelId="{8128A045-83A5-40F1-A3ED-DA05452634FE}">
      <dsp:nvSpPr>
        <dsp:cNvPr id="0" name=""/>
        <dsp:cNvSpPr/>
      </dsp:nvSpPr>
      <dsp:spPr>
        <a:xfrm rot="8100000">
          <a:off x="4883307" y="4205347"/>
          <a:ext cx="1047288" cy="21343"/>
        </a:xfrm>
        <a:custGeom>
          <a:avLst/>
          <a:gdLst/>
          <a:ahLst/>
          <a:cxnLst/>
          <a:rect l="0" t="0" r="0" b="0"/>
          <a:pathLst>
            <a:path>
              <a:moveTo>
                <a:pt x="0" y="10671"/>
              </a:moveTo>
              <a:lnTo>
                <a:pt x="1047288" y="1067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5380769" y="4189837"/>
        <a:ext cx="52364" cy="52364"/>
      </dsp:txXfrm>
    </dsp:sp>
    <dsp:sp modelId="{18CC036C-DFD4-4445-9B71-BFF492FD7133}">
      <dsp:nvSpPr>
        <dsp:cNvPr id="0" name=""/>
        <dsp:cNvSpPr/>
      </dsp:nvSpPr>
      <dsp:spPr>
        <a:xfrm>
          <a:off x="3760249" y="4367290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 err="1"/>
            <a:t>Водосбережение</a:t>
          </a:r>
          <a:endParaRPr lang="ru-RU" sz="900" kern="1200" dirty="0"/>
        </a:p>
      </dsp:txBody>
      <dsp:txXfrm>
        <a:off x="3979250" y="4586291"/>
        <a:ext cx="1057428" cy="1057428"/>
      </dsp:txXfrm>
    </dsp:sp>
    <dsp:sp modelId="{E7E8CDFA-933F-445C-93E1-232385ACAC6C}">
      <dsp:nvSpPr>
        <dsp:cNvPr id="0" name=""/>
        <dsp:cNvSpPr/>
      </dsp:nvSpPr>
      <dsp:spPr>
        <a:xfrm rot="10800000">
          <a:off x="4510935" y="3306360"/>
          <a:ext cx="1047288" cy="21343"/>
        </a:xfrm>
        <a:custGeom>
          <a:avLst/>
          <a:gdLst/>
          <a:ahLst/>
          <a:cxnLst/>
          <a:rect l="0" t="0" r="0" b="0"/>
          <a:pathLst>
            <a:path>
              <a:moveTo>
                <a:pt x="0" y="10671"/>
              </a:moveTo>
              <a:lnTo>
                <a:pt x="1047288" y="1067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5008397" y="3290850"/>
        <a:ext cx="52364" cy="52364"/>
      </dsp:txXfrm>
    </dsp:sp>
    <dsp:sp modelId="{C6007C52-7764-40F1-BD9A-9F35B2F6470F}">
      <dsp:nvSpPr>
        <dsp:cNvPr id="0" name=""/>
        <dsp:cNvSpPr/>
      </dsp:nvSpPr>
      <dsp:spPr>
        <a:xfrm>
          <a:off x="3015504" y="2569317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/>
            <a:t>Снижение транспортного следа</a:t>
          </a:r>
          <a:endParaRPr lang="ru-RU" sz="900" kern="1200" dirty="0"/>
        </a:p>
      </dsp:txBody>
      <dsp:txXfrm>
        <a:off x="3234505" y="2788318"/>
        <a:ext cx="1057428" cy="1057428"/>
      </dsp:txXfrm>
    </dsp:sp>
    <dsp:sp modelId="{F8EC47B9-F660-4266-B43F-57CE4CF3DF21}">
      <dsp:nvSpPr>
        <dsp:cNvPr id="0" name=""/>
        <dsp:cNvSpPr/>
      </dsp:nvSpPr>
      <dsp:spPr>
        <a:xfrm rot="13500000">
          <a:off x="4883307" y="2407374"/>
          <a:ext cx="1047288" cy="21343"/>
        </a:xfrm>
        <a:custGeom>
          <a:avLst/>
          <a:gdLst/>
          <a:ahLst/>
          <a:cxnLst/>
          <a:rect l="0" t="0" r="0" b="0"/>
          <a:pathLst>
            <a:path>
              <a:moveTo>
                <a:pt x="0" y="10671"/>
              </a:moveTo>
              <a:lnTo>
                <a:pt x="1047288" y="1067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5380769" y="2391863"/>
        <a:ext cx="52364" cy="52364"/>
      </dsp:txXfrm>
    </dsp:sp>
    <dsp:sp modelId="{4B3EFF1A-DBD1-45AC-A443-9BBCB27EE18E}">
      <dsp:nvSpPr>
        <dsp:cNvPr id="0" name=""/>
        <dsp:cNvSpPr/>
      </dsp:nvSpPr>
      <dsp:spPr>
        <a:xfrm>
          <a:off x="3760249" y="771343"/>
          <a:ext cx="1495430" cy="14954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/>
            <a:t>Ответственные закупки</a:t>
          </a:r>
          <a:endParaRPr lang="ru-RU" sz="900" kern="1200" dirty="0"/>
        </a:p>
      </dsp:txBody>
      <dsp:txXfrm>
        <a:off x="3979250" y="990344"/>
        <a:ext cx="1057428" cy="1057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9138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fb1459876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bfb145987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jpeg"/><Relationship Id="rId5" Type="http://schemas.openxmlformats.org/officeDocument/2006/relationships/image" Target="../media/image36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hyperlink" Target="http://greenuniversity.ru/kak-sozdat-ecoclub/" TargetMode="Externa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0948" y="2421891"/>
            <a:ext cx="11034156" cy="620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2721513" y="-2561120"/>
            <a:ext cx="10405016" cy="585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2707" y="240874"/>
            <a:ext cx="705958" cy="6538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0" y="6400348"/>
            <a:ext cx="6062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5400"/>
            </a:pPr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Сайт АЗВР: </a:t>
            </a:r>
            <a:r>
              <a:rPr lang="ru-RU" sz="2400" dirty="0" err="1">
                <a:solidFill>
                  <a:schemeClr val="tx1"/>
                </a:solidFill>
                <a:latin typeface="Arial Black" pitchFamily="34" charset="0"/>
              </a:rPr>
              <a:t>зеленыевузы.рф</a:t>
            </a:r>
            <a:endParaRPr lang="en-US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2291F4-7A0F-408D-AADD-B440A0E26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337" y="1186837"/>
            <a:ext cx="3816536" cy="35404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EFE0C11-F324-4FC8-BE3B-4EBDE2A28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80" y="1194318"/>
            <a:ext cx="11003820" cy="4982645"/>
          </a:xfrm>
        </p:spPr>
        <p:txBody>
          <a:bodyPr>
            <a:norm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4200 студентов вовлечены в работу экологических клубов при Ассоциации;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открытом доступе имеются 5 пособий, которые помогают вузовскому сообществу узнавать об успешных практиках других вузов, о том, как внедрить РСО, создать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экоклуб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и многое другое.</a:t>
            </a:r>
          </a:p>
          <a:p>
            <a:pPr marL="11430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1430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11430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 последний год:</a:t>
            </a:r>
            <a:endParaRPr lang="ru-RU" b="0" dirty="0">
              <a:effectLst/>
            </a:endParaRP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Собрано и сдано на переработку 138 т вторсырья.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Проведено более 300 мероприятий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экокомандах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от вузовского до межрегионального уровня.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Выстроено сотрудничество с 5 организациями: Ассоциацией Волонтерских Центров, Федеральным агентством водных ресурсов, Общественной организацией «Голоса за животных»,  Экоцентр «Сборка»,  Онлайн-сообщество «+1 Платформа».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Проведено более 30 образовательных вебинаров для студентов на темы: «Внедрение растительного питания в вузах», «Лидерство и работа в команде», «Как внедрить РСО в вузе», «Отсутствие поддержки близких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эконачинаниях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», «Успешные кейсы внедрения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экоинициатив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вузах» и т. д.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Проведено 10 эфиров с «выпускниками» Ассоциации. Наши бывшие студенты-активисты рассказывали о том, как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эковолонтерство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помогло им в трудоустройстве, какие навыки и качества необходимы для повышения конкурентоспособности после выпуска из вуза.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Высажено более 70 000 деревьев в рамках деятельности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экоклубов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6F8CA5-4F78-43ED-96ED-0938717A95D3}"/>
              </a:ext>
            </a:extLst>
          </p:cNvPr>
          <p:cNvSpPr/>
          <p:nvPr/>
        </p:nvSpPr>
        <p:spPr>
          <a:xfrm>
            <a:off x="349980" y="214506"/>
            <a:ext cx="444041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Результаты: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34E6D-9727-4FDB-B215-571FDA82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5537">
            <a:off x="7125258" y="3378154"/>
            <a:ext cx="6225676" cy="58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7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C7ED3-D50A-4DF0-80DD-537592CBA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2" y="177283"/>
            <a:ext cx="4786604" cy="35899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A0A25C-A90B-4A3A-A776-20AC85C1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23" y="177283"/>
            <a:ext cx="5449563" cy="364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79908E-CA21-47AB-9886-501C1A23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3941542"/>
            <a:ext cx="3722915" cy="277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1F11BFA-A65E-404D-9978-00C1715F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59" y="3976303"/>
            <a:ext cx="3646527" cy="27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F36364C-5852-44A8-AAA8-9C7176F1A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8" y="4033110"/>
            <a:ext cx="4043275" cy="26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013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D1EC6A-66F4-453C-9F4F-2518C6E4E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94115">
            <a:off x="-1105269" y="-434750"/>
            <a:ext cx="5103339" cy="48185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122B03-9654-44F7-BBF4-F1344C0F2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2571">
            <a:off x="7213454" y="1943079"/>
            <a:ext cx="7200000" cy="405419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27B1C7-D2AD-4A70-92D6-ACFE972EC5A4}"/>
              </a:ext>
            </a:extLst>
          </p:cNvPr>
          <p:cNvSpPr/>
          <p:nvPr/>
        </p:nvSpPr>
        <p:spPr>
          <a:xfrm>
            <a:off x="147734" y="5822204"/>
            <a:ext cx="11896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Совет Ассоциации «зеленых» вузов России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81B651-D11A-48A1-96EA-A607137B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646" y="162155"/>
            <a:ext cx="8209158" cy="54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29" y="3549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 txBox="1">
            <a:spLocks noGrp="1"/>
          </p:cNvSpPr>
          <p:nvPr>
            <p:ph type="ctrTitle"/>
          </p:nvPr>
        </p:nvSpPr>
        <p:spPr>
          <a:xfrm>
            <a:off x="390388" y="1003539"/>
            <a:ext cx="93246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 Black"/>
              <a:buNone/>
            </a:pPr>
            <a:r>
              <a:rPr lang="ru-RU" sz="4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Как сделать вуз «зеленым»?</a:t>
            </a:r>
            <a:endParaRPr sz="4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2445055" y="3066246"/>
            <a:ext cx="5362916" cy="133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i="0" u="none" strike="noStrike" cap="none" dirty="0">
                <a:solidFill>
                  <a:schemeClr val="lt1"/>
                </a:solidFill>
              </a:rPr>
              <a:t>+7 (953) 184-95-54</a:t>
            </a:r>
            <a:endParaRPr lang="ru-RU" sz="11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ru-RU" sz="1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1600" dirty="0">
                <a:solidFill>
                  <a:schemeClr val="bg1"/>
                </a:solidFill>
              </a:rPr>
              <a:t>e.olejnik@eca-planet.com</a:t>
            </a:r>
            <a:endParaRPr sz="1600" i="0" u="none" strike="noStrike" cap="none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i="0" u="none" strike="noStrike" cap="none" dirty="0">
                <a:solidFill>
                  <a:schemeClr val="lt1"/>
                </a:solidFill>
              </a:rPr>
              <a:t>greenuniversity.ru</a:t>
            </a:r>
            <a:endParaRPr sz="1600" i="0" u="none" strike="noStrike" cap="none" dirty="0">
              <a:solidFill>
                <a:schemeClr val="lt1"/>
              </a:solidFill>
            </a:endParaRPr>
          </a:p>
        </p:txBody>
      </p:sp>
      <p:pic>
        <p:nvPicPr>
          <p:cNvPr id="216" name="Google Shape;21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7935" y="307417"/>
            <a:ext cx="1201308" cy="104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8634" y="3066246"/>
            <a:ext cx="324878" cy="27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2565" y="3416282"/>
            <a:ext cx="293786" cy="29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06173" y="3852887"/>
            <a:ext cx="266570" cy="26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2916" y="595065"/>
            <a:ext cx="2316030" cy="40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81044" y="3429000"/>
            <a:ext cx="6910956" cy="388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83099" y="3464494"/>
            <a:ext cx="7199102" cy="404949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4"/>
          <p:cNvSpPr txBox="1"/>
          <p:nvPr/>
        </p:nvSpPr>
        <p:spPr>
          <a:xfrm>
            <a:off x="1848349" y="1901224"/>
            <a:ext cx="7069500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dirty="0">
                <a:solidFill>
                  <a:schemeClr val="lt1"/>
                </a:solidFill>
              </a:rPr>
              <a:t>Спроси у</a:t>
            </a:r>
            <a:endParaRPr sz="16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Екатерины Олейник</a:t>
            </a:r>
            <a:endParaRPr sz="16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dirty="0">
                <a:solidFill>
                  <a:schemeClr val="lt1"/>
                </a:solidFill>
              </a:rPr>
              <a:t>Координатора программы “Зеленые вузы России”</a:t>
            </a:r>
            <a:endParaRPr sz="1600" dirty="0">
              <a:solidFill>
                <a:schemeClr val="lt1"/>
              </a:solidFill>
            </a:endParaRPr>
          </a:p>
        </p:txBody>
      </p:sp>
      <p:pic>
        <p:nvPicPr>
          <p:cNvPr id="7170" name="Picture 2" descr="C:\Users\Русланка\Desktop\Катино\ЭКА\я!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8" y="2446131"/>
            <a:ext cx="1703153" cy="194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BF1BB-199D-40CB-AA3A-00022AFE3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260" t="14144" r="2771" b="28072"/>
          <a:stretch/>
        </p:blipFill>
        <p:spPr>
          <a:xfrm>
            <a:off x="101996" y="4519332"/>
            <a:ext cx="1703153" cy="2277709"/>
          </a:xfrm>
          <a:prstGeom prst="rect">
            <a:avLst/>
          </a:prstGeom>
        </p:spPr>
      </p:pic>
      <p:sp>
        <p:nvSpPr>
          <p:cNvPr id="18" name="Google Shape;224;p14">
            <a:extLst>
              <a:ext uri="{FF2B5EF4-FFF2-40B4-BE49-F238E27FC236}">
                <a16:creationId xmlns:a16="http://schemas.microsoft.com/office/drawing/2014/main" id="{687FA9E1-46D1-4D27-925E-D996F3D82763}"/>
              </a:ext>
            </a:extLst>
          </p:cNvPr>
          <p:cNvSpPr txBox="1"/>
          <p:nvPr/>
        </p:nvSpPr>
        <p:spPr>
          <a:xfrm>
            <a:off x="1848349" y="4437789"/>
            <a:ext cx="7069500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Екатерины </a:t>
            </a:r>
            <a:r>
              <a:rPr lang="ru-RU" sz="1600" b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Бакеевой</a:t>
            </a:r>
            <a:endParaRPr sz="16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dirty="0">
                <a:solidFill>
                  <a:schemeClr val="lt1"/>
                </a:solidFill>
              </a:rPr>
              <a:t>Председателя Ассоциации “зеленых» вузов России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19" name="Google Shape;215;p14">
            <a:extLst>
              <a:ext uri="{FF2B5EF4-FFF2-40B4-BE49-F238E27FC236}">
                <a16:creationId xmlns:a16="http://schemas.microsoft.com/office/drawing/2014/main" id="{3BB5DF5F-58D3-42BA-A50A-3FD9D08FF00B}"/>
              </a:ext>
            </a:extLst>
          </p:cNvPr>
          <p:cNvSpPr txBox="1"/>
          <p:nvPr/>
        </p:nvSpPr>
        <p:spPr>
          <a:xfrm>
            <a:off x="2245673" y="5362849"/>
            <a:ext cx="5362916" cy="133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i="0" u="none" strike="noStrike" cap="none" dirty="0">
                <a:solidFill>
                  <a:schemeClr val="lt1"/>
                </a:solidFill>
              </a:rPr>
              <a:t>+7 (911) 074-59-04</a:t>
            </a:r>
            <a:endParaRPr lang="ru-RU" sz="11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lang="ru-RU" sz="1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1600" dirty="0">
                <a:solidFill>
                  <a:schemeClr val="bg1"/>
                </a:solidFill>
              </a:rPr>
              <a:t>ekaterina-bakeeva@mail.ru</a:t>
            </a:r>
            <a:endParaRPr sz="1600" i="0" u="none" strike="noStrike" cap="none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ru-RU" sz="1600" dirty="0" err="1">
                <a:solidFill>
                  <a:schemeClr val="lt1"/>
                </a:solidFill>
              </a:rPr>
              <a:t>зеленыевузы.рф</a:t>
            </a:r>
            <a:endParaRPr sz="1600" i="0" u="none" strike="noStrike" cap="none" dirty="0">
              <a:solidFill>
                <a:schemeClr val="lt1"/>
              </a:solidFill>
            </a:endParaRPr>
          </a:p>
        </p:txBody>
      </p:sp>
      <p:pic>
        <p:nvPicPr>
          <p:cNvPr id="20" name="Google Shape;217;p14">
            <a:extLst>
              <a:ext uri="{FF2B5EF4-FFF2-40B4-BE49-F238E27FC236}">
                <a16:creationId xmlns:a16="http://schemas.microsoft.com/office/drawing/2014/main" id="{29ED1351-BC6E-472E-9137-8D3151A6B6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7204" y="5325822"/>
            <a:ext cx="324878" cy="27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8;p14">
            <a:extLst>
              <a:ext uri="{FF2B5EF4-FFF2-40B4-BE49-F238E27FC236}">
                <a16:creationId xmlns:a16="http://schemas.microsoft.com/office/drawing/2014/main" id="{D8FF7B1C-FA1F-40BF-85AA-F7B5922C24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0858" y="5767989"/>
            <a:ext cx="293786" cy="29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9;p14">
            <a:extLst>
              <a:ext uri="{FF2B5EF4-FFF2-40B4-BE49-F238E27FC236}">
                <a16:creationId xmlns:a16="http://schemas.microsoft.com/office/drawing/2014/main" id="{C2412410-A128-48A9-BC2D-A7DA6408542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9525" y="6115325"/>
            <a:ext cx="266570" cy="266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1"/>
          <p:cNvSpPr txBox="1">
            <a:spLocks noGrp="1"/>
          </p:cNvSpPr>
          <p:nvPr>
            <p:ph type="ctrTitle"/>
          </p:nvPr>
        </p:nvSpPr>
        <p:spPr>
          <a:xfrm>
            <a:off x="283474" y="122665"/>
            <a:ext cx="7686818" cy="124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6B41"/>
              </a:buClr>
              <a:buSzPct val="100000"/>
              <a:buFont typeface="Arial Black"/>
              <a:buNone/>
            </a:pPr>
            <a:r>
              <a:rPr lang="ru-RU" sz="4500" dirty="0">
                <a:solidFill>
                  <a:srgbClr val="1D6B41"/>
                </a:solidFill>
                <a:latin typeface="Arial Black"/>
                <a:ea typeface="Arial Black"/>
                <a:cs typeface="Arial Black"/>
                <a:sym typeface="Arial Black"/>
              </a:rPr>
              <a:t>Ассоциация «зеленых» вузов России</a:t>
            </a:r>
            <a:endParaRPr sz="4500" dirty="0">
              <a:solidFill>
                <a:srgbClr val="1D6B4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7" name="Google Shape;167;p11"/>
          <p:cNvSpPr txBox="1"/>
          <p:nvPr/>
        </p:nvSpPr>
        <p:spPr>
          <a:xfrm>
            <a:off x="283474" y="1463360"/>
            <a:ext cx="8223891" cy="470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algn="just"/>
            <a:r>
              <a:rPr lang="ru-RU" sz="1800" b="1" dirty="0"/>
              <a:t>Ассоциация «зеленых» вузов России</a:t>
            </a:r>
            <a:r>
              <a:rPr lang="ru-RU" sz="1800" dirty="0"/>
              <a:t> - объединение вузов, на базе которых действуют студенческие экологические клубы и реализуются «зеленые» практики. 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dirty="0"/>
              <a:t>В 2019 году разработана инструкция по созданию студенческого </a:t>
            </a:r>
            <a:r>
              <a:rPr lang="ru-RU" sz="1800" dirty="0" err="1"/>
              <a:t>экоклуба</a:t>
            </a:r>
            <a:r>
              <a:rPr lang="ru-RU" sz="1800" dirty="0">
                <a:hlinkClick r:id="rId4"/>
              </a:rPr>
              <a:t> </a:t>
            </a:r>
            <a:r>
              <a:rPr lang="ru-RU" sz="1800" dirty="0"/>
              <a:t>и создан онлайн-портал, где можно рассказывать о деятельности своего клуба, публиковать анонсы и итоги мероприятий, приглашать к участию и присоединяться к другим проектам, обмениваться опытом.</a:t>
            </a:r>
          </a:p>
          <a:p>
            <a:pPr algn="just"/>
            <a:br>
              <a:rPr lang="ru-RU" sz="1800" dirty="0"/>
            </a:br>
            <a:r>
              <a:rPr lang="ru-RU" sz="1800" b="1" dirty="0"/>
              <a:t>Участниками Ассоциации могут стать:</a:t>
            </a:r>
          </a:p>
          <a:p>
            <a:pPr algn="just"/>
            <a:r>
              <a:rPr lang="ru-RU" sz="1800" dirty="0"/>
              <a:t>студенческие экологические клубы, отряды или волонтерские центры в вузах, ведущие системную работу по </a:t>
            </a:r>
            <a:r>
              <a:rPr lang="ru-RU" sz="1800" dirty="0" err="1"/>
              <a:t>экопросвещению</a:t>
            </a:r>
            <a:r>
              <a:rPr lang="ru-RU" sz="1800" dirty="0"/>
              <a:t>, внедрению «зеленых» практик и развитию студенческих </a:t>
            </a:r>
            <a:r>
              <a:rPr lang="ru-RU" sz="1800" dirty="0" err="1"/>
              <a:t>экоинициатив</a:t>
            </a:r>
            <a:r>
              <a:rPr lang="ru-RU" sz="1800" dirty="0"/>
              <a:t> в вузе.</a:t>
            </a:r>
            <a:br>
              <a:rPr lang="ru-RU" sz="1800" dirty="0"/>
            </a:br>
            <a:br>
              <a:rPr lang="ru-RU" sz="1800" dirty="0"/>
            </a:br>
            <a:r>
              <a:rPr lang="ru-RU" sz="1800" b="1" dirty="0"/>
              <a:t>Всероссийский слет «зеленых» вузов</a:t>
            </a:r>
            <a:endParaRPr lang="ru-RU" sz="1800" dirty="0"/>
          </a:p>
          <a:p>
            <a:pPr algn="just"/>
            <a:r>
              <a:rPr lang="ru-RU" sz="1800" dirty="0"/>
              <a:t>Для победителей </a:t>
            </a:r>
            <a:r>
              <a:rPr lang="ru-RU" sz="1800" dirty="0" err="1"/>
              <a:t>квестов</a:t>
            </a:r>
            <a:r>
              <a:rPr lang="ru-RU" sz="1800" dirty="0"/>
              <a:t> и членов Ассоциации организуется ежегодный слет «зеленых» вузов. Его участники проходят обучение, обмениваются опытом в реализации «зеленых» инициатив, прокачивают навыки командной работы планируют будущую работу.</a:t>
            </a:r>
          </a:p>
          <a:p>
            <a:pPr algn="just"/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68" name="Google Shape;16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7366" y="6171831"/>
            <a:ext cx="614531" cy="56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2284" y="1255601"/>
            <a:ext cx="2802537" cy="183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21908" y="3873161"/>
            <a:ext cx="2742913" cy="183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40928" y="6306204"/>
            <a:ext cx="1992989" cy="34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57" y="982640"/>
            <a:ext cx="2992390" cy="19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57" y="3518140"/>
            <a:ext cx="2992390" cy="19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26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877211">
            <a:off x="5518005" y="-1034011"/>
            <a:ext cx="7929853" cy="44524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 txBox="1"/>
          <p:nvPr/>
        </p:nvSpPr>
        <p:spPr>
          <a:xfrm>
            <a:off x="285249" y="2223000"/>
            <a:ext cx="5901541" cy="322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100" b="1" i="0" u="none" strike="noStrike" cap="none" dirty="0">
                <a:solidFill>
                  <a:srgbClr val="1D6B41"/>
                </a:solidFill>
                <a:latin typeface="Arial"/>
                <a:ea typeface="Arial"/>
                <a:cs typeface="Arial"/>
                <a:sym typeface="Arial"/>
              </a:rPr>
              <a:t>Цель:</a:t>
            </a:r>
            <a:r>
              <a:rPr lang="ru-RU" sz="2100" b="1" i="0" u="none" strike="noStrike" cap="none" dirty="0">
                <a:solidFill>
                  <a:srgbClr val="1D6B41"/>
                </a:solidFill>
              </a:rPr>
              <a:t> </a:t>
            </a:r>
            <a:endParaRPr sz="2100" b="1" i="0" u="none" strike="noStrike" cap="none" dirty="0">
              <a:solidFill>
                <a:srgbClr val="1D6B41"/>
              </a:solidFill>
            </a:endParaRPr>
          </a:p>
          <a:p>
            <a:pPr marL="0" marR="0" lvl="0" indent="0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Формирование экологической культуры у вузовского сообщества через развитие сети студенческих </a:t>
            </a:r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экоклубов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  и вовлечение 50 000 студентов и преподавателей  в комплекс мероприятий Ассоциации «зеленых» вузов к концу 2021 года.</a:t>
            </a:r>
            <a:endParaRPr sz="2000" b="0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b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>
            <a:spLocks noGrp="1"/>
          </p:cNvSpPr>
          <p:nvPr>
            <p:ph type="ctrTitle"/>
          </p:nvPr>
        </p:nvSpPr>
        <p:spPr>
          <a:xfrm>
            <a:off x="285249" y="790724"/>
            <a:ext cx="9568613" cy="98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6B41"/>
              </a:buClr>
              <a:buSzPts val="4000"/>
              <a:buFont typeface="Arial Black"/>
              <a:buNone/>
            </a:pPr>
            <a:r>
              <a:rPr lang="ru-RU" sz="3000" b="1" dirty="0">
                <a:latin typeface="Arial Black"/>
                <a:ea typeface="Arial Black"/>
                <a:cs typeface="Arial Black"/>
                <a:sym typeface="Arial Black"/>
              </a:rPr>
              <a:t>Цель и задачи Ассоциации</a:t>
            </a:r>
            <a:br>
              <a:rPr lang="ru-RU" sz="3000" b="1" dirty="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sz="3000" b="1" dirty="0">
                <a:latin typeface="Arial Black"/>
                <a:ea typeface="Arial Black"/>
                <a:cs typeface="Arial Black"/>
                <a:sym typeface="Arial Black"/>
              </a:rPr>
              <a:t>«зеленых» вузов России»</a:t>
            </a:r>
            <a:endParaRPr sz="3000" b="1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6096600" y="2195100"/>
            <a:ext cx="5790600" cy="3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-RU" sz="1900" b="1" i="0" u="none" strike="noStrike" cap="none" dirty="0">
                <a:solidFill>
                  <a:srgbClr val="1D6B41"/>
                </a:solidFill>
              </a:rPr>
              <a:t>Задачи:</a:t>
            </a:r>
            <a:endParaRPr sz="1900" b="1" i="0" u="none" strike="noStrike" cap="none" dirty="0">
              <a:solidFill>
                <a:srgbClr val="1D6B41"/>
              </a:solidFill>
            </a:endParaRPr>
          </a:p>
          <a:p>
            <a:pPr marL="457200" marR="0" lvl="0" indent="-349250" algn="l" rtl="0">
              <a:lnSpc>
                <a:spcPct val="105263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900"/>
              <a:buFont typeface="Arial"/>
              <a:buAutoNum type="arabicPeriod"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Вовлечение студентов в деятельную заботу о природе и снижение экологического следа.</a:t>
            </a:r>
            <a:endParaRPr lang="ru-RU" sz="1900" dirty="0">
              <a:solidFill>
                <a:schemeClr val="dk1"/>
              </a:solidFill>
            </a:endParaRPr>
          </a:p>
          <a:p>
            <a:pPr marL="457200" marR="0" lvl="0" indent="-349250" algn="l" rtl="0">
              <a:lnSpc>
                <a:spcPct val="105263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900"/>
              <a:buFont typeface="Arial"/>
              <a:buAutoNum type="arabicPeriod"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Обучение и просвещение студентов и сотрудников вузов. </a:t>
            </a:r>
          </a:p>
          <a:p>
            <a:pPr marL="457200" marR="0" lvl="0" indent="-349250" algn="l" rtl="0">
              <a:lnSpc>
                <a:spcPct val="105263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900"/>
              <a:buAutoNum type="arabicPeriod"/>
            </a:pP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Формирование всероссийского экологического сообщества университетов под эгидой Ассоциации «зеленых» вузов России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D7557B-783A-4EC1-8004-71A0AD66D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2489">
            <a:off x="-310089" y="3205719"/>
            <a:ext cx="8169348" cy="49869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B0FF00-B10B-43A7-8273-ED5256495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5303" y="5560800"/>
            <a:ext cx="1251897" cy="11580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54603B6-70F2-472D-BB10-5C157FA8BE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091453"/>
              </p:ext>
            </p:extLst>
          </p:nvPr>
        </p:nvGraphicFramePr>
        <p:xfrm>
          <a:off x="-419878" y="93306"/>
          <a:ext cx="12611878" cy="6634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F112A0-CEEF-453D-8B74-777397B97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27" y="5579705"/>
            <a:ext cx="1114241" cy="10307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87AC80-1F90-40EA-AC23-2E076F936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42008">
            <a:off x="7444872" y="3394992"/>
            <a:ext cx="5468696" cy="42094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3A14BD-EFA3-4645-A990-BD445D19C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118846">
            <a:off x="-270589" y="817747"/>
            <a:ext cx="4226768" cy="237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7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C942F8-503D-49FC-8A53-9BE35E788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29" y="425709"/>
            <a:ext cx="9525000" cy="53721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D77B20-3338-4042-B5C5-9657FF0951EE}"/>
              </a:ext>
            </a:extLst>
          </p:cNvPr>
          <p:cNvSpPr/>
          <p:nvPr/>
        </p:nvSpPr>
        <p:spPr>
          <a:xfrm>
            <a:off x="303326" y="5709016"/>
            <a:ext cx="1174249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135 </a:t>
            </a:r>
            <a:r>
              <a:rPr lang="ru-RU" sz="4100" dirty="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экокоманд</a:t>
            </a:r>
            <a:r>
              <a:rPr lang="ru-RU" sz="41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из 47 регионов страны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4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Русланка\Desktop\Катино\ЭКА\Зеленые вузы России\Социальные сети\8H0GSZtIa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264" y="1531660"/>
            <a:ext cx="8172658" cy="54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Google Shape;112;gbfb1459876_1_2"/>
          <p:cNvSpPr txBox="1">
            <a:spLocks noGrp="1"/>
          </p:cNvSpPr>
          <p:nvPr>
            <p:ph type="ctrTitle"/>
          </p:nvPr>
        </p:nvSpPr>
        <p:spPr>
          <a:xfrm>
            <a:off x="6442853" y="1374418"/>
            <a:ext cx="6164239" cy="525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114300" lvl="0" algn="l">
              <a:lnSpc>
                <a:spcPct val="200000"/>
              </a:lnSpc>
              <a:buSzPts val="1800"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- Общероссийские интерактивные </a:t>
            </a:r>
            <a:r>
              <a:rPr lang="ru-RU" sz="1800" dirty="0" err="1">
                <a:latin typeface="Arial"/>
                <a:ea typeface="Arial"/>
                <a:cs typeface="Arial"/>
                <a:sym typeface="Arial"/>
              </a:rPr>
              <a:t>экоквесты</a:t>
            </a:r>
            <a:br>
              <a:rPr lang="ru-RU" sz="18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- Дни Единых Действий</a:t>
            </a:r>
            <a:br>
              <a:rPr lang="ru-RU" sz="18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- Битвы кейсов</a:t>
            </a:r>
            <a:br>
              <a:rPr lang="ru-RU" sz="18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- Обучающие программы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11430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- Внутренний рейтинг «зеленых» вузов России</a:t>
            </a:r>
            <a:br>
              <a:rPr lang="ru-RU" sz="18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- Конкурсы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endParaRPr sz="19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gbfb1459876_1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8867" y="6068340"/>
            <a:ext cx="2149321" cy="372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bfb1459876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23953" y="5881454"/>
            <a:ext cx="805459" cy="74646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bfb1459876_1_2"/>
          <p:cNvSpPr txBox="1">
            <a:spLocks noGrp="1"/>
          </p:cNvSpPr>
          <p:nvPr>
            <p:ph type="ctrTitle"/>
          </p:nvPr>
        </p:nvSpPr>
        <p:spPr>
          <a:xfrm>
            <a:off x="281354" y="448643"/>
            <a:ext cx="11910646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ru-RU" sz="3000" b="1" dirty="0">
                <a:latin typeface="Arial Black"/>
                <a:ea typeface="Arial Black"/>
                <a:cs typeface="Arial Black"/>
                <a:sym typeface="Arial Black"/>
              </a:rPr>
              <a:t>Форматы деятельности:</a:t>
            </a:r>
            <a:endParaRPr sz="3000" b="1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endParaRPr sz="19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26" y="4887475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15" y="4887475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" name="Google Shape;150;p9"/>
          <p:cNvSpPr txBox="1"/>
          <p:nvPr/>
        </p:nvSpPr>
        <p:spPr>
          <a:xfrm>
            <a:off x="864150" y="4335175"/>
            <a:ext cx="16866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</a:rPr>
              <a:t>                                           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 txBox="1">
            <a:spLocks noGrp="1"/>
          </p:cNvSpPr>
          <p:nvPr>
            <p:ph type="ctrTitle"/>
          </p:nvPr>
        </p:nvSpPr>
        <p:spPr>
          <a:xfrm>
            <a:off x="285250" y="449220"/>
            <a:ext cx="693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6B41"/>
              </a:buClr>
              <a:buSzPct val="100000"/>
              <a:buFont typeface="Arial Black"/>
              <a:buNone/>
            </a:pPr>
            <a:endParaRPr sz="4500">
              <a:solidFill>
                <a:srgbClr val="1D6B4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6B41"/>
              </a:buClr>
              <a:buSzPct val="100000"/>
              <a:buFont typeface="Arial Black"/>
              <a:buNone/>
            </a:pPr>
            <a:endParaRPr sz="4500">
              <a:solidFill>
                <a:srgbClr val="1D6B4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4830975" y="4335175"/>
            <a:ext cx="2562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00" y="5067171"/>
            <a:ext cx="5429624" cy="30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0275" y="-666250"/>
            <a:ext cx="5221276" cy="29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86604" y="1310668"/>
            <a:ext cx="112457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Это комплекс практических заданий, при выполнении которых студенты получают знания по конкретной экологической теме и реализуют </a:t>
            </a:r>
            <a:r>
              <a:rPr lang="ru-RU" sz="1600" b="1" dirty="0"/>
              <a:t>«</a:t>
            </a:r>
            <a:r>
              <a:rPr lang="ru-RU" sz="1600" dirty="0"/>
              <a:t>зеленые</a:t>
            </a:r>
            <a:r>
              <a:rPr lang="ru-RU" sz="1600" b="1" dirty="0"/>
              <a:t>»</a:t>
            </a:r>
            <a:r>
              <a:rPr lang="ru-RU" sz="1600" dirty="0"/>
              <a:t> практики в вузе. Для участия в </a:t>
            </a:r>
            <a:r>
              <a:rPr lang="ru-RU" sz="1600" dirty="0" err="1"/>
              <a:t>квестах</a:t>
            </a:r>
            <a:r>
              <a:rPr lang="ru-RU" sz="1600" dirty="0"/>
              <a:t> студенческой команде необходимо пройти регистрацию и получить доступ в личный кабинет на онлайн-платформе. По итогам участия в </a:t>
            </a:r>
            <a:r>
              <a:rPr lang="ru-RU" sz="1600" dirty="0" err="1"/>
              <a:t>квестах</a:t>
            </a:r>
            <a:r>
              <a:rPr lang="ru-RU" sz="1600" dirty="0"/>
              <a:t> на основе полученных баллов формируется рейтинг студенческих команд.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«Разделяй с нами»</a:t>
            </a:r>
            <a:r>
              <a:rPr lang="ru-RU" sz="1600" dirty="0">
                <a:solidFill>
                  <a:schemeClr val="tx1"/>
                </a:solidFill>
              </a:rPr>
              <a:t> — квест по продвижению раздельного сбора и культуры ответственного обращения с отходами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«Вливайся»</a:t>
            </a:r>
            <a:r>
              <a:rPr lang="ru-RU" sz="1600" dirty="0">
                <a:solidFill>
                  <a:schemeClr val="tx1"/>
                </a:solidFill>
              </a:rPr>
              <a:t> — квест по внедрению практик водосбережения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«</a:t>
            </a:r>
            <a:r>
              <a:rPr lang="ru-RU" sz="1600" b="1" dirty="0" err="1">
                <a:solidFill>
                  <a:schemeClr val="tx1"/>
                </a:solidFill>
              </a:rPr>
              <a:t>Лесомания</a:t>
            </a:r>
            <a:r>
              <a:rPr lang="ru-RU" sz="1600" b="1" dirty="0">
                <a:solidFill>
                  <a:schemeClr val="tx1"/>
                </a:solidFill>
              </a:rPr>
              <a:t>»</a:t>
            </a:r>
            <a:r>
              <a:rPr lang="ru-RU" sz="1600" dirty="0">
                <a:solidFill>
                  <a:schemeClr val="tx1"/>
                </a:solidFill>
              </a:rPr>
              <a:t> — квест по продвижению практик бережного отношения к лесам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«</a:t>
            </a:r>
            <a:r>
              <a:rPr lang="ru-RU" sz="1600" b="1" dirty="0" err="1">
                <a:solidFill>
                  <a:schemeClr val="tx1"/>
                </a:solidFill>
              </a:rPr>
              <a:t>Экопросвет</a:t>
            </a:r>
            <a:r>
              <a:rPr lang="ru-RU" sz="1600" b="1" dirty="0">
                <a:solidFill>
                  <a:schemeClr val="tx1"/>
                </a:solidFill>
              </a:rPr>
              <a:t>»</a:t>
            </a:r>
            <a:r>
              <a:rPr lang="ru-RU" sz="1600" dirty="0">
                <a:solidFill>
                  <a:schemeClr val="tx1"/>
                </a:solidFill>
              </a:rPr>
              <a:t> — квест по массовому </a:t>
            </a:r>
            <a:r>
              <a:rPr lang="ru-RU" sz="1600" dirty="0" err="1">
                <a:solidFill>
                  <a:schemeClr val="tx1"/>
                </a:solidFill>
              </a:rPr>
              <a:t>экопросвещению</a:t>
            </a:r>
            <a:r>
              <a:rPr lang="ru-RU" sz="1600" dirty="0">
                <a:solidFill>
                  <a:schemeClr val="tx1"/>
                </a:solidFill>
              </a:rPr>
              <a:t> школьников и студентов и обучению практическим шагам по сбережению природы и </a:t>
            </a:r>
            <a:r>
              <a:rPr lang="ru-RU" sz="1600" dirty="0" err="1">
                <a:solidFill>
                  <a:schemeClr val="tx1"/>
                </a:solidFill>
              </a:rPr>
              <a:t>экологичному</a:t>
            </a:r>
            <a:r>
              <a:rPr lang="ru-RU" sz="1600" dirty="0">
                <a:solidFill>
                  <a:schemeClr val="tx1"/>
                </a:solidFill>
              </a:rPr>
              <a:t> образу жизни. 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«</a:t>
            </a:r>
            <a:r>
              <a:rPr lang="ru-RU" sz="1600" b="1" dirty="0" err="1">
                <a:solidFill>
                  <a:schemeClr val="tx1"/>
                </a:solidFill>
              </a:rPr>
              <a:t>ПроКлимат</a:t>
            </a:r>
            <a:r>
              <a:rPr lang="ru-RU" sz="1600" b="1" dirty="0">
                <a:solidFill>
                  <a:schemeClr val="tx1"/>
                </a:solidFill>
              </a:rPr>
              <a:t>»</a:t>
            </a:r>
            <a:r>
              <a:rPr lang="ru-RU" sz="1600" dirty="0">
                <a:solidFill>
                  <a:schemeClr val="tx1"/>
                </a:solidFill>
              </a:rPr>
              <a:t> — квест, направленный на информирование студентов о проблеме изменения климата и о том, какие действия они могут выполнить, чтобы изменить ситуацию к лучшему</a:t>
            </a:r>
            <a:r>
              <a:rPr lang="ru-RU" sz="1600" dirty="0"/>
              <a:t>.</a:t>
            </a:r>
          </a:p>
        </p:txBody>
      </p:sp>
      <p:pic>
        <p:nvPicPr>
          <p:cNvPr id="1027" name="Picture 3" descr="C:\Users\Русланка\Desktop\Катино\ЭКА\Зеленые вузы России\РС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6" y="4161071"/>
            <a:ext cx="3343701" cy="240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Русланка\Desktop\Катино\ЭКА\Зеленые вузы России\хорошие фотографии\Копия 179a9a2850b30ca8f4ea78b6a29224f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34" y="4321736"/>
            <a:ext cx="2993628" cy="22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6603" y="17687"/>
            <a:ext cx="11150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Интерактивные экологические </a:t>
            </a:r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квесты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58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21" y="1819427"/>
            <a:ext cx="4162895" cy="27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3" y="1808163"/>
            <a:ext cx="4179791" cy="278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" name="Google Shape;150;p9"/>
          <p:cNvSpPr txBox="1"/>
          <p:nvPr/>
        </p:nvSpPr>
        <p:spPr>
          <a:xfrm>
            <a:off x="864150" y="4335175"/>
            <a:ext cx="16866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</a:rPr>
              <a:t>                                           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 txBox="1">
            <a:spLocks noGrp="1"/>
          </p:cNvSpPr>
          <p:nvPr>
            <p:ph type="ctrTitle"/>
          </p:nvPr>
        </p:nvSpPr>
        <p:spPr>
          <a:xfrm>
            <a:off x="421727" y="258151"/>
            <a:ext cx="4218512" cy="54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6B41"/>
              </a:buClr>
              <a:buSzPct val="100000"/>
              <a:buFont typeface="Arial Black"/>
              <a:buNone/>
            </a:pPr>
            <a:endParaRPr sz="4500">
              <a:solidFill>
                <a:srgbClr val="1D6B4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6B41"/>
              </a:buClr>
              <a:buSzPct val="100000"/>
              <a:buFont typeface="Arial Black"/>
              <a:buNone/>
            </a:pPr>
            <a:endParaRPr sz="4500">
              <a:solidFill>
                <a:srgbClr val="1D6B4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4830975" y="4335175"/>
            <a:ext cx="2562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00" y="5039875"/>
            <a:ext cx="5429624" cy="30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0275" y="-666250"/>
            <a:ext cx="5221276" cy="29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86604" y="853151"/>
            <a:ext cx="11245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/>
          </a:p>
          <a:p>
            <a:pPr algn="just"/>
            <a:r>
              <a:rPr lang="ru-RU" sz="1600" dirty="0"/>
              <a:t>Общероссийские акции, в ходе которых студенческие команды проводят в своих вузах акции по сбору вторсырья, мероприятия по экологическому просвещению и вовлечению других студентов в практические экологические действия.</a:t>
            </a:r>
          </a:p>
          <a:p>
            <a:br>
              <a:rPr lang="ru-RU" sz="1600" dirty="0"/>
            </a:br>
            <a:endParaRPr lang="ru-RU" sz="1600" dirty="0"/>
          </a:p>
        </p:txBody>
      </p:sp>
      <p:pic>
        <p:nvPicPr>
          <p:cNvPr id="3074" name="Picture 2" descr="C:\Users\Русланка\Desktop\Катино\ЭКА\Зеленые вузы России\Щетка, сдавайся!\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59" y="1997864"/>
            <a:ext cx="3426818" cy="45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Русланка\Desktop\Катино\ЭКА\Зеленые вузы России\1 место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97" y="1997864"/>
            <a:ext cx="3418357" cy="45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6604" y="332435"/>
            <a:ext cx="6588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Дни единых 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259443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60" y="3780430"/>
            <a:ext cx="4162895" cy="27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75" y="3780430"/>
            <a:ext cx="4179791" cy="278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" name="Google Shape;150;p9"/>
          <p:cNvSpPr txBox="1"/>
          <p:nvPr/>
        </p:nvSpPr>
        <p:spPr>
          <a:xfrm>
            <a:off x="864150" y="4335175"/>
            <a:ext cx="16866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</a:rPr>
              <a:t>                                           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 txBox="1">
            <a:spLocks noGrp="1"/>
          </p:cNvSpPr>
          <p:nvPr>
            <p:ph type="ctrTitle"/>
          </p:nvPr>
        </p:nvSpPr>
        <p:spPr>
          <a:xfrm>
            <a:off x="285250" y="449220"/>
            <a:ext cx="6936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6B41"/>
              </a:buClr>
              <a:buSzPct val="100000"/>
              <a:buFont typeface="Arial Black"/>
              <a:buNone/>
            </a:pPr>
            <a:endParaRPr sz="4500">
              <a:solidFill>
                <a:srgbClr val="1D6B4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6B41"/>
              </a:buClr>
              <a:buSzPct val="100000"/>
              <a:buFont typeface="Arial Black"/>
              <a:buNone/>
            </a:pPr>
            <a:endParaRPr sz="4500">
              <a:solidFill>
                <a:srgbClr val="1D6B4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4830975" y="4335175"/>
            <a:ext cx="25620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00" y="5039875"/>
            <a:ext cx="5429624" cy="30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0275" y="-666250"/>
            <a:ext cx="5221276" cy="29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66004" y="686536"/>
            <a:ext cx="1124575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ru-RU" sz="1600" dirty="0"/>
            </a:br>
            <a:r>
              <a:rPr lang="ru-RU" sz="1600" b="1" dirty="0"/>
              <a:t>Цель</a:t>
            </a:r>
            <a:r>
              <a:rPr lang="ru-RU" sz="1600" dirty="0"/>
              <a:t> — вовлечение студентов в разработку нестандартных решений для преодоления мусорного кризиса и развития культуры ответственного обращения с отходами. Битва кейсов сопровождается информационно-методическими материалами и вебинарами от экспертов. </a:t>
            </a:r>
          </a:p>
          <a:p>
            <a:pPr algn="just"/>
            <a:r>
              <a:rPr lang="ru-RU" sz="1600" dirty="0"/>
              <a:t>Разработаны три Битвы кейсов:</a:t>
            </a:r>
          </a:p>
          <a:p>
            <a:pPr algn="just"/>
            <a:r>
              <a:rPr lang="ru-RU" sz="1600" dirty="0"/>
              <a:t>«Мир без отходов»</a:t>
            </a:r>
          </a:p>
          <a:p>
            <a:pPr algn="just"/>
            <a:r>
              <a:rPr lang="ru-RU" sz="1600" dirty="0"/>
              <a:t>«За чистое Черное море»</a:t>
            </a:r>
          </a:p>
          <a:p>
            <a:pPr algn="just"/>
            <a:r>
              <a:rPr lang="ru-RU" sz="1600" dirty="0"/>
              <a:t>«Живая Волга»</a:t>
            </a:r>
          </a:p>
          <a:p>
            <a:endParaRPr lang="ru-RU" sz="1600" dirty="0"/>
          </a:p>
          <a:p>
            <a:br>
              <a:rPr lang="ru-RU" sz="1600" dirty="0"/>
            </a:b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4" y="2041124"/>
            <a:ext cx="7619371" cy="4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004" y="193858"/>
            <a:ext cx="444041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Битва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кейсов</a:t>
            </a:r>
          </a:p>
        </p:txBody>
      </p:sp>
    </p:spTree>
    <p:extLst>
      <p:ext uri="{BB962C8B-B14F-4D97-AF65-F5344CB8AC3E}">
        <p14:creationId xmlns:p14="http://schemas.microsoft.com/office/powerpoint/2010/main" val="2600861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794</Words>
  <Application>Microsoft Office PowerPoint</Application>
  <PresentationFormat>Широкоэкранный</PresentationFormat>
  <Paragraphs>80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Arial Black</vt:lpstr>
      <vt:lpstr>Тема Office</vt:lpstr>
      <vt:lpstr>Презентация PowerPoint</vt:lpstr>
      <vt:lpstr>Ассоциация «зеленых» вузов России</vt:lpstr>
      <vt:lpstr>Цель и задачи Ассоциации «зеленых» вузов России»</vt:lpstr>
      <vt:lpstr>Презентация PowerPoint</vt:lpstr>
      <vt:lpstr>Презентация PowerPoint</vt:lpstr>
      <vt:lpstr> - Общероссийские интерактивные экоквесты - Дни Единых Действий - Битвы кейсов - Обучающие программы - Внутренний рейтинг «зеленых» вузов России - Конкурсы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Как сделать вуз «зеленым»?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Екатерина Бакеева</cp:lastModifiedBy>
  <cp:revision>29</cp:revision>
  <dcterms:created xsi:type="dcterms:W3CDTF">2021-02-04T09:30:15Z</dcterms:created>
  <dcterms:modified xsi:type="dcterms:W3CDTF">2021-07-02T22:03:51Z</dcterms:modified>
</cp:coreProperties>
</file>