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0-05-25T10:57:14.1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582D0CA-02AA-4AA5-A68A-1C14DA2F1CB8}" emma:medium="tactile" emma:mode="ink">
          <msink:context xmlns:msink="http://schemas.microsoft.com/ink/2010/main" type="writingRegion" rotatedBoundingBox="7293,-217 7308,-217 7308,-202 7293,-202"/>
        </emma:interpretation>
      </emma:emma>
    </inkml:annotationXML>
    <inkml:traceGroup>
      <inkml:annotationXML>
        <emma:emma xmlns:emma="http://www.w3.org/2003/04/emma" version="1.0">
          <emma:interpretation id="{E6EBB490-65BC-4601-9374-DBBB0CEA8D96}" emma:medium="tactile" emma:mode="ink">
            <msink:context xmlns:msink="http://schemas.microsoft.com/ink/2010/main" type="paragraph" rotatedBoundingBox="7293,-217 7308,-217 7308,-202 7293,-2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E5C6CC-2EB8-4798-988C-0BB21DBF727F}" emma:medium="tactile" emma:mode="ink">
              <msink:context xmlns:msink="http://schemas.microsoft.com/ink/2010/main" type="line" rotatedBoundingBox="7293,-217 7308,-217 7308,-202 7293,-202"/>
            </emma:interpretation>
          </emma:emma>
        </inkml:annotationXML>
        <inkml:traceGroup>
          <inkml:annotationXML>
            <emma:emma xmlns:emma="http://www.w3.org/2003/04/emma" version="1.0">
              <emma:interpretation id="{45010FAF-972B-4C3C-A483-52D3EBE64971}" emma:medium="tactile" emma:mode="ink">
                <msink:context xmlns:msink="http://schemas.microsoft.com/ink/2010/main" type="inkWord" rotatedBoundingBox="7293,-217 7308,-217 7308,-202 7293,-2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1089-1197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27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45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530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2386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86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840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817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608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33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26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19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4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26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78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92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46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61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02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1698" y="-1"/>
            <a:ext cx="5002302" cy="2978331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Открытый </a:t>
            </a:r>
            <a:r>
              <a:rPr lang="ru-RU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микровон</a:t>
            </a: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«На волнах поэзии»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1698" y="2109413"/>
            <a:ext cx="5002302" cy="48587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8574"/>
            <a:ext cx="9147359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Концепция проекта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856" name="Group 4"/>
          <p:cNvGrpSpPr>
            <a:grpSpLocks/>
          </p:cNvGrpSpPr>
          <p:nvPr/>
        </p:nvGrpSpPr>
        <p:grpSpPr bwMode="auto">
          <a:xfrm>
            <a:off x="2051050" y="1358152"/>
            <a:ext cx="5035550" cy="5181600"/>
            <a:chOff x="1292" y="816"/>
            <a:chExt cx="3172" cy="3264"/>
          </a:xfrm>
        </p:grpSpPr>
        <p:sp>
          <p:nvSpPr>
            <p:cNvPr id="857" name="Freeform 5"/>
            <p:cNvSpPr>
              <a:spLocks/>
            </p:cNvSpPr>
            <p:nvPr/>
          </p:nvSpPr>
          <p:spPr bwMode="gray">
            <a:xfrm>
              <a:off x="2352" y="816"/>
              <a:ext cx="1008" cy="1673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39 h 2346"/>
                <a:gd name="T20" fmla="*/ 806 w 1470"/>
                <a:gd name="T21" fmla="*/ 2290 h 2346"/>
                <a:gd name="T22" fmla="*/ 763 w 1470"/>
                <a:gd name="T23" fmla="*/ 2325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5 h 2346"/>
                <a:gd name="T30" fmla="*/ 665 w 1470"/>
                <a:gd name="T31" fmla="*/ 2290 h 2346"/>
                <a:gd name="T32" fmla="*/ 604 w 1470"/>
                <a:gd name="T33" fmla="*/ 2239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8 h 2346"/>
                <a:gd name="T54" fmla="*/ 27 w 1470"/>
                <a:gd name="T55" fmla="*/ 954 h 2346"/>
                <a:gd name="T56" fmla="*/ 71 w 1470"/>
                <a:gd name="T57" fmla="*/ 815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0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0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5 h 2346"/>
                <a:gd name="T100" fmla="*/ 1444 w 1470"/>
                <a:gd name="T101" fmla="*/ 954 h 2346"/>
                <a:gd name="T102" fmla="*/ 1467 w 1470"/>
                <a:gd name="T103" fmla="*/ 1098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tint val="33333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58" name="Freeform 6"/>
            <p:cNvSpPr>
              <a:spLocks/>
            </p:cNvSpPr>
            <p:nvPr/>
          </p:nvSpPr>
          <p:spPr bwMode="gray">
            <a:xfrm rot="575181">
              <a:off x="1296" y="1584"/>
              <a:ext cx="1749" cy="924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0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6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0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8 w 2032"/>
                <a:gd name="T47" fmla="*/ 1469 h 1536"/>
                <a:gd name="T48" fmla="*/ 648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199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2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tint val="33333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59" name="Freeform 7"/>
            <p:cNvSpPr>
              <a:spLocks/>
            </p:cNvSpPr>
            <p:nvPr/>
          </p:nvSpPr>
          <p:spPr bwMode="gray">
            <a:xfrm rot="-480829">
              <a:off x="1292" y="2482"/>
              <a:ext cx="1760" cy="926"/>
            </a:xfrm>
            <a:custGeom>
              <a:avLst/>
              <a:gdLst>
                <a:gd name="T0" fmla="*/ 717 w 2032"/>
                <a:gd name="T1" fmla="*/ 96 h 1536"/>
                <a:gd name="T2" fmla="*/ 860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6 w 2032"/>
                <a:gd name="T9" fmla="*/ 3 h 1536"/>
                <a:gd name="T10" fmla="*/ 1449 w 2032"/>
                <a:gd name="T11" fmla="*/ 17 h 1536"/>
                <a:gd name="T12" fmla="*/ 1583 w 2032"/>
                <a:gd name="T13" fmla="*/ 42 h 1536"/>
                <a:gd name="T14" fmla="*/ 1707 w 2032"/>
                <a:gd name="T15" fmla="*/ 70 h 1536"/>
                <a:gd name="T16" fmla="*/ 1815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2 w 2032"/>
                <a:gd name="T29" fmla="*/ 249 h 1536"/>
                <a:gd name="T30" fmla="*/ 2009 w 2032"/>
                <a:gd name="T31" fmla="*/ 326 h 1536"/>
                <a:gd name="T32" fmla="*/ 1989 w 2032"/>
                <a:gd name="T33" fmla="*/ 427 h 1536"/>
                <a:gd name="T34" fmla="*/ 1958 w 2032"/>
                <a:gd name="T35" fmla="*/ 542 h 1536"/>
                <a:gd name="T36" fmla="*/ 1919 w 2032"/>
                <a:gd name="T37" fmla="*/ 672 h 1536"/>
                <a:gd name="T38" fmla="*/ 1866 w 2032"/>
                <a:gd name="T39" fmla="*/ 806 h 1536"/>
                <a:gd name="T40" fmla="*/ 1802 w 2032"/>
                <a:gd name="T41" fmla="*/ 944 h 1536"/>
                <a:gd name="T42" fmla="*/ 1722 w 2032"/>
                <a:gd name="T43" fmla="*/ 1076 h 1536"/>
                <a:gd name="T44" fmla="*/ 1627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5 w 2032"/>
                <a:gd name="T51" fmla="*/ 1469 h 1536"/>
                <a:gd name="T52" fmla="*/ 1099 w 2032"/>
                <a:gd name="T53" fmla="*/ 1511 h 1536"/>
                <a:gd name="T54" fmla="*/ 950 w 2032"/>
                <a:gd name="T55" fmla="*/ 1532 h 1536"/>
                <a:gd name="T56" fmla="*/ 801 w 2032"/>
                <a:gd name="T57" fmla="*/ 1536 h 1536"/>
                <a:gd name="T58" fmla="*/ 654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70 w 2032"/>
                <a:gd name="T67" fmla="*/ 1419 h 1536"/>
                <a:gd name="T68" fmla="*/ 91 w 2032"/>
                <a:gd name="T69" fmla="*/ 1390 h 1536"/>
                <a:gd name="T70" fmla="*/ 34 w 2032"/>
                <a:gd name="T71" fmla="*/ 1368 h 1536"/>
                <a:gd name="T72" fmla="*/ 5 w 2032"/>
                <a:gd name="T73" fmla="*/ 1357 h 1536"/>
                <a:gd name="T74" fmla="*/ 0 w 2032"/>
                <a:gd name="T75" fmla="*/ 1349 h 1536"/>
                <a:gd name="T76" fmla="*/ 5 w 2032"/>
                <a:gd name="T77" fmla="*/ 1316 h 1536"/>
                <a:gd name="T78" fmla="*/ 15 w 2032"/>
                <a:gd name="T79" fmla="*/ 1250 h 1536"/>
                <a:gd name="T80" fmla="*/ 33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9 w 2032"/>
                <a:gd name="T87" fmla="*/ 798 h 1536"/>
                <a:gd name="T88" fmla="*/ 197 w 2032"/>
                <a:gd name="T89" fmla="*/ 661 h 1536"/>
                <a:gd name="T90" fmla="*/ 269 w 2032"/>
                <a:gd name="T91" fmla="*/ 525 h 1536"/>
                <a:gd name="T92" fmla="*/ 356 w 2032"/>
                <a:gd name="T93" fmla="*/ 395 h 1536"/>
                <a:gd name="T94" fmla="*/ 460 w 2032"/>
                <a:gd name="T95" fmla="*/ 277 h 1536"/>
                <a:gd name="T96" fmla="*/ 581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tint val="33333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60" name="Freeform 8"/>
            <p:cNvSpPr>
              <a:spLocks/>
            </p:cNvSpPr>
            <p:nvPr/>
          </p:nvSpPr>
          <p:spPr bwMode="gray">
            <a:xfrm>
              <a:off x="2352" y="2462"/>
              <a:ext cx="960" cy="1618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40 h 2346"/>
                <a:gd name="T20" fmla="*/ 806 w 1470"/>
                <a:gd name="T21" fmla="*/ 2291 h 2346"/>
                <a:gd name="T22" fmla="*/ 763 w 1470"/>
                <a:gd name="T23" fmla="*/ 2326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6 h 2346"/>
                <a:gd name="T30" fmla="*/ 665 w 1470"/>
                <a:gd name="T31" fmla="*/ 2291 h 2346"/>
                <a:gd name="T32" fmla="*/ 604 w 1470"/>
                <a:gd name="T33" fmla="*/ 2240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9 h 2346"/>
                <a:gd name="T54" fmla="*/ 27 w 1470"/>
                <a:gd name="T55" fmla="*/ 954 h 2346"/>
                <a:gd name="T56" fmla="*/ 71 w 1470"/>
                <a:gd name="T57" fmla="*/ 816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1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1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6 h 2346"/>
                <a:gd name="T100" fmla="*/ 1444 w 1470"/>
                <a:gd name="T101" fmla="*/ 954 h 2346"/>
                <a:gd name="T102" fmla="*/ 1467 w 1470"/>
                <a:gd name="T103" fmla="*/ 1099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tint val="33333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61" name="Freeform 9"/>
            <p:cNvSpPr>
              <a:spLocks/>
            </p:cNvSpPr>
            <p:nvPr/>
          </p:nvSpPr>
          <p:spPr bwMode="gray">
            <a:xfrm rot="521906">
              <a:off x="2684" y="2537"/>
              <a:ext cx="1680" cy="864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1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7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1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7 w 2032"/>
                <a:gd name="T47" fmla="*/ 1469 h 1536"/>
                <a:gd name="T48" fmla="*/ 647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200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3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tint val="33333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62" name="Freeform 10"/>
            <p:cNvSpPr>
              <a:spLocks/>
            </p:cNvSpPr>
            <p:nvPr/>
          </p:nvSpPr>
          <p:spPr bwMode="gray">
            <a:xfrm rot="-468625">
              <a:off x="2736" y="1632"/>
              <a:ext cx="1728" cy="912"/>
            </a:xfrm>
            <a:custGeom>
              <a:avLst/>
              <a:gdLst>
                <a:gd name="T0" fmla="*/ 716 w 2032"/>
                <a:gd name="T1" fmla="*/ 96 h 1536"/>
                <a:gd name="T2" fmla="*/ 859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5 w 2032"/>
                <a:gd name="T9" fmla="*/ 3 h 1536"/>
                <a:gd name="T10" fmla="*/ 1448 w 2032"/>
                <a:gd name="T11" fmla="*/ 17 h 1536"/>
                <a:gd name="T12" fmla="*/ 1582 w 2032"/>
                <a:gd name="T13" fmla="*/ 42 h 1536"/>
                <a:gd name="T14" fmla="*/ 1706 w 2032"/>
                <a:gd name="T15" fmla="*/ 70 h 1536"/>
                <a:gd name="T16" fmla="*/ 1814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1 w 2032"/>
                <a:gd name="T29" fmla="*/ 249 h 1536"/>
                <a:gd name="T30" fmla="*/ 2008 w 2032"/>
                <a:gd name="T31" fmla="*/ 327 h 1536"/>
                <a:gd name="T32" fmla="*/ 1988 w 2032"/>
                <a:gd name="T33" fmla="*/ 427 h 1536"/>
                <a:gd name="T34" fmla="*/ 1957 w 2032"/>
                <a:gd name="T35" fmla="*/ 542 h 1536"/>
                <a:gd name="T36" fmla="*/ 1918 w 2032"/>
                <a:gd name="T37" fmla="*/ 672 h 1536"/>
                <a:gd name="T38" fmla="*/ 1865 w 2032"/>
                <a:gd name="T39" fmla="*/ 807 h 1536"/>
                <a:gd name="T40" fmla="*/ 1801 w 2032"/>
                <a:gd name="T41" fmla="*/ 944 h 1536"/>
                <a:gd name="T42" fmla="*/ 1721 w 2032"/>
                <a:gd name="T43" fmla="*/ 1076 h 1536"/>
                <a:gd name="T44" fmla="*/ 1626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4 w 2032"/>
                <a:gd name="T51" fmla="*/ 1469 h 1536"/>
                <a:gd name="T52" fmla="*/ 1098 w 2032"/>
                <a:gd name="T53" fmla="*/ 1511 h 1536"/>
                <a:gd name="T54" fmla="*/ 949 w 2032"/>
                <a:gd name="T55" fmla="*/ 1532 h 1536"/>
                <a:gd name="T56" fmla="*/ 801 w 2032"/>
                <a:gd name="T57" fmla="*/ 1536 h 1536"/>
                <a:gd name="T58" fmla="*/ 653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69 w 2032"/>
                <a:gd name="T67" fmla="*/ 1419 h 1536"/>
                <a:gd name="T68" fmla="*/ 90 w 2032"/>
                <a:gd name="T69" fmla="*/ 1390 h 1536"/>
                <a:gd name="T70" fmla="*/ 33 w 2032"/>
                <a:gd name="T71" fmla="*/ 1368 h 1536"/>
                <a:gd name="T72" fmla="*/ 4 w 2032"/>
                <a:gd name="T73" fmla="*/ 1357 h 1536"/>
                <a:gd name="T74" fmla="*/ 0 w 2032"/>
                <a:gd name="T75" fmla="*/ 1349 h 1536"/>
                <a:gd name="T76" fmla="*/ 4 w 2032"/>
                <a:gd name="T77" fmla="*/ 1316 h 1536"/>
                <a:gd name="T78" fmla="*/ 14 w 2032"/>
                <a:gd name="T79" fmla="*/ 1250 h 1536"/>
                <a:gd name="T80" fmla="*/ 32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8 w 2032"/>
                <a:gd name="T87" fmla="*/ 798 h 1536"/>
                <a:gd name="T88" fmla="*/ 197 w 2032"/>
                <a:gd name="T89" fmla="*/ 661 h 1536"/>
                <a:gd name="T90" fmla="*/ 268 w 2032"/>
                <a:gd name="T91" fmla="*/ 525 h 1536"/>
                <a:gd name="T92" fmla="*/ 356 w 2032"/>
                <a:gd name="T93" fmla="*/ 395 h 1536"/>
                <a:gd name="T94" fmla="*/ 459 w 2032"/>
                <a:gd name="T95" fmla="*/ 277 h 1536"/>
                <a:gd name="T96" fmla="*/ 580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33333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863" name="Group 11"/>
            <p:cNvGrpSpPr>
              <a:grpSpLocks/>
            </p:cNvGrpSpPr>
            <p:nvPr/>
          </p:nvGrpSpPr>
          <p:grpSpPr bwMode="auto">
            <a:xfrm>
              <a:off x="2406" y="2112"/>
              <a:ext cx="773" cy="768"/>
              <a:chOff x="2016" y="1920"/>
              <a:chExt cx="1680" cy="1680"/>
            </a:xfrm>
          </p:grpSpPr>
          <p:sp>
            <p:nvSpPr>
              <p:cNvPr id="870" name="Oval 12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9158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871" name="Freeform 13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864" name="Text Box 14"/>
            <p:cNvSpPr txBox="1">
              <a:spLocks noChangeArrowheads="1"/>
            </p:cNvSpPr>
            <p:nvPr/>
          </p:nvSpPr>
          <p:spPr bwMode="gray">
            <a:xfrm>
              <a:off x="1618" y="1710"/>
              <a:ext cx="84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0000"/>
                  </a:solidFill>
                </a:rPr>
                <a:t>География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65" name="Text Box 15"/>
            <p:cNvSpPr txBox="1">
              <a:spLocks noChangeArrowheads="1"/>
            </p:cNvSpPr>
            <p:nvPr/>
          </p:nvSpPr>
          <p:spPr bwMode="gray">
            <a:xfrm>
              <a:off x="2578" y="1182"/>
              <a:ext cx="73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000000"/>
                  </a:solidFill>
                </a:rPr>
                <a:t>Название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866" name="Text Box 16"/>
            <p:cNvSpPr txBox="1">
              <a:spLocks noChangeArrowheads="1"/>
            </p:cNvSpPr>
            <p:nvPr/>
          </p:nvSpPr>
          <p:spPr bwMode="gray">
            <a:xfrm>
              <a:off x="3586" y="1710"/>
              <a:ext cx="46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0000"/>
                  </a:solidFill>
                </a:rPr>
                <a:t>Цель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67" name="Text Box 17"/>
            <p:cNvSpPr txBox="1">
              <a:spLocks noChangeArrowheads="1"/>
            </p:cNvSpPr>
            <p:nvPr/>
          </p:nvSpPr>
          <p:spPr bwMode="gray">
            <a:xfrm>
              <a:off x="1462" y="2958"/>
              <a:ext cx="105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000000"/>
                  </a:solidFill>
                </a:rPr>
                <a:t>Результаты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68" name="Text Box 18"/>
            <p:cNvSpPr txBox="1">
              <a:spLocks noChangeArrowheads="1"/>
            </p:cNvSpPr>
            <p:nvPr/>
          </p:nvSpPr>
          <p:spPr bwMode="gray">
            <a:xfrm>
              <a:off x="3242" y="2958"/>
              <a:ext cx="9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000000"/>
                  </a:solidFill>
                </a:rPr>
                <a:t>Задачи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69" name="Text Box 19"/>
            <p:cNvSpPr txBox="1">
              <a:spLocks noChangeArrowheads="1"/>
            </p:cNvSpPr>
            <p:nvPr/>
          </p:nvSpPr>
          <p:spPr bwMode="gray">
            <a:xfrm>
              <a:off x="2445" y="3208"/>
              <a:ext cx="98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000000"/>
                  </a:solidFill>
                </a:rPr>
                <a:t>Целевая </a:t>
              </a:r>
            </a:p>
            <a:p>
              <a:r>
                <a:rPr lang="ru-RU" sz="2000" b="1" dirty="0" smtClean="0">
                  <a:solidFill>
                    <a:srgbClr val="000000"/>
                  </a:solidFill>
                </a:rPr>
                <a:t>аудитория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Рукописный ввод 2"/>
              <p14:cNvContentPartPr/>
              <p14:nvPr/>
            </p14:nvContentPartPr>
            <p14:xfrm>
              <a:off x="2625737" y="-78326"/>
              <a:ext cx="360" cy="360"/>
            </p14:xfrm>
          </p:contentPart>
        </mc:Choice>
        <mc:Fallback>
          <p:pic>
            <p:nvPicPr>
              <p:cNvPr id="3" name="Рукописный ввод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13857" y="-90206"/>
                <a:ext cx="24120" cy="241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Прямоугольник 8"/>
          <p:cNvSpPr/>
          <p:nvPr/>
        </p:nvSpPr>
        <p:spPr>
          <a:xfrm>
            <a:off x="2495006" y="457200"/>
            <a:ext cx="4362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ПРОЕКТА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Тюмень, Тюменская область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5" y="1915696"/>
            <a:ext cx="6662057" cy="429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6183" y="444137"/>
            <a:ext cx="3853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endParaRPr lang="ru-RU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154" y="1815736"/>
            <a:ext cx="6949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и взаимодействие творческих жителей Тюменской области с инвалидностью и без ограничений здоровья в рамках литературно-музыкальной гостиной в формате Открытого микрофона "на волнах". Раскрытие и приумножение творческих возможностей участников.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6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3748" y="182879"/>
            <a:ext cx="35922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36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3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3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1783" y="1489166"/>
            <a:ext cx="6204857" cy="4680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Информирование участников о мероприятии. Работа с Центрами культуры, библиотеками, литературными объединениями, общественными организациями инвалидов в муниципальных образованиях;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 заявок и творческих (авторских) материалов для издания альманаха;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культурной и музыкальной программ Открытого микрофона;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Формирование и печать коллективного сборника;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Открытого микрофона «На волнах поэзии»;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Создание единого инклюзивного творческого сообщества по результатам проекта;</a:t>
            </a: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Трансляция опыта в регионы.  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9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1131" y="365760"/>
            <a:ext cx="4441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49977" y="1645920"/>
            <a:ext cx="61003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жители Тюменской области – поэты, прозаики, барды различных возрастных, нозологических и социальных групп. Всего – 30 человек.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8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571" y="378823"/>
            <a:ext cx="7432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</a:t>
            </a:r>
            <a:r>
              <a:rPr lang="ru-RU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endParaRPr lang="ru-RU" sz="3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2229" y="1160110"/>
            <a:ext cx="5799908" cy="4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участников проекта (поэты, прозаики, барды Тюменской области);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привлеченных партнера;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 экземпляров коллективного сборника;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литературно-музыкальное мероприятие на теплоходе;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волонтеров;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публикаций и видеосюжетов в СМИ о проекте.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6835" y="391886"/>
            <a:ext cx="6113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показатели</a:t>
            </a:r>
            <a:endParaRPr lang="ru-RU" sz="3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6835" y="1624019"/>
            <a:ext cx="7119256" cy="459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единого творческого сообщества авторов в регионе;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Творческое взаимодействие участников и культурный обмен;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Социальная и творческая адаптация участников с инвалидностью, интеграция в общество;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издания авторских произведений в коллективном сборнике;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нового формата литературно-музыкальной гостиной для развития и укрепления культуры и искусства региона.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8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128</TotalTime>
  <Words>251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Ион</vt:lpstr>
      <vt:lpstr>Открытый микровон «На волнах поэзии»</vt:lpstr>
      <vt:lpstr>Концепция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47</cp:revision>
  <dcterms:created xsi:type="dcterms:W3CDTF">2014-11-21T11:00:06Z</dcterms:created>
  <dcterms:modified xsi:type="dcterms:W3CDTF">2020-05-25T11:37:00Z</dcterms:modified>
</cp:coreProperties>
</file>