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0" r:id="rId4"/>
    <p:sldId id="261" r:id="rId5"/>
    <p:sldId id="266" r:id="rId6"/>
  </p:sldIdLst>
  <p:sldSz cx="18288000" cy="10287000"/>
  <p:notesSz cx="6858000" cy="9144000"/>
  <p:embeddedFontLst>
    <p:embeddedFont>
      <p:font typeface="HK Grotesk Medium" panose="020B0604020202020204" charset="-52"/>
      <p:regular r:id="rId8"/>
    </p:embeddedFont>
    <p:embeddedFont>
      <p:font typeface="HK Grotesk Bold" panose="020B0604020202020204" charset="-52"/>
      <p:regular r:id="rId9"/>
    </p:embeddedFont>
    <p:embeddedFont>
      <p:font typeface="Open Sauce Light" panose="020B0604020202020204" charset="0"/>
      <p:regular r:id="rId10"/>
    </p:embeddedFont>
    <p:embeddedFont>
      <p:font typeface="HK Grotesk Light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2154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9E2F-59EC-4C63-8F7B-2743B51144AA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3ED3-67F3-467E-B258-714530DE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33ED3-67F3-467E-B258-714530DE5D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2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36" Type="http://schemas.openxmlformats.org/officeDocument/2006/relationships/image" Target="../media/image60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56349" y="6481077"/>
            <a:ext cx="2947952" cy="12639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8454" y="2498277"/>
            <a:ext cx="5440016" cy="54332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182004"/>
            <a:ext cx="883729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5"/>
              </a:lnSpc>
            </a:pPr>
            <a:r>
              <a:rPr lang="ru-RU" sz="6196" dirty="0">
                <a:solidFill>
                  <a:srgbClr val="000000"/>
                </a:solidFill>
                <a:latin typeface="HK Grotesk Bold Bold"/>
              </a:rPr>
              <a:t>«Йога – путь к равновесию и счастью"</a:t>
            </a:r>
            <a:endParaRPr lang="en-US" sz="6196" dirty="0">
              <a:solidFill>
                <a:srgbClr val="000000"/>
              </a:solidFill>
              <a:latin typeface="HK Grotesk Bold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758387"/>
            <a:ext cx="8523328" cy="44747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21018" y="5831050"/>
            <a:ext cx="8431010" cy="302150"/>
            <a:chOff x="0" y="0"/>
            <a:chExt cx="14458440" cy="51816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14445740" cy="505460"/>
            </a:xfrm>
            <a:custGeom>
              <a:avLst/>
              <a:gdLst/>
              <a:ahLst/>
              <a:cxnLst/>
              <a:rect l="l" t="t" r="r" b="b"/>
              <a:pathLst>
                <a:path w="14445740" h="505460">
                  <a:moveTo>
                    <a:pt x="252730" y="0"/>
                  </a:moveTo>
                  <a:lnTo>
                    <a:pt x="14193010" y="0"/>
                  </a:lnTo>
                  <a:cubicBezTo>
                    <a:pt x="14332710" y="0"/>
                    <a:pt x="14445740" y="113030"/>
                    <a:pt x="14445740" y="252730"/>
                  </a:cubicBezTo>
                  <a:cubicBezTo>
                    <a:pt x="14445740" y="392430"/>
                    <a:pt x="14332710" y="505460"/>
                    <a:pt x="14193010" y="505460"/>
                  </a:cubicBezTo>
                  <a:lnTo>
                    <a:pt x="252730" y="505460"/>
                  </a:lnTo>
                  <a:cubicBezTo>
                    <a:pt x="113030" y="505460"/>
                    <a:pt x="0" y="392430"/>
                    <a:pt x="0" y="252730"/>
                  </a:cubicBezTo>
                  <a:cubicBezTo>
                    <a:pt x="0" y="113030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3F7E4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614077" y="5004626"/>
            <a:ext cx="5290445" cy="2777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31970" y="601904"/>
            <a:ext cx="854659" cy="8535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018" y="740138"/>
            <a:ext cx="910808" cy="9096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3527" y="980909"/>
            <a:ext cx="425791" cy="42812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399048" y="6673180"/>
            <a:ext cx="1662554" cy="78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6"/>
              </a:lnSpc>
              <a:spcBef>
                <a:spcPct val="0"/>
              </a:spcBef>
            </a:pPr>
            <a:r>
              <a:rPr lang="en-US" sz="4618" spc="138">
                <a:solidFill>
                  <a:srgbClr val="3F7E44"/>
                </a:solidFill>
                <a:latin typeface="HK Grotesk Bold Bold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024" y="9048092"/>
            <a:ext cx="1462375" cy="37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14"/>
              </a:lnSpc>
              <a:spcBef>
                <a:spcPct val="0"/>
              </a:spcBef>
            </a:pPr>
            <a:r>
              <a:rPr lang="en-US" sz="2153" spc="43">
                <a:solidFill>
                  <a:srgbClr val="000000"/>
                </a:solidFill>
                <a:latin typeface="HK Grotesk Light"/>
              </a:rPr>
              <a:t>Выполнил: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3398" y="9048092"/>
            <a:ext cx="298146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14"/>
              </a:lnSpc>
              <a:spcBef>
                <a:spcPct val="0"/>
              </a:spcBef>
            </a:pPr>
            <a:r>
              <a:rPr lang="ru-RU" sz="2153" spc="43" dirty="0" smtClean="0">
                <a:solidFill>
                  <a:srgbClr val="000000"/>
                </a:solidFill>
                <a:latin typeface="HK Grotesk Bold"/>
              </a:rPr>
              <a:t>Ирина Миронова, Артем Смирнов</a:t>
            </a:r>
            <a:endParaRPr lang="en-US" sz="2153" spc="43" dirty="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048179" y="832388"/>
            <a:ext cx="422242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000000"/>
                </a:solidFill>
                <a:latin typeface="HK Grotesk Bold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7963" y="1020983"/>
            <a:ext cx="5892387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spc="36" dirty="0" smtClean="0">
                <a:solidFill>
                  <a:srgbClr val="000000"/>
                </a:solidFill>
                <a:latin typeface="HK Grotesk Bold"/>
              </a:rPr>
              <a:t>Северная железная дорога</a:t>
            </a:r>
            <a:endParaRPr lang="en-US" sz="1800" u="none" spc="36" dirty="0">
              <a:solidFill>
                <a:srgbClr val="000000"/>
              </a:solidFill>
              <a:latin typeface="HK Grotesk Bold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7037" b="4074"/>
          <a:stretch/>
        </p:blipFill>
        <p:spPr>
          <a:xfrm>
            <a:off x="11253690" y="3024826"/>
            <a:ext cx="4389543" cy="4380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-749" r="24301" b="1"/>
          <a:stretch/>
        </p:blipFill>
        <p:spPr>
          <a:xfrm>
            <a:off x="40099" y="-114300"/>
            <a:ext cx="6387448" cy="1040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2"/>
          <p:cNvSpPr/>
          <p:nvPr/>
        </p:nvSpPr>
        <p:spPr>
          <a:xfrm>
            <a:off x="6315644" y="3759024"/>
            <a:ext cx="16230600" cy="9525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49422" y="2639437"/>
            <a:ext cx="6244637" cy="23729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364089" y="5763964"/>
            <a:ext cx="1011081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рамках проекта планируется приобщение к </a:t>
            </a:r>
            <a:r>
              <a:rPr lang="ru-RU" dirty="0" smtClean="0"/>
              <a:t>йоге отдыхающих </a:t>
            </a:r>
            <a:r>
              <a:rPr lang="ru-RU" dirty="0" err="1" smtClean="0"/>
              <a:t>лечебно</a:t>
            </a:r>
            <a:r>
              <a:rPr lang="ru-RU" dirty="0" smtClean="0"/>
              <a:t> – оздоровительного комплекса «Сахареж», </a:t>
            </a:r>
            <a:r>
              <a:rPr lang="ru-RU" dirty="0"/>
              <a:t>в том числе пенсионеров.</a:t>
            </a:r>
          </a:p>
          <a:p>
            <a:pPr>
              <a:lnSpc>
                <a:spcPct val="150000"/>
              </a:lnSpc>
            </a:pPr>
            <a:r>
              <a:rPr lang="ru-RU" dirty="0"/>
              <a:t>Для этого будет </a:t>
            </a:r>
            <a:r>
              <a:rPr lang="ru-RU" dirty="0" smtClean="0"/>
              <a:t>проведен</a:t>
            </a:r>
            <a:r>
              <a:rPr lang="en-US" dirty="0" smtClean="0"/>
              <a:t> II</a:t>
            </a:r>
            <a:r>
              <a:rPr lang="ru-RU" dirty="0" smtClean="0"/>
              <a:t> </a:t>
            </a:r>
            <a:r>
              <a:rPr lang="ru-RU" dirty="0"/>
              <a:t>йога-тур </a:t>
            </a:r>
            <a:r>
              <a:rPr lang="ru-RU" dirty="0" smtClean="0"/>
              <a:t>выходного </a:t>
            </a:r>
            <a:r>
              <a:rPr lang="ru-RU" dirty="0"/>
              <a:t>дня. В планах сделать такие туры и занятия йогой под руководством профессиональных инструкторов регулярными. В дальнейшем все желающие смогут самостоятельно заниматься йогой по видео </a:t>
            </a:r>
            <a:r>
              <a:rPr lang="ru-RU" dirty="0" smtClean="0"/>
              <a:t>- урокам </a:t>
            </a:r>
            <a:r>
              <a:rPr lang="ru-RU" dirty="0"/>
              <a:t>(видео-записи с туров выходного дня будут размещаться на сайте ЛОК «Сахареж» https://saharezh.ru).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2600" y="3391002"/>
            <a:ext cx="326474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41"/>
              </a:lnSpc>
              <a:spcBef>
                <a:spcPct val="0"/>
              </a:spcBef>
            </a:pPr>
            <a:r>
              <a:rPr lang="ru-RU" sz="4529" spc="135" dirty="0" smtClean="0">
                <a:solidFill>
                  <a:srgbClr val="000000"/>
                </a:solidFill>
                <a:latin typeface="HK Grotesk Bold Bold"/>
              </a:rPr>
              <a:t>Аннотация</a:t>
            </a:r>
            <a:endParaRPr lang="en-US" sz="4529" spc="135" dirty="0">
              <a:solidFill>
                <a:srgbClr val="000000"/>
              </a:solidFill>
              <a:latin typeface="HK Grotesk Bold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12981" y="3142712"/>
            <a:ext cx="1308823" cy="130882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3A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1970" y="601904"/>
            <a:ext cx="854659" cy="853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7048179" y="832388"/>
            <a:ext cx="42224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spc="105" dirty="0" smtClean="0">
                <a:solidFill>
                  <a:srgbClr val="000000"/>
                </a:solidFill>
                <a:latin typeface="HK Grotesk Bold Bold"/>
              </a:rPr>
              <a:t>02</a:t>
            </a:r>
            <a:endParaRPr lang="en-US" sz="2100" spc="105" dirty="0">
              <a:solidFill>
                <a:srgbClr val="000000"/>
              </a:solidFill>
              <a:latin typeface="HK Grotesk Bol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59607" y="564340"/>
            <a:ext cx="910808" cy="9096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02115" y="805112"/>
            <a:ext cx="425791" cy="428126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94542" y="3453068"/>
            <a:ext cx="745699" cy="745699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8547457" y="852008"/>
            <a:ext cx="2071428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spc="36" dirty="0" smtClean="0">
                <a:solidFill>
                  <a:srgbClr val="000000"/>
                </a:solidFill>
                <a:latin typeface="HK Grotesk Bold"/>
              </a:rPr>
              <a:t>Йога-тур</a:t>
            </a:r>
            <a:endParaRPr lang="en-US" sz="1800" u="none" spc="36" dirty="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10618884" y="852008"/>
            <a:ext cx="415626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spc="36" dirty="0" smtClean="0">
                <a:solidFill>
                  <a:srgbClr val="000000"/>
                </a:solidFill>
                <a:latin typeface="HK Grotesk Light"/>
              </a:rPr>
              <a:t>|  </a:t>
            </a:r>
            <a:r>
              <a:rPr lang="ru-RU" spc="36" dirty="0" smtClean="0">
                <a:solidFill>
                  <a:srgbClr val="000000"/>
                </a:solidFill>
                <a:latin typeface="HK Grotesk Light"/>
              </a:rPr>
              <a:t>Северная железная дорога</a:t>
            </a:r>
            <a:endParaRPr lang="en-US" sz="1800" u="none" spc="36" dirty="0">
              <a:solidFill>
                <a:srgbClr val="000000"/>
              </a:solidFill>
              <a:latin typeface="HK Grotesk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13555" y="2426892"/>
            <a:ext cx="5440016" cy="54332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7700" y="2099324"/>
            <a:ext cx="9060260" cy="6115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30051" y="6594603"/>
            <a:ext cx="6769028" cy="35537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03368" y="3369887"/>
            <a:ext cx="4408977" cy="53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  <a:spcBef>
                <a:spcPct val="0"/>
              </a:spcBef>
            </a:pPr>
            <a:r>
              <a:rPr lang="ru-RU" sz="3309" spc="99" dirty="0" smtClean="0">
                <a:solidFill>
                  <a:srgbClr val="FF3A21"/>
                </a:solidFill>
                <a:latin typeface="HK Grotesk Bold Bold"/>
              </a:rPr>
              <a:t>Цель</a:t>
            </a:r>
            <a:endParaRPr lang="en-US" sz="3309" spc="99" dirty="0">
              <a:solidFill>
                <a:srgbClr val="FF3A21"/>
              </a:solidFill>
              <a:latin typeface="HK Grotesk Bo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03368" y="3952180"/>
            <a:ext cx="700104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HK Grotesk Bold Bold"/>
              </a:rPr>
              <a:t>Создание и апробация эффективной и безопасной методики занятий классической йогой для пенсионеров и лиц старшего возраста.</a:t>
            </a:r>
            <a:endParaRPr lang="en-US" sz="3200" dirty="0">
              <a:solidFill>
                <a:srgbClr val="000000"/>
              </a:solidFill>
              <a:latin typeface="HK Grotesk Bold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403368" y="6655132"/>
            <a:ext cx="2204488" cy="239960"/>
            <a:chOff x="0" y="0"/>
            <a:chExt cx="4760281" cy="518160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4747581" cy="505460"/>
            </a:xfrm>
            <a:custGeom>
              <a:avLst/>
              <a:gdLst/>
              <a:ahLst/>
              <a:cxnLst/>
              <a:rect l="l" t="t" r="r" b="b"/>
              <a:pathLst>
                <a:path w="4747581" h="505460">
                  <a:moveTo>
                    <a:pt x="252730" y="0"/>
                  </a:moveTo>
                  <a:lnTo>
                    <a:pt x="4494850" y="0"/>
                  </a:lnTo>
                  <a:cubicBezTo>
                    <a:pt x="4634550" y="0"/>
                    <a:pt x="4747581" y="113030"/>
                    <a:pt x="4747581" y="252730"/>
                  </a:cubicBezTo>
                  <a:cubicBezTo>
                    <a:pt x="4747581" y="392430"/>
                    <a:pt x="4634550" y="505460"/>
                    <a:pt x="4494850" y="505460"/>
                  </a:cubicBezTo>
                  <a:lnTo>
                    <a:pt x="252730" y="505460"/>
                  </a:lnTo>
                  <a:cubicBezTo>
                    <a:pt x="113030" y="505460"/>
                    <a:pt x="0" y="392430"/>
                    <a:pt x="0" y="252730"/>
                  </a:cubicBezTo>
                  <a:cubicBezTo>
                    <a:pt x="0" y="113030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A21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72748" y="2982685"/>
            <a:ext cx="4321630" cy="432163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16680" r="-16680" b="-20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31970" y="601904"/>
            <a:ext cx="854659" cy="85359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048179" y="832388"/>
            <a:ext cx="42224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spc="105" dirty="0" smtClean="0">
                <a:solidFill>
                  <a:srgbClr val="000000"/>
                </a:solidFill>
                <a:latin typeface="HK Grotesk Bold Bold"/>
              </a:rPr>
              <a:t>03</a:t>
            </a:r>
            <a:endParaRPr lang="en-US" sz="2100" spc="105" dirty="0">
              <a:solidFill>
                <a:srgbClr val="000000"/>
              </a:solidFill>
              <a:latin typeface="HK Grotesk Bol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8766" y="564340"/>
            <a:ext cx="910808" cy="90966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25711" y="845185"/>
            <a:ext cx="2071428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spc="36" dirty="0" smtClean="0">
                <a:solidFill>
                  <a:srgbClr val="000000"/>
                </a:solidFill>
                <a:latin typeface="HK Grotesk Bold"/>
              </a:rPr>
              <a:t>Йога-тур</a:t>
            </a:r>
            <a:endParaRPr lang="en-US" sz="1800" u="none" spc="36" dirty="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97138" y="845185"/>
            <a:ext cx="415626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spc="36" dirty="0" smtClean="0">
                <a:solidFill>
                  <a:srgbClr val="000000"/>
                </a:solidFill>
                <a:latin typeface="HK Grotesk Light"/>
              </a:rPr>
              <a:t>|  </a:t>
            </a:r>
            <a:r>
              <a:rPr lang="ru-RU" spc="36" dirty="0" smtClean="0">
                <a:solidFill>
                  <a:srgbClr val="000000"/>
                </a:solidFill>
                <a:latin typeface="HK Grotesk Light"/>
              </a:rPr>
              <a:t>Северная железная дорога</a:t>
            </a:r>
            <a:endParaRPr lang="en-US" sz="1800" u="none" spc="36" dirty="0">
              <a:solidFill>
                <a:srgbClr val="000000"/>
              </a:solidFill>
              <a:latin typeface="HK Grotesk Light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1274" y="805112"/>
            <a:ext cx="425791" cy="42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-5940189" y="2474978"/>
            <a:ext cx="30310613" cy="26969416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66034" y="5944962"/>
            <a:ext cx="11033857" cy="1102006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958158" y="3937814"/>
            <a:ext cx="142875" cy="1428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701202" y="2702739"/>
            <a:ext cx="142875" cy="14287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515360" y="2702739"/>
            <a:ext cx="142875" cy="14287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072562" y="2332103"/>
            <a:ext cx="142875" cy="14287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8700" y="5065156"/>
            <a:ext cx="2459408" cy="2606927"/>
            <a:chOff x="0" y="0"/>
            <a:chExt cx="3279211" cy="347590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3279211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9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000000"/>
                  </a:solidFill>
                  <a:latin typeface="HK Grotesk Light"/>
                </a:rPr>
                <a:t>Интенсивность</a:t>
              </a:r>
              <a:endParaRPr lang="en-US" sz="2400" u="none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68720"/>
              <a:ext cx="3279211" cy="2507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88"/>
                </a:lnSpc>
                <a:spcBef>
                  <a:spcPct val="0"/>
                </a:spcBef>
              </a:pPr>
              <a:r>
                <a:rPr lang="ru-RU" dirty="0"/>
                <a:t>Удаленность от дома и отсутствие привычных раздражителей помогают практике йоги. </a:t>
              </a:r>
              <a:endParaRPr lang="en-US" sz="1800" u="none" dirty="0">
                <a:solidFill>
                  <a:srgbClr val="000000"/>
                </a:solidFill>
                <a:latin typeface="Open Sauce Light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71498" y="3718238"/>
            <a:ext cx="2459408" cy="1465639"/>
            <a:chOff x="0" y="0"/>
            <a:chExt cx="3279211" cy="195418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3279211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9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000000"/>
                  </a:solidFill>
                  <a:latin typeface="HK Grotesk Light"/>
                </a:rPr>
                <a:t>Атмосфера</a:t>
              </a:r>
              <a:endParaRPr lang="en-US" sz="2400" u="none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77508"/>
              <a:ext cx="3279211" cy="97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88"/>
                </a:lnSpc>
                <a:spcBef>
                  <a:spcPct val="0"/>
                </a:spcBef>
              </a:pPr>
              <a:r>
                <a:rPr lang="ru-RU" dirty="0"/>
                <a:t>С</a:t>
              </a:r>
              <a:r>
                <a:rPr lang="ru-RU" dirty="0" smtClean="0"/>
                <a:t>оздает </a:t>
              </a:r>
              <a:r>
                <a:rPr lang="ru-RU" dirty="0"/>
                <a:t>приятную и творческую атмосферу. </a:t>
              </a:r>
              <a:endParaRPr lang="en-US" sz="1800" u="none" dirty="0">
                <a:solidFill>
                  <a:srgbClr val="000000"/>
                </a:solidFill>
                <a:latin typeface="Open Sauce Light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296" y="2942820"/>
            <a:ext cx="2459408" cy="3004522"/>
            <a:chOff x="0" y="0"/>
            <a:chExt cx="3279211" cy="400602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3279211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9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000000"/>
                  </a:solidFill>
                  <a:latin typeface="HK Grotesk Light"/>
                </a:rPr>
                <a:t>Отдых</a:t>
              </a:r>
              <a:endParaRPr lang="en-US" sz="2400" u="none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77508"/>
              <a:ext cx="3279211" cy="3028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88"/>
                </a:lnSpc>
                <a:spcBef>
                  <a:spcPct val="0"/>
                </a:spcBef>
              </a:pPr>
              <a:r>
                <a:rPr lang="ru-RU" dirty="0"/>
                <a:t>Практика йоги и сплоченная группа делают сам отдых активным и веселым — его качество </a:t>
              </a:r>
              <a:r>
                <a:rPr lang="ru-RU" dirty="0" smtClean="0"/>
                <a:t>повышается.</a:t>
              </a:r>
              <a:endParaRPr lang="en-US" sz="1800" u="none" dirty="0">
                <a:solidFill>
                  <a:srgbClr val="000000"/>
                </a:solidFill>
                <a:latin typeface="Open Sauce Light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357094" y="3718238"/>
            <a:ext cx="2459408" cy="2235081"/>
            <a:chOff x="0" y="0"/>
            <a:chExt cx="3279211" cy="298010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0"/>
              <a:ext cx="3279211" cy="990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9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000000"/>
                  </a:solidFill>
                  <a:latin typeface="HK Grotesk Light"/>
                </a:rPr>
                <a:t>Внутренний рост</a:t>
              </a:r>
              <a:endParaRPr lang="en-US" sz="2400" u="none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77508"/>
              <a:ext cx="3279211" cy="200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88"/>
                </a:lnSpc>
                <a:spcBef>
                  <a:spcPct val="0"/>
                </a:spcBef>
              </a:pPr>
              <a:r>
                <a:rPr lang="ru-RU" dirty="0"/>
                <a:t>Участник </a:t>
              </a:r>
              <a:r>
                <a:rPr lang="ru-RU" dirty="0" smtClean="0"/>
                <a:t>получает </a:t>
              </a:r>
              <a:r>
                <a:rPr lang="ru-RU" dirty="0"/>
                <a:t>не только новые знания и впечатления, но и новое мироощущение.</a:t>
              </a:r>
              <a:endParaRPr lang="en-US" sz="1800" u="none" dirty="0">
                <a:solidFill>
                  <a:srgbClr val="000000"/>
                </a:solidFill>
                <a:latin typeface="Open Sauce Light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799892" y="5143500"/>
            <a:ext cx="2459408" cy="3389243"/>
            <a:chOff x="0" y="0"/>
            <a:chExt cx="3279211" cy="451899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0"/>
              <a:ext cx="3279211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9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000000"/>
                  </a:solidFill>
                  <a:latin typeface="HK Grotesk Light"/>
                </a:rPr>
                <a:t>Здоровье</a:t>
              </a:r>
              <a:endParaRPr lang="en-US" sz="2400" u="none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77508"/>
              <a:ext cx="3279211" cy="3541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88"/>
                </a:lnSpc>
                <a:spcBef>
                  <a:spcPct val="0"/>
                </a:spcBef>
              </a:pPr>
              <a:r>
                <a:rPr lang="ru-RU" dirty="0"/>
                <a:t>«Запас прочности» организма растет очень быстро. Кроме того, новичкам гораздо легче по-настоящему втянуться в йогу именно во время йога-тура.</a:t>
              </a:r>
              <a:endParaRPr lang="en-US" sz="1800" u="none" dirty="0">
                <a:solidFill>
                  <a:srgbClr val="000000"/>
                </a:solidFill>
                <a:latin typeface="Open Sauce Light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006496" y="8622475"/>
            <a:ext cx="6552935" cy="110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17"/>
              </a:lnSpc>
              <a:spcBef>
                <a:spcPct val="0"/>
              </a:spcBef>
            </a:pPr>
            <a:r>
              <a:rPr lang="ru-RU" sz="8017" u="none" dirty="0" smtClean="0">
                <a:solidFill>
                  <a:srgbClr val="000000"/>
                </a:solidFill>
                <a:latin typeface="HK Grotesk Bold Bold"/>
              </a:rPr>
              <a:t>Результаты</a:t>
            </a:r>
            <a:endParaRPr lang="en-US" sz="8017" u="none" dirty="0">
              <a:solidFill>
                <a:srgbClr val="000000"/>
              </a:solidFill>
              <a:latin typeface="HK Grotesk Bold Bold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731146" y="3454077"/>
            <a:ext cx="1054517" cy="1053199"/>
            <a:chOff x="0" y="0"/>
            <a:chExt cx="1406023" cy="1404265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37" name="Group 37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A21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5316819" y="2176140"/>
            <a:ext cx="1054517" cy="1053199"/>
            <a:chOff x="0" y="0"/>
            <a:chExt cx="1406023" cy="1404265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41" name="Group 41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A21"/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8616742" y="1792415"/>
            <a:ext cx="1054517" cy="1053199"/>
            <a:chOff x="0" y="0"/>
            <a:chExt cx="1406023" cy="1404265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45" name="Group 4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A21"/>
              </a:solidFill>
            </p:spPr>
          </p:sp>
        </p:grpSp>
      </p:grpSp>
      <p:grpSp>
        <p:nvGrpSpPr>
          <p:cNvPr id="47" name="Group 47"/>
          <p:cNvGrpSpPr/>
          <p:nvPr/>
        </p:nvGrpSpPr>
        <p:grpSpPr>
          <a:xfrm>
            <a:off x="12130977" y="2176140"/>
            <a:ext cx="1054517" cy="1053199"/>
            <a:chOff x="0" y="0"/>
            <a:chExt cx="1406023" cy="1404265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49" name="Group 49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A21"/>
              </a:solidFill>
            </p:spPr>
          </p:sp>
        </p:grpSp>
      </p:grpSp>
      <p:grpSp>
        <p:nvGrpSpPr>
          <p:cNvPr id="51" name="Group 51"/>
          <p:cNvGrpSpPr/>
          <p:nvPr/>
        </p:nvGrpSpPr>
        <p:grpSpPr>
          <a:xfrm>
            <a:off x="15502337" y="3411215"/>
            <a:ext cx="1054517" cy="1053199"/>
            <a:chOff x="0" y="0"/>
            <a:chExt cx="1406023" cy="1404265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53" name="Group 53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A21"/>
              </a:solidFill>
            </p:spPr>
          </p:sp>
        </p:grp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1970" y="601904"/>
            <a:ext cx="854659" cy="853591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>
            <a:off x="17048179" y="832388"/>
            <a:ext cx="42224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spc="105" dirty="0" smtClean="0">
                <a:solidFill>
                  <a:srgbClr val="000000"/>
                </a:solidFill>
                <a:latin typeface="HK Grotesk Bold Bold"/>
              </a:rPr>
              <a:t>04</a:t>
            </a:r>
            <a:endParaRPr lang="en-US" sz="2100" spc="105" dirty="0">
              <a:solidFill>
                <a:srgbClr val="000000"/>
              </a:solidFill>
              <a:latin typeface="HK Grotesk Bold Bold"/>
            </a:endParaRPr>
          </a:p>
        </p:txBody>
      </p:sp>
      <p:pic>
        <p:nvPicPr>
          <p:cNvPr id="57" name="Picture 5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8766" y="564340"/>
            <a:ext cx="910808" cy="909669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1274" y="805112"/>
            <a:ext cx="425791" cy="428126"/>
          </a:xfrm>
          <a:prstGeom prst="rect">
            <a:avLst/>
          </a:prstGeom>
        </p:spPr>
      </p:pic>
      <p:sp>
        <p:nvSpPr>
          <p:cNvPr id="62" name="TextBox 14"/>
          <p:cNvSpPr txBox="1"/>
          <p:nvPr/>
        </p:nvSpPr>
        <p:spPr>
          <a:xfrm>
            <a:off x="1925711" y="845185"/>
            <a:ext cx="2071428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spc="36" dirty="0" smtClean="0">
                <a:solidFill>
                  <a:srgbClr val="000000"/>
                </a:solidFill>
                <a:latin typeface="HK Grotesk Bold"/>
              </a:rPr>
              <a:t>Йога-тур</a:t>
            </a:r>
            <a:endParaRPr lang="en-US" sz="1800" u="none" spc="36" dirty="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63" name="TextBox 15"/>
          <p:cNvSpPr txBox="1"/>
          <p:nvPr/>
        </p:nvSpPr>
        <p:spPr>
          <a:xfrm>
            <a:off x="3997138" y="845185"/>
            <a:ext cx="415626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spc="36" dirty="0" smtClean="0">
                <a:solidFill>
                  <a:srgbClr val="000000"/>
                </a:solidFill>
                <a:latin typeface="HK Grotesk Light"/>
              </a:rPr>
              <a:t>|  </a:t>
            </a:r>
            <a:r>
              <a:rPr lang="ru-RU" spc="36" dirty="0" smtClean="0">
                <a:solidFill>
                  <a:srgbClr val="000000"/>
                </a:solidFill>
                <a:latin typeface="HK Grotesk Light"/>
              </a:rPr>
              <a:t>Северная железная дорога</a:t>
            </a:r>
            <a:endParaRPr lang="en-US" sz="1800" u="none" spc="36" dirty="0">
              <a:solidFill>
                <a:srgbClr val="000000"/>
              </a:solidFill>
              <a:latin typeface="HK Grotesk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925137" y="3404615"/>
            <a:ext cx="7825864" cy="782586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5015" r="-25015" b="-19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0" y="1858148"/>
            <a:ext cx="18471062" cy="9525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15750" y="606466"/>
            <a:ext cx="6244637" cy="23729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581948" y="897389"/>
            <a:ext cx="2935469" cy="154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1"/>
              </a:lnSpc>
              <a:spcBef>
                <a:spcPct val="0"/>
              </a:spcBef>
            </a:pPr>
            <a:r>
              <a:rPr lang="ru-RU" sz="3600" spc="135" dirty="0" smtClean="0">
                <a:solidFill>
                  <a:srgbClr val="000000"/>
                </a:solidFill>
                <a:latin typeface="HK Grotesk Bold Bold"/>
              </a:rPr>
              <a:t>Целевая аудитория</a:t>
            </a:r>
            <a:endParaRPr lang="en-US" sz="3600" spc="135" dirty="0">
              <a:solidFill>
                <a:srgbClr val="000000"/>
              </a:solidFill>
              <a:latin typeface="HK Grotesk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674490"/>
            <a:ext cx="7943850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939"/>
              </a:lnSpc>
              <a:spcBef>
                <a:spcPct val="0"/>
              </a:spcBef>
            </a:pPr>
            <a:r>
              <a:rPr lang="ru-RU" sz="2099" dirty="0">
                <a:solidFill>
                  <a:srgbClr val="000000"/>
                </a:solidFill>
                <a:latin typeface="HK Grotesk Light"/>
              </a:rPr>
              <a:t>Гости и отдыхающие лечебно-оздоровительного комплекса «Сахареж»</a:t>
            </a:r>
            <a:endParaRPr lang="en-US" sz="2099" u="none" dirty="0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699582"/>
            <a:ext cx="7943850" cy="146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939"/>
              </a:lnSpc>
              <a:spcBef>
                <a:spcPct val="0"/>
              </a:spcBef>
            </a:pPr>
            <a:r>
              <a:rPr lang="ru-RU" sz="2099" dirty="0">
                <a:solidFill>
                  <a:srgbClr val="000000"/>
                </a:solidFill>
                <a:latin typeface="HK Grotesk Light"/>
              </a:rPr>
              <a:t>БФ "Почет", Волонтерский отряд Северной железной дороги «Экспресс Добра», Дом культуры и техники железнодорожников узла Ярославль-Главный, Лечебно-оздоровительный комплекс «Сахареж»</a:t>
            </a:r>
            <a:endParaRPr lang="en-US" sz="2099" u="none" dirty="0">
              <a:solidFill>
                <a:srgbClr val="000000"/>
              </a:solidFill>
              <a:latin typeface="HK Grotesk Ligh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110545" y="1116965"/>
            <a:ext cx="1256714" cy="125671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89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9022004"/>
            <a:ext cx="854659" cy="853591"/>
            <a:chOff x="0" y="0"/>
            <a:chExt cx="1139546" cy="1138122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139546" cy="1138122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288278" y="323186"/>
              <a:ext cx="562990" cy="46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ru-RU" sz="2100" spc="105" dirty="0" smtClean="0">
                  <a:solidFill>
                    <a:srgbClr val="000000"/>
                  </a:solidFill>
                  <a:latin typeface="HK Grotesk Bold Bold"/>
                </a:rPr>
                <a:t>05</a:t>
              </a:r>
              <a:endParaRPr lang="en-US" sz="2100" spc="105" dirty="0">
                <a:solidFill>
                  <a:srgbClr val="000000"/>
                </a:solidFill>
                <a:latin typeface="HK Grotesk Bold Bold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8766" y="564340"/>
            <a:ext cx="910808" cy="9096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1274" y="805112"/>
            <a:ext cx="425791" cy="428126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35584" y="4597397"/>
            <a:ext cx="4327416" cy="1460503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4753589" y="5079998"/>
            <a:ext cx="369140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u="none" dirty="0" smtClean="0">
                <a:solidFill>
                  <a:srgbClr val="FF3A21"/>
                </a:solidFill>
                <a:latin typeface="HK Grotesk Medium"/>
              </a:rPr>
              <a:t>Партнеры</a:t>
            </a:r>
            <a:endParaRPr lang="en-US" sz="2500" u="none" dirty="0">
              <a:solidFill>
                <a:srgbClr val="FF3A21"/>
              </a:solidFill>
              <a:latin typeface="HK Grotesk Medium"/>
            </a:endParaRPr>
          </a:p>
        </p:txBody>
      </p:sp>
      <p:pic>
        <p:nvPicPr>
          <p:cNvPr id="23" name="Picture 8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340201" y="1562301"/>
            <a:ext cx="853061" cy="366041"/>
          </a:xfrm>
          <a:prstGeom prst="rect">
            <a:avLst/>
          </a:prstGeom>
        </p:spPr>
      </p:pic>
      <p:sp>
        <p:nvSpPr>
          <p:cNvPr id="24" name="TextBox 14"/>
          <p:cNvSpPr txBox="1"/>
          <p:nvPr/>
        </p:nvSpPr>
        <p:spPr>
          <a:xfrm>
            <a:off x="1925711" y="845185"/>
            <a:ext cx="2071428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spc="36" dirty="0" smtClean="0">
                <a:solidFill>
                  <a:srgbClr val="000000"/>
                </a:solidFill>
                <a:latin typeface="HK Grotesk Bold"/>
              </a:rPr>
              <a:t>Йога-тур</a:t>
            </a:r>
            <a:endParaRPr lang="en-US" sz="1800" u="none" spc="36" dirty="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3997138" y="845185"/>
            <a:ext cx="415626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spc="36" dirty="0" smtClean="0">
                <a:solidFill>
                  <a:srgbClr val="000000"/>
                </a:solidFill>
                <a:latin typeface="HK Grotesk Light"/>
              </a:rPr>
              <a:t>|  </a:t>
            </a:r>
            <a:r>
              <a:rPr lang="ru-RU" spc="36" dirty="0" smtClean="0">
                <a:solidFill>
                  <a:srgbClr val="000000"/>
                </a:solidFill>
                <a:latin typeface="HK Grotesk Light"/>
              </a:rPr>
              <a:t>Северная железная дорога</a:t>
            </a:r>
            <a:endParaRPr lang="en-US" sz="1800" u="none" spc="36" dirty="0">
              <a:solidFill>
                <a:srgbClr val="000000"/>
              </a:solidFill>
              <a:latin typeface="HK Grotesk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253</Words>
  <Application>Microsoft Office PowerPoint</Application>
  <PresentationFormat>Произвольный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HK Grotesk Medium</vt:lpstr>
      <vt:lpstr>HK Grotesk Bold</vt:lpstr>
      <vt:lpstr>Open Sauce Light</vt:lpstr>
      <vt:lpstr>Arial</vt:lpstr>
      <vt:lpstr>HK Grotesk Light</vt:lpstr>
      <vt:lpstr>HK Grotesk Bold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защите диплома на сером фоне</dc:title>
  <dc:creator>admin</dc:creator>
  <cp:lastModifiedBy>admin</cp:lastModifiedBy>
  <cp:revision>20</cp:revision>
  <dcterms:created xsi:type="dcterms:W3CDTF">2006-08-16T00:00:00Z</dcterms:created>
  <dcterms:modified xsi:type="dcterms:W3CDTF">2021-07-01T19:51:07Z</dcterms:modified>
  <dc:identifier>DAEiyPNfJ6s</dc:identifier>
</cp:coreProperties>
</file>