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5" r:id="rId2"/>
    <p:sldId id="274" r:id="rId3"/>
    <p:sldId id="303" r:id="rId4"/>
    <p:sldId id="289" r:id="rId5"/>
    <p:sldId id="294" r:id="rId6"/>
    <p:sldId id="300" r:id="rId7"/>
    <p:sldId id="301" r:id="rId8"/>
    <p:sldId id="302" r:id="rId9"/>
    <p:sldId id="291" r:id="rId10"/>
    <p:sldId id="299" r:id="rId11"/>
    <p:sldId id="304" r:id="rId12"/>
    <p:sldId id="295" r:id="rId13"/>
    <p:sldId id="305" r:id="rId14"/>
    <p:sldId id="306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9559" autoAdjust="0"/>
  </p:normalViewPr>
  <p:slideViewPr>
    <p:cSldViewPr>
      <p:cViewPr varScale="1">
        <p:scale>
          <a:sx n="79" d="100"/>
          <a:sy n="79" d="100"/>
        </p:scale>
        <p:origin x="152" y="68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"/>
              <a:t>Может потребоваться несколько слайдов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4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"/>
              <a:t>Может потребоваться несколько слайдов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26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"/>
              <a:t>Может потребоваться несколько слайдов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15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"/>
              <a:t>Может потребоваться несколько слайдов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26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"/>
              <a:t>Может потребоваться несколько слайдов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25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"/>
              <a:t>Может потребоваться несколько слайдов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6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Восход солнца над зелеными холмами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Альтернативный 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 rtl="0">
              <a:buNone/>
              <a:defRPr sz="3200">
                <a:solidFill>
                  <a:schemeClr val="tx2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 algn="l" rtl="0">
              <a:defRPr/>
            </a:lvl6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Альтернативный 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08.09.2016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  <a:p>
            <a:pPr lvl="5" rtl="0"/>
            <a:r>
              <a:t>Шестой</a:t>
            </a:r>
          </a:p>
          <a:p>
            <a:pPr lvl="6" rtl="0"/>
            <a:r>
              <a:t>Седьмой</a:t>
            </a:r>
          </a:p>
          <a:p>
            <a:pPr lvl="7" rtl="0"/>
            <a:r>
              <a:t>Восьмой</a:t>
            </a:r>
          </a:p>
          <a:p>
            <a:pPr lvl="8" rtl="0"/>
            <a:r>
              <a:t>Девятый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 cap="all" baseline="0">
                <a:solidFill>
                  <a:schemeClr val="bg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bg2"/>
                </a:solidFill>
              </a:defRPr>
            </a:lvl1pPr>
          </a:lstStyle>
          <a:p>
            <a:pPr rtl="0"/>
            <a:r>
              <a:rPr lang="en-US"/>
              <a:t>08.09.2016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mc_kalininsky?w=wall-41110175_7674" TargetMode="External"/><Relationship Id="rId13" Type="http://schemas.openxmlformats.org/officeDocument/2006/relationships/hyperlink" Target="https://vk.com/pmc_kalininsky?w=wall-41110175_6462" TargetMode="External"/><Relationship Id="rId18" Type="http://schemas.openxmlformats.org/officeDocument/2006/relationships/hyperlink" Target="https://vk.com/pmc_kalininsky?w=wall-41110175_7701" TargetMode="External"/><Relationship Id="rId3" Type="http://schemas.openxmlformats.org/officeDocument/2006/relationships/hyperlink" Target="https://vk.com/v_odingolos?w=wall-17421674_4941" TargetMode="External"/><Relationship Id="rId7" Type="http://schemas.openxmlformats.org/officeDocument/2006/relationships/hyperlink" Target="https://vk.com/v_odingolos?w=wall-17421674_3308" TargetMode="External"/><Relationship Id="rId12" Type="http://schemas.openxmlformats.org/officeDocument/2006/relationships/hyperlink" Target="https://vk.com/pmc_kalininsky?w=wall-41110175_7737" TargetMode="External"/><Relationship Id="rId17" Type="http://schemas.openxmlformats.org/officeDocument/2006/relationships/hyperlink" Target="https://vk.com/pmc_kalininsky?w=wall-41110175_8492" TargetMode="External"/><Relationship Id="rId2" Type="http://schemas.openxmlformats.org/officeDocument/2006/relationships/hyperlink" Target="https://vk.com/v_odingolos?w=wall-17421674_4959" TargetMode="External"/><Relationship Id="rId16" Type="http://schemas.openxmlformats.org/officeDocument/2006/relationships/hyperlink" Target="https://vk.com/album-17421674_268679271" TargetMode="External"/><Relationship Id="rId20" Type="http://schemas.openxmlformats.org/officeDocument/2006/relationships/hyperlink" Target="https://vk.com/album-17421674_26855615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vk.com/v_odingolos?w=wall-17421674_4400" TargetMode="External"/><Relationship Id="rId11" Type="http://schemas.openxmlformats.org/officeDocument/2006/relationships/hyperlink" Target="https://vk.com/pmc_kalininsky?w=wall-41110175_8463" TargetMode="External"/><Relationship Id="rId5" Type="http://schemas.openxmlformats.org/officeDocument/2006/relationships/hyperlink" Target="https://vk.com/v_odingolos?w=wall-17421674_6973" TargetMode="External"/><Relationship Id="rId15" Type="http://schemas.openxmlformats.org/officeDocument/2006/relationships/hyperlink" Target="https://vk.com/pmc_kalininsky?w=wall-41110175_8451" TargetMode="External"/><Relationship Id="rId10" Type="http://schemas.openxmlformats.org/officeDocument/2006/relationships/hyperlink" Target="https://vk.com/pmc_kalininsky?w=wall-41110175_2860" TargetMode="External"/><Relationship Id="rId19" Type="http://schemas.openxmlformats.org/officeDocument/2006/relationships/hyperlink" Target="https://vk.com/v_odingolos?w=wall-17421674_6986" TargetMode="External"/><Relationship Id="rId4" Type="http://schemas.openxmlformats.org/officeDocument/2006/relationships/hyperlink" Target="https://vk.com/v_odingolos?w=wall-17421674_3160" TargetMode="External"/><Relationship Id="rId9" Type="http://schemas.openxmlformats.org/officeDocument/2006/relationships/hyperlink" Target="https://vk.com/pmc_kalininsky?w=wall-41110175_4047" TargetMode="External"/><Relationship Id="rId14" Type="http://schemas.openxmlformats.org/officeDocument/2006/relationships/hyperlink" Target="https://vk.com/album-17421674_27052403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4581128"/>
            <a:ext cx="9144002" cy="1143000"/>
          </a:xfrm>
        </p:spPr>
        <p:txBody>
          <a:bodyPr rtlCol="0"/>
          <a:lstStyle/>
          <a:p>
            <a:pPr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«Луч добра каждый день»</a:t>
            </a:r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22413" y="5805264"/>
            <a:ext cx="9144002" cy="900336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Ли Анна Сергеевна </a:t>
            </a:r>
          </a:p>
          <a:p>
            <a:pPr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поддержки молодежных инициатив #Водинголос </a:t>
            </a:r>
          </a:p>
          <a:p>
            <a:pPr rtl="0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СПб ГБУ «Подростково-молодежный центр «Калининский»</a:t>
            </a:r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13368"/>
          </a:xfrm>
        </p:spPr>
        <p:txBody>
          <a:bodyPr rtlCol="0">
            <a:normAutofit fontScale="90000"/>
          </a:bodyPr>
          <a:lstStyle/>
          <a:p>
            <a:pPr rtl="0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Конечные результаты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продолжение)</a:t>
            </a:r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1196752"/>
            <a:ext cx="10873208" cy="5256584"/>
          </a:xfrm>
        </p:spPr>
        <p:txBody>
          <a:bodyPr rtlCol="0">
            <a:normAutofit lnSpcReduction="10000"/>
          </a:bodyPr>
          <a:lstStyle/>
          <a:p>
            <a:pPr marL="560070" indent="-285750">
              <a:lnSpc>
                <a:spcPct val="106000"/>
              </a:lnSpc>
              <a:spcAft>
                <a:spcPts val="0"/>
              </a:spcAft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За 2019-2020 годы налажено тесное взаимодействие с различными учреждениями и организациями. При реализации добровольческих мероприятий социальными партнерами становились более 20 различных государственных, коммерческих и некоммерческих организаций, среди которых компания «</a:t>
            </a:r>
            <a:r>
              <a:rPr lang="ru-RU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Фацер</a:t>
            </a: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» и Благотворительный фонд «</a:t>
            </a:r>
            <a:r>
              <a:rPr lang="ru-RU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Доброделы</a:t>
            </a: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Петербурга».</a:t>
            </a:r>
          </a:p>
          <a:p>
            <a:pPr marL="560070" indent="-285750">
              <a:lnSpc>
                <a:spcPct val="106000"/>
              </a:lnSpc>
              <a:spcAft>
                <a:spcPts val="0"/>
              </a:spcAft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 2020-2021 годах планируется активно внедрить и развить на базе ЦПМИ #Водинголос ПМЦ «Калининский» ежемесячные встреч волонтеров – Круглый стол «Диалоги о добровольчестве» для обмена опытом между добровольцами Калининского района.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60070" indent="-285750">
              <a:lnSpc>
                <a:spcPct val="106000"/>
              </a:lnSpc>
              <a:spcAft>
                <a:spcPts val="0"/>
              </a:spcAft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Только за первый квартал 2020 года ЦПМИ #Водинголос Калининского района было проведено 79 волонтёрских мероприятий различной направленности, в которых приняли непосредственное участие 2481 человек.</a:t>
            </a:r>
          </a:p>
          <a:p>
            <a:pPr marL="560070" indent="-285750">
              <a:lnSpc>
                <a:spcPct val="106000"/>
              </a:lnSpc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волонтеров принявших участие в проекте «Луч добра каждый день»: 316 человек.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60070" indent="-285750">
              <a:lnSpc>
                <a:spcPct val="106000"/>
              </a:lnSpc>
              <a:spcAft>
                <a:spcPts val="0"/>
              </a:spcAft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Помимо добровольческого актива ЦПМИ #Водинголос в акциях и мероприятиях Центра в рамках проекта «Луч добра каждый день» принимают участие волонтеры 18 </a:t>
            </a:r>
            <a:r>
              <a:rPr lang="ru-RU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ССУЗов</a:t>
            </a: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60070" indent="-285750">
              <a:lnSpc>
                <a:spcPct val="106000"/>
              </a:lnSpc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Популяризации добровольческой деятельности способствует освещение работы ЦПМИ #Водинголос в средства массовой информации, в сети интернет.</a:t>
            </a:r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60070" indent="-285750">
              <a:lnSpc>
                <a:spcPct val="106000"/>
              </a:lnSpc>
              <a:spcAft>
                <a:spcPts val="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9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13368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</a:t>
            </a: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Мультипликативность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1196752"/>
            <a:ext cx="10873208" cy="5256584"/>
          </a:xfrm>
        </p:spPr>
        <p:txBody>
          <a:bodyPr rtlCol="0">
            <a:normAutofit/>
          </a:bodyPr>
          <a:lstStyle/>
          <a:p>
            <a:pPr indent="0">
              <a:lnSpc>
                <a:spcPct val="106000"/>
              </a:lnSpc>
              <a:spcAft>
                <a:spcPts val="0"/>
              </a:spcAft>
              <a:buNone/>
            </a:pPr>
            <a:endParaRPr lang="ru-RU" sz="17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результаты: </a:t>
            </a:r>
          </a:p>
          <a:p>
            <a:pPr indent="0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технологии социальной работы добровольцев; </a:t>
            </a:r>
          </a:p>
          <a:p>
            <a:pPr indent="0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Распространение волонтерского движения среди молодежи; </a:t>
            </a:r>
          </a:p>
          <a:p>
            <a:pPr indent="0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Улучшение качества жизни старшего поколения (ветеранов-блокадников).</a:t>
            </a:r>
          </a:p>
          <a:p>
            <a:pPr marL="560070" indent="-285750">
              <a:lnSpc>
                <a:spcPct val="106000"/>
              </a:lnSpc>
              <a:spcAft>
                <a:spcPts val="0"/>
              </a:spcAft>
              <a:buFontTx/>
              <a:buChar char="-"/>
            </a:pPr>
            <a:endParaRPr lang="ru-RU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6000"/>
              </a:lnSpc>
              <a:buNone/>
            </a:pPr>
            <a:r>
              <a:rPr lang="ru-RU" sz="17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Мультипликативность</a:t>
            </a:r>
            <a:r>
              <a:rPr lang="ru-RU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indent="0">
              <a:lnSpc>
                <a:spcPct val="106000"/>
              </a:lnSpc>
              <a:buNone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озможно распространение опыта проведения проекта на другие районы Санкт-Петербурга. </a:t>
            </a:r>
          </a:p>
          <a:p>
            <a:pPr marL="560070" indent="-285750">
              <a:lnSpc>
                <a:spcPct val="106000"/>
              </a:lnSpc>
              <a:spcAft>
                <a:spcPts val="0"/>
              </a:spcAft>
              <a:buFontTx/>
              <a:buChar char="-"/>
            </a:pPr>
            <a:endParaRPr lang="ru-RU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6000"/>
              </a:lnSpc>
              <a:spcAft>
                <a:spcPts val="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76672"/>
            <a:ext cx="9509760" cy="513368"/>
          </a:xfrm>
        </p:spPr>
        <p:txBody>
          <a:bodyPr rtlCol="0">
            <a:normAutofit fontScale="90000"/>
          </a:bodyPr>
          <a:lstStyle/>
          <a:p>
            <a:pPr rtl="0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5400" y="1196752"/>
            <a:ext cx="10729192" cy="5472608"/>
          </a:xfrm>
        </p:spPr>
        <p:txBody>
          <a:bodyPr rtlCol="0">
            <a:noAutofit/>
          </a:bodyPr>
          <a:lstStyle/>
          <a:p>
            <a:pPr marL="4572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Ссылки на мероприятия в соцсетях: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«Адреса одиночества»: </a:t>
            </a:r>
            <a:r>
              <a:rPr lang="ru-RU" sz="1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https://vk.com/v_odingolos?w=wall-17421674_4959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https://vk.com/v_odingolos?w=wall-17421674_4941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https://vk.com/v_odingolos?w=wall-17421674_3160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Праздник для каждого»: </a:t>
            </a:r>
            <a:r>
              <a:rPr lang="ru-RU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https://vk.com/v_odingolos?w=wall-17421674_6973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https://vk.com/v_odingolos?w=wall-17421674_6973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https://vk.com/v_odingolos?w=wall-17421674_4400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https://vk.com/v_odingolos?w=wall-17421674_3308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https://vk.com/pmc_kalininsky?w=wall-41110175_7674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https://vk.com/pmc_kalininsky?w=wall-41110175_4047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https://vk.com/pmc_kalininsky?w=wall-41110175_2860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https://vk.com/pmc_kalininsky?w=wall-41110175_8463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https://vk.com/pmc_kalininsky?w=wall-41110175_7737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https://vk.com/pmc_kalininsky?w=wall-41110175_6462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«Мы Вместе»: </a:t>
            </a:r>
            <a:r>
              <a:rPr lang="ru-RU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https://vk.com/album-17421674_270524035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https://vk.com/pmc_kalininsky?w=wall-41110175_8451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«Луч Добра» - поздравления блокадников адресно: </a:t>
            </a:r>
            <a:r>
              <a:rPr lang="ru-RU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https://vk.com/album-17421674_268679271</a:t>
            </a:r>
            <a:r>
              <a:rPr lang="ru-RU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https://vk.com/pmc_kalininsky?w=wall-41110175_8492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https://vk.com/pmc_kalininsky?w=wall-41110175_7701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Памятный вечер «Дети Блокады»: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https://vk.com/v_odingolos?w=wall-17421674_6986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https://vk.com/album-17421674_268556151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1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332656"/>
            <a:ext cx="9509760" cy="504056"/>
          </a:xfrm>
        </p:spPr>
        <p:txBody>
          <a:bodyPr rtlCol="0">
            <a:normAutofit fontScale="90000"/>
          </a:bodyPr>
          <a:lstStyle/>
          <a:p>
            <a:pPr rtl="0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2.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344" y="980728"/>
            <a:ext cx="11233248" cy="5688632"/>
          </a:xfrm>
        </p:spPr>
        <p:txBody>
          <a:bodyPr rtlCol="0">
            <a:noAutofit/>
          </a:bodyPr>
          <a:lstStyle/>
          <a:p>
            <a:pPr marL="4572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 с мероприятий проекта «Луч добра каждый день»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94B0DF7-1B21-407C-9463-5E4184CB6A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95" y="1517287"/>
            <a:ext cx="3024337" cy="200362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11BA80E-6DB6-4B80-B178-13D9FE5FF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8" y="3692699"/>
            <a:ext cx="3168353" cy="237626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E591F15-E013-462C-BF11-B640B7D950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437" y="2014788"/>
            <a:ext cx="2065730" cy="367240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6004C5F-D862-4B24-A618-2051B3A9D6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115" y="2014788"/>
            <a:ext cx="2754306" cy="367240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CC1D955-D745-490A-A035-F418257DBF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17" y="1412775"/>
            <a:ext cx="3152048" cy="208823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0042729-9BF3-45D5-BD73-57125F23CE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23" y="3850992"/>
            <a:ext cx="3063637" cy="20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5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:a16="http://schemas.microsoft.com/office/drawing/2014/main" id="{0C9DCBE9-23C6-4A49-BE98-4003CE6B9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901953"/>
            <a:ext cx="9509760" cy="20311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6262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476672"/>
            <a:ext cx="9110091" cy="504056"/>
          </a:xfrm>
        </p:spPr>
        <p:txBody>
          <a:bodyPr rtlCol="0">
            <a:noAutofit/>
          </a:bodyPr>
          <a:lstStyle/>
          <a:p>
            <a:pPr rtl="0"/>
            <a:r>
              <a:rPr lang="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479376" y="1124744"/>
            <a:ext cx="11233248" cy="5544616"/>
          </a:xfrm>
        </p:spPr>
        <p:txBody>
          <a:bodyPr rtlCol="0">
            <a:normAutofit/>
          </a:bodyPr>
          <a:lstStyle/>
          <a:p>
            <a:pPr algn="l">
              <a:lnSpc>
                <a:spcPct val="106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Основная идея проекта «Луч добра каждый день»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приносить пользу обществу через помощь старшему поколению (ветеранам-блокадникам): в покупке и доставке продуктов и лекарств, помощи в быту, организации тематических вечеров встреч, а также любой другой посильной помощи.  Вспоминать о ветеранах не только в праздничные даты, но и помогать делом каждый день. 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Проект представляет собой цикл мероприятий: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l">
              <a:lnSpc>
                <a:spcPct val="106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«Праздник для каждого» - открытки со словами поддержки для ветеранов-блокадников района в день рождения и на памятные праздничные даты;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OpenSymbol"/>
            </a:endParaRPr>
          </a:p>
          <a:p>
            <a:pPr lvl="0" algn="l">
              <a:lnSpc>
                <a:spcPct val="106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Проведение тематических вечеров встреч, мастер-классов для ветеранов-блокадников;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OpenSymbol"/>
            </a:endParaRPr>
          </a:p>
          <a:p>
            <a:pPr lvl="0" algn="l">
              <a:lnSpc>
                <a:spcPct val="106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Акция «Луч добра каждый день»: посещение ветеранов-блокадников на территории больниц, домов престарелых;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OpenSymbol"/>
            </a:endParaRPr>
          </a:p>
          <a:p>
            <a:pPr lvl="0" algn="l">
              <a:lnSpc>
                <a:spcPct val="106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«История Жизни Одного человека» - общение с ветеранами-блокадниками, написание интересных историй из жизни людей района как примеры для подрастающего поколения;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OpenSymbol"/>
            </a:endParaRPr>
          </a:p>
          <a:p>
            <a:pPr lvl="0" algn="l">
              <a:lnSpc>
                <a:spcPct val="106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«Мы Вместе» - помощь нуждающимся ветеранам-блокадникам в период пандемии коронавируса;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OpenSymbol"/>
            </a:endParaRPr>
          </a:p>
          <a:p>
            <a:pPr lvl="0" algn="l">
              <a:lnSpc>
                <a:spcPct val="106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«Адреса одиночества» - посещение волонтёрами ветеранов-блокадников для оказания им помощи в уборке квартир.</a:t>
            </a:r>
            <a:endParaRPr lang="ru-RU" sz="1800" dirty="0">
              <a:effectLst/>
              <a:latin typeface="Symbol" panose="05050102010706020507" pitchFamily="18" charset="2"/>
              <a:ea typeface="Calibri" panose="020F0502020204030204" pitchFamily="34" charset="0"/>
              <a:cs typeface="OpenSymbol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Проект реализуется направлениям: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l">
              <a:lnSpc>
                <a:spcPct val="106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1. Развитие социального добровольчества  среди учащихся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ССУЗов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Калининского района;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2. Развитие социального добровольчества среди воспитанников подростково-молодежных клубов ПМЦ Калининский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260648"/>
            <a:ext cx="9509760" cy="585376"/>
          </a:xfrm>
        </p:spPr>
        <p:txBody>
          <a:bodyPr rtlCol="0"/>
          <a:lstStyle/>
          <a:p>
            <a:pPr algn="ctr" rt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новизна</a:t>
            </a:r>
            <a:endParaRPr lang="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980728"/>
            <a:ext cx="11161240" cy="5616624"/>
          </a:xfrm>
        </p:spPr>
        <p:txBody>
          <a:bodyPr rtlCol="0">
            <a:noAutofit/>
          </a:bodyPr>
          <a:lstStyle/>
          <a:p>
            <a:pPr marL="45720" indent="0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В современном мире постепенно увеличивается количество людей пожилого возраста. Но в силу загруженности рабочими и семейными делами, не всегда находится время чтобы навестить своих пожилых родных, а иногда даже и позвонить им. Многие из нас становятся социально равнодушными и теряют чувство сострадания к ближнему. Кроме того, в сегодняшние дни существует недостаток в общении подрастающего поколения с пожилыми людьми. Возникает необходимость духовно-нравственного и гражданско-патриотического воспитания молодежи. </a:t>
            </a:r>
          </a:p>
          <a:p>
            <a:pPr marL="45720" indent="0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Благотворительная и добровольческая деятельность в настоящее время становятся сферой, в которой проявляется растущая гражданская активность молодежи, стремление подрастающего поколения проявить себя в общественно-значимой деятельности, готовность брать ответственность за решение социальных проблем.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Добровольчество дает возможность молодому поколению получать новые знания и навыки, формировать опыт социального взаимодействия, реализовывать потребность быть социально полезными другим людям.</a:t>
            </a:r>
          </a:p>
          <a:p>
            <a:pPr marL="45720" indent="0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Проект «Луч Добра каждый день» призван способствовать социальной адаптации и самореализации подростков и молодежи. 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И направлен на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формирование полезных коммуникаций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между молодежью и старшим поколением (ветеранами): 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Для молодежи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 это приобретение первого полезного социального опыта со старшим поколением; формирование у подрастающего поколения терпимого и уважительного отношения к людям старшего поколения. 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Для пожилых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повышение качества жизни через внедрение новых форм и методов социального взаимодействия с молодежью; возможность поделиться знаниями.</a:t>
            </a:r>
            <a:endParaRPr lang="ru" sz="1600" dirty="0"/>
          </a:p>
        </p:txBody>
      </p:sp>
    </p:spTree>
    <p:extLst>
      <p:ext uri="{BB962C8B-B14F-4D97-AF65-F5344CB8AC3E}">
        <p14:creationId xmlns:p14="http://schemas.microsoft.com/office/powerpoint/2010/main" val="396139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85376"/>
          </a:xfrm>
        </p:spPr>
        <p:txBody>
          <a:bodyPr rtlCol="0"/>
          <a:lstStyle/>
          <a:p>
            <a:pPr rt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проекта</a:t>
            </a:r>
            <a:endParaRPr lang="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1268760"/>
            <a:ext cx="10657184" cy="4896544"/>
          </a:xfrm>
        </p:spPr>
        <p:txBody>
          <a:bodyPr rtlCol="0">
            <a:normAutofit fontScale="92500" lnSpcReduction="20000"/>
          </a:bodyPr>
          <a:lstStyle/>
          <a:p>
            <a:pPr marL="45720" indent="0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Цель проекта: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развитие добровольческой активности и поддержка добровольческих инициатив в молодежной среде через помощь старшему поколению; повышение социальной активности молодежи в общении со старшим поколением; передача опыта старшего поколения младшему.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" indent="0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Задачи: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" indent="0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информирование и пропаганда добровольчества, стимулирование интереса подростков и молодежи к добровольческой деятельности;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" indent="0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вовлечение подростков и молодежи, в том числе из «группы риска» в добровольческую деятельность;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" indent="0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проведение добровольческих акций профилактической, социальной, экологической направленности, способствующих формированию ценностей здорового образа жизни, пропагандирующих здоровые позитивные формы досуга;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" indent="0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координация деятельности добровольцев, поиск и привлечение социальных партнеров для проведения добровольческих и благотворительных акций и мероприятий;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" indent="0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обучение добровольцев, создание условий для личностного и профессионального роста подростков и молодежи, вовлеченных в добровольческую активность.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" indent="0" rtl="0">
              <a:buNone/>
            </a:pP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5766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260648"/>
            <a:ext cx="11161240" cy="720080"/>
          </a:xfrm>
        </p:spPr>
        <p:txBody>
          <a:bodyPr rtlCol="0">
            <a:noAutofit/>
          </a:bodyPr>
          <a:lstStyle/>
          <a:p>
            <a:pPr rtl="0"/>
            <a:r>
              <a:rPr lang="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«Развитие социального добровольчества  среди учащихся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ССУЗов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Калининского района»</a:t>
            </a:r>
            <a:endParaRPr lang="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124744"/>
            <a:ext cx="11305256" cy="5472608"/>
          </a:xfrm>
        </p:spPr>
        <p:txBody>
          <a:bodyPr rtlCol="0">
            <a:normAutofit fontScale="92500" lnSpcReduction="20000"/>
          </a:bodyPr>
          <a:lstStyle/>
          <a:p>
            <a:pPr marL="45720" indent="0" rtl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направлении можно выделить несколько этапов реализации.</a:t>
            </a:r>
          </a:p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1-й этап – Подготовительный</a:t>
            </a:r>
          </a:p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этапа: </a:t>
            </a:r>
          </a:p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информирование молодежи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ССУЗов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добровольческой деятельности;</a:t>
            </a:r>
          </a:p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привлечение подростков и молодежи к добровольческим акциям по различным направлениям;</a:t>
            </a:r>
          </a:p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системы координации деятельности и взаимодействия молодежных добровольцев;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информационного сопровождения деятельности молодых добровольцев.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Формы и механизмы реализации на 1-м этапе: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Планирование добровольческой деятельности совместно с заместителями по учебно-воспитательной деятельности социальными психологами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ССУЗов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Калининского района;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Проведение семинаров по вопросам развития добровольчества в Калининском районе;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Формирование первого опыта общения с ветеранами-блокадниками. Проведение добровольческих мероприятий проекта, например, «Луч добра каждый день»;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Анализ и корректировка деятельности волонтеров посредством диалога, например, через проведение Круглого стола;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Привлечение социальных партнеров и благотворительных фондов к участию в совместных акциях;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Организация работы по освещению добровольческой деятельности в СМИ, взаимодействие с пресс-службой администрации Калининского района;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Организация работы по освещению добровольческой деятельности в СМИ, взаимодействие с пресс-службой администрации Калининского района.</a:t>
            </a:r>
            <a:endParaRPr lang="ru" sz="1800" dirty="0"/>
          </a:p>
        </p:txBody>
      </p:sp>
    </p:spTree>
    <p:extLst>
      <p:ext uri="{BB962C8B-B14F-4D97-AF65-F5344CB8AC3E}">
        <p14:creationId xmlns:p14="http://schemas.microsoft.com/office/powerpoint/2010/main" val="367679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260648"/>
            <a:ext cx="11161240" cy="720080"/>
          </a:xfrm>
        </p:spPr>
        <p:txBody>
          <a:bodyPr rtlCol="0">
            <a:noAutofit/>
          </a:bodyPr>
          <a:lstStyle/>
          <a:p>
            <a:pPr rtl="0"/>
            <a:r>
              <a:rPr lang="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«Развитие социального добровольчества  среди учащихся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ССУЗов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Калининского района» (продолжение)</a:t>
            </a:r>
            <a:endParaRPr lang="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124744"/>
            <a:ext cx="11305256" cy="5472608"/>
          </a:xfrm>
        </p:spPr>
        <p:txBody>
          <a:bodyPr rtlCol="0">
            <a:normAutofit lnSpcReduction="10000"/>
          </a:bodyPr>
          <a:lstStyle/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2-й этап – Формирование стабильного опыта добровольчества</a:t>
            </a:r>
          </a:p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этапа: </a:t>
            </a:r>
          </a:p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и поддержка активов добровольцев в средних специальных учебных заведениях;</a:t>
            </a:r>
          </a:p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обучение добровольцев из числа подростков и молодежи;</a:t>
            </a:r>
          </a:p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квалификации координаторов добровольческого движения;</a:t>
            </a:r>
          </a:p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системы взаимодействия и координации добровольческих активов, некоммерческих организаций, осуществляющих свою деятельность в сфере добровольчества, государственных учреждений и организаций (социальных, образовательных и пр.);</a:t>
            </a:r>
          </a:p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поддержка и создание условий для реализации молодежных инициатив.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Формы и механизмы реализации на 2-м этапе: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Проведение добровольческих акций и мероприятий в рамках проекта. Формирование устойчивого опыта добровольческой деятельности;</a:t>
            </a: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Проведение обучающих семинаров для координаторов добровольческой деятельности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ССУЗах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Проведение Круглого стола: анализ и корректировка деятельности волонтеров посредством диалога;</a:t>
            </a: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Проведение профилактических акций совместно с социальными партнерами, некоммерческими организациями;</a:t>
            </a: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Организация работы по освещению добровольческой деятельности в СМИ, написание взаимодействие с пресс-службой администрации Калининского района.</a:t>
            </a:r>
          </a:p>
        </p:txBody>
      </p:sp>
    </p:spTree>
    <p:extLst>
      <p:ext uri="{BB962C8B-B14F-4D97-AF65-F5344CB8AC3E}">
        <p14:creationId xmlns:p14="http://schemas.microsoft.com/office/powerpoint/2010/main" val="179387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332656"/>
            <a:ext cx="11161240" cy="720080"/>
          </a:xfrm>
        </p:spPr>
        <p:txBody>
          <a:bodyPr rtlCol="0">
            <a:noAutofit/>
          </a:bodyPr>
          <a:lstStyle/>
          <a:p>
            <a:pPr rtl="0"/>
            <a:r>
              <a:rPr lang="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«Развитие социального добровольчества  среди учащихся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ССУЗов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Калининского района» (продолжение)</a:t>
            </a:r>
            <a:endParaRPr lang="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340768"/>
            <a:ext cx="11305256" cy="5256584"/>
          </a:xfrm>
        </p:spPr>
        <p:txBody>
          <a:bodyPr rtlCol="0">
            <a:normAutofit/>
          </a:bodyPr>
          <a:lstStyle/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3-й этап. Поддержка добровольческой деятельности учащихся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ССУЗов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Калининского района</a:t>
            </a:r>
          </a:p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этапа: </a:t>
            </a:r>
          </a:p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поддержка работы добровольческих активов на базе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ССУЗов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координация совместной деятельности добровольцев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ССУЗов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активное участие волонтеров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ССУЗов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реализации мероприятий проекта;</a:t>
            </a:r>
          </a:p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на базе ЦПМИ #Водинголос ПМЦ «Калининский» ежемесячных встреч волонтеров – Круглый стол «Диалоги о добровольчестве», для обмена опытом между добровольцами Калининского района.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Формы и механизмы реализации на 3-м этапе: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Координация проведения добровольческих акций в соответствии с мероприятиями проекта;</a:t>
            </a: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Информационное сопровождение добровольческой деятельности;</a:t>
            </a: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Проведение координационных встреч добровольцев Калининского района в формате «Диалоги о добровольчестве».</a:t>
            </a: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48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380" y="692696"/>
            <a:ext cx="11161240" cy="720080"/>
          </a:xfrm>
        </p:spPr>
        <p:txBody>
          <a:bodyPr rtlCol="0">
            <a:noAutofit/>
          </a:bodyPr>
          <a:lstStyle/>
          <a:p>
            <a:pPr rtl="0"/>
            <a:r>
              <a:rPr lang="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«Развитие добровольчества среди воспитанников подростково-молодежных клубов ПМЦ Калининский» </a:t>
            </a:r>
            <a:endParaRPr lang="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772816"/>
            <a:ext cx="11305256" cy="4824536"/>
          </a:xfrm>
        </p:spPr>
        <p:txBody>
          <a:bodyPr rtlCol="0">
            <a:normAutofit/>
          </a:bodyPr>
          <a:lstStyle/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Во втором направлении «Развитие добровольчества среди воспитанников подростково-молодежных клубов ПМЦ Калининский» работа выстраивается путем взаимодействия с подростково-молодежными клубами (ПМК) в качестве социальных партнеров.</a:t>
            </a:r>
          </a:p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ПМК привлекаются к участию в совместных акциях и мероприятиях проекта, таких как:</a:t>
            </a:r>
          </a:p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«Праздник для каждого» - изготовление открыток со словами поддержки для ветеранов-блокадников района (памятные праздничные даты, день рождения);</a:t>
            </a:r>
          </a:p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Тематические вечера, мастер-классы для ветеранов-блокадников – участие в качестве артистов (вокалистов, танцоров и т.д.), фото- и видеооператоров (для направления «Фото-, видеосъемка»), организаторов мастер-классов, волонтеров; </a:t>
            </a:r>
          </a:p>
          <a:p>
            <a:pPr marL="4572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«История Жизни Одного человека» - написание интересных историй из жизни ветеранов-блокадников (для направления «Журналистика»).</a:t>
            </a:r>
          </a:p>
        </p:txBody>
      </p:sp>
    </p:spTree>
    <p:extLst>
      <p:ext uri="{BB962C8B-B14F-4D97-AF65-F5344CB8AC3E}">
        <p14:creationId xmlns:p14="http://schemas.microsoft.com/office/powerpoint/2010/main" val="262838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13368"/>
          </a:xfrm>
        </p:spPr>
        <p:txBody>
          <a:bodyPr rtlCol="0">
            <a:normAutofit fontScale="90000"/>
          </a:bodyPr>
          <a:lstStyle/>
          <a:p>
            <a:pPr rtl="0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1196752"/>
            <a:ext cx="10873208" cy="5256584"/>
          </a:xfrm>
        </p:spPr>
        <p:txBody>
          <a:bodyPr rtlCol="0">
            <a:normAutofit fontScale="92500" lnSpcReduction="20000"/>
          </a:bodyPr>
          <a:lstStyle/>
          <a:p>
            <a:pPr marL="45720" indent="0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Результаты проекта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 повышение уровня доверия между участниками проекта (между поколениями), формирование устойчивых отношений, способствующих реализации сов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местной деятельности в рамках добровольчества.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" indent="0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Результаты проекта в фактах: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" indent="0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Центр поддержки молодежных инициатив #Водинголос ПМЦ Калининский был открыт в декабре 2015 года с целью знакомства молодежи с многообразием волонтёрских направлений, и осуществления реальной добровольческой деятельности на территории района.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 2016 по 2020 годы Центром поддержки молодежных инициатив #Водинголос были организованы и скоординированы более 1000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мероприятий в сфере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волонтерства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и добровольчества различной направленности (от патриотических акций до пропаганды донорства),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благополучателями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которых стали более 30 000 человек. За этот период Центром был сформирован районный волонтерский актив, который насчитывает 486 активных участников.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Волонтёры ЦПМИ #Водинголос ПМЦ Калининский -  учащиеся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ССУЗов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Калининского  района оказывали адресную помощь ветеранам и ветеранам-блокадникам – осуществляли уборку в квартирах, поздравляли с праздниками и поддерживали общение. 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Специалистами ЦПМИ, воспитанниками ПМК и волонтерами, учащимися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ССУЗов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Калининского района проводились памятные вечера и досуговые мероприятия для ветеранов-блокадников Калининского района, праздничные акции.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иние полосы 16 х 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092_TF03417271_TF03417271" id="{8E779135-F8A5-4813-BE3E-5BF2FB77C896}" vid="{2C038C33-191C-4C46-94BC-3C23BCA2E37C}"/>
    </a:ext>
  </a:extLst>
</a:theme>
</file>

<file path=ppt/theme/theme2.xml><?xml version="1.0" encoding="utf-8"?>
<a:theme xmlns:a="http://schemas.openxmlformats.org/drawingml/2006/main" name="Тема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плана бизнес-проекта (широкоэкранный формат)</Template>
  <TotalTime>101</TotalTime>
  <Words>1936</Words>
  <Application>Microsoft Office PowerPoint</Application>
  <PresentationFormat>Широкоэкранный</PresentationFormat>
  <Paragraphs>144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Corbel</vt:lpstr>
      <vt:lpstr>Euphemia</vt:lpstr>
      <vt:lpstr>Symbol</vt:lpstr>
      <vt:lpstr>Times New Roman</vt:lpstr>
      <vt:lpstr>Wingdings</vt:lpstr>
      <vt:lpstr>Синие полосы 16 х 9</vt:lpstr>
      <vt:lpstr>Проект «Луч добра каждый день»</vt:lpstr>
      <vt:lpstr>Описание проекта</vt:lpstr>
      <vt:lpstr>Актуальность и новизна</vt:lpstr>
      <vt:lpstr>Цель и задачи проекта</vt:lpstr>
      <vt:lpstr>Реализация направления «Развитие социального добровольчества  среди учащихся ССУЗов Калининского района»</vt:lpstr>
      <vt:lpstr>Реализация направления «Развитие социального добровольчества  среди учащихся ССУЗов Калининского района» (продолжение)</vt:lpstr>
      <vt:lpstr>Реализация направления «Развитие социального добровольчества  среди учащихся ССУЗов Калининского района» (продолжение)</vt:lpstr>
      <vt:lpstr>Реализация направления «Развитие добровольчества среди воспитанников подростково-молодежных клубов ПМЦ Калининский» </vt:lpstr>
      <vt:lpstr>Конечные результаты</vt:lpstr>
      <vt:lpstr>Конечные результаты (продолжение)</vt:lpstr>
      <vt:lpstr>Ожидаемые результаты. Мультипликативность.</vt:lpstr>
      <vt:lpstr>Приложение 1.</vt:lpstr>
      <vt:lpstr>Приложение 2.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«Луч добра каждый день»</dc:title>
  <dc:creator>Sony</dc:creator>
  <cp:lastModifiedBy>Sony</cp:lastModifiedBy>
  <cp:revision>19</cp:revision>
  <dcterms:created xsi:type="dcterms:W3CDTF">2020-05-31T10:44:29Z</dcterms:created>
  <dcterms:modified xsi:type="dcterms:W3CDTF">2020-05-31T12:27:27Z</dcterms:modified>
</cp:coreProperties>
</file>