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9144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4" roundtripDataSignature="AMtx7miM+ToFjB8o23vhswG3O1Vp9tQku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Елена Петрова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4-16T12:09:19.396">
    <p:pos x="288" y="173"/>
    <p:text>Если мы переходим на такой формат викторины, можно добавить анимацию с выплывающим ответом, например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YFljYt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cb80e61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11cb80e61a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+ накидать еще варианты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4b6319434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14b631943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4b631943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114b63194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https://miro.com/welcomeonboard/alVpYTJvdDFUWVZkM1FHOVBwaXZjdG95ZzZjc2I3NlZnNzY5VXNNU3NDSW9BaHhUUGR4TVdvN0VRaVA1UTdCcnwzMDc0NDU3MzUwNDcxODkzMDgw?invite_link_id=630868424421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5d14884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g115d14884d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5d14884de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115d14884d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5d14884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g115d14884de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5d14884de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115d14884d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Тут можно проговорить, что у разных пакетов свои плюсы и минусы, но лучший пакет тот, который у вас уже есть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4a05edd1c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124a05edd1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Тут можно проговорить, что у разных пакетов свои плюсы и минусы, но лучший пакет тот, который у вас уже есть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Лайк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4a05edd1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124a05edd1c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3fbb35b6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3fbb35b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3fbb35b62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3fbb35b6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3fbb35b62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3fbb35b6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3fbb35b62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3fbb35b6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3fbb35b62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3fbb35b6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3fbb35b62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3fbb35b6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9.gif"/><Relationship Id="rId6" Type="http://schemas.openxmlformats.org/officeDocument/2006/relationships/image" Target="../media/image19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32.jpg"/><Relationship Id="rId5" Type="http://schemas.openxmlformats.org/officeDocument/2006/relationships/image" Target="../media/image2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8.jp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1cb80e61a0_0_0"/>
          <p:cNvPicPr preferRelativeResize="0"/>
          <p:nvPr/>
        </p:nvPicPr>
        <p:blipFill rotWithShape="1">
          <a:blip r:embed="rId3">
            <a:alphaModFix/>
          </a:blip>
          <a:srcRect b="1175" l="1267" r="-257" t="852"/>
          <a:stretch/>
        </p:blipFill>
        <p:spPr>
          <a:xfrm>
            <a:off x="-5373" y="0"/>
            <a:ext cx="924315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11cb80e61a0_0_0"/>
          <p:cNvPicPr preferRelativeResize="0"/>
          <p:nvPr/>
        </p:nvPicPr>
        <p:blipFill rotWithShape="1">
          <a:blip r:embed="rId4">
            <a:alphaModFix amt="97000"/>
          </a:blip>
          <a:srcRect b="0" l="0" r="0" t="0"/>
          <a:stretch/>
        </p:blipFill>
        <p:spPr>
          <a:xfrm rot="10800000">
            <a:off x="1338385" y="2"/>
            <a:ext cx="78994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11cb80e61a0_0_0"/>
          <p:cNvSpPr txBox="1"/>
          <p:nvPr/>
        </p:nvSpPr>
        <p:spPr>
          <a:xfrm>
            <a:off x="9847385" y="2614246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11cb80e61a0_0_0"/>
          <p:cNvSpPr txBox="1"/>
          <p:nvPr/>
        </p:nvSpPr>
        <p:spPr>
          <a:xfrm>
            <a:off x="1628100" y="2705550"/>
            <a:ext cx="5887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Эк</a:t>
            </a:r>
            <a:r>
              <a:rPr b="1" i="0" lang="ru-RU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ологический 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урок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g11cb80e61a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4225" y="5767400"/>
            <a:ext cx="2303551" cy="10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Экологические цели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СО - Борьба с изменением климата"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0" y="1600200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500" y="3949700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5000" y="1600200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Цель 6: Обеспечение наличия и рационального использования водных ресурсов и  санитарии для всех — Устойчивое развитие" id="150" name="Google Shape;15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45000" y="3949700"/>
            <a:ext cx="2349500" cy="23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685800" y="274796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ru-RU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 можете сделать для экологии </a:t>
            </a:r>
            <a:r>
              <a:rPr b="1" lang="ru-RU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</a:t>
            </a:r>
            <a:r>
              <a:rPr b="1" i="0" lang="ru-RU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i="0" sz="4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4508805"/>
            <a:ext cx="1764995" cy="176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1630" y="333447"/>
            <a:ext cx="1764995" cy="176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ve Ways to Reduce Your Carbon Footprint - CO2 Living"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114b6319434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5750" y="182575"/>
            <a:ext cx="9209750" cy="6446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1"/>
          <p:cNvPicPr preferRelativeResize="0"/>
          <p:nvPr/>
        </p:nvPicPr>
        <p:blipFill rotWithShape="1">
          <a:blip r:embed="rId3">
            <a:alphaModFix/>
          </a:blip>
          <a:srcRect b="9772" l="0" r="0" t="10569"/>
          <a:stretch/>
        </p:blipFill>
        <p:spPr>
          <a:xfrm>
            <a:off x="-1" y="497029"/>
            <a:ext cx="9144000" cy="485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6600" y="5746737"/>
            <a:ext cx="3244575" cy="7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05748" y="682976"/>
            <a:ext cx="1635425" cy="16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240188"/>
            <a:ext cx="1635425" cy="16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/>
        </p:nvSpPr>
        <p:spPr>
          <a:xfrm>
            <a:off x="481550" y="171450"/>
            <a:ext cx="7853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Пункты приема вторсырья можно найти на специальной карте: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1"/>
          <p:cNvSpPr txBox="1"/>
          <p:nvPr/>
        </p:nvSpPr>
        <p:spPr>
          <a:xfrm>
            <a:off x="1635425" y="5723150"/>
            <a:ext cx="47466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это ссылка на ежемесячные акции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11"/>
          <p:cNvSpPr txBox="1"/>
          <p:nvPr/>
        </p:nvSpPr>
        <p:spPr>
          <a:xfrm>
            <a:off x="973575" y="4111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https://recyclemap.ru/spb</a:t>
            </a:r>
            <a:endParaRPr b="1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4b6319434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Сортировка вторсырья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g114b631943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838" y="1813468"/>
            <a:ext cx="5682325" cy="42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Pro Мусор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075" y="3638325"/>
            <a:ext cx="5740324" cy="286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зей про мусор" id="191" name="Google Shape;1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510146"/>
            <a:ext cx="3582236" cy="492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6013" y="231042"/>
            <a:ext cx="1490950" cy="14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3"/>
          <p:cNvSpPr txBox="1"/>
          <p:nvPr/>
        </p:nvSpPr>
        <p:spPr>
          <a:xfrm>
            <a:off x="4363924" y="2026346"/>
            <a:ext cx="4593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ru-RU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Музей про переработку вторсырья</a:t>
            </a:r>
            <a:endParaRPr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ve Ways to Reduce Your Carbon Footprint - CO2 Living" id="198" name="Google Shape;198;g115d14884de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5d14884de_0_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Буккроссинг, шеринги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g115d14884de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100" y="1945703"/>
            <a:ext cx="5859649" cy="32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15d14884de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2399" y="2164913"/>
            <a:ext cx="2834600" cy="28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ve Ways to Reduce Your Carbon Footprint - CO2 Living" id="210" name="Google Shape;210;g115d14884de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УНИВЕРСИТЕТ ИТМО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2382"/>
            <a:ext cx="91440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Университет ИТМО"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0072" y="5883561"/>
            <a:ext cx="1803855" cy="91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4455" y="5548955"/>
            <a:ext cx="3632200" cy="121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827" y="5436608"/>
            <a:ext cx="3034604" cy="1436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5d14884de_0_21"/>
          <p:cNvSpPr txBox="1"/>
          <p:nvPr>
            <p:ph type="title"/>
          </p:nvPr>
        </p:nvSpPr>
        <p:spPr>
          <a:xfrm>
            <a:off x="180000" y="274650"/>
            <a:ext cx="878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ru-RU" sz="4200">
                <a:latin typeface="Montserrat"/>
                <a:ea typeface="Montserrat"/>
                <a:cs typeface="Montserrat"/>
                <a:sym typeface="Montserrat"/>
              </a:rPr>
              <a:t>Как сократить потребление?</a:t>
            </a:r>
            <a:endParaRPr b="1" sz="4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g115d14884de_0_2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Многоразовые бутылки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Стаканы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Пакеты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Фруктовки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Контейнеры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g115d14884de_0_21"/>
          <p:cNvPicPr preferRelativeResize="0"/>
          <p:nvPr/>
        </p:nvPicPr>
        <p:blipFill rotWithShape="1">
          <a:blip r:embed="rId3">
            <a:alphaModFix/>
          </a:blip>
          <a:srcRect b="15701" l="31720" r="30694" t="11338"/>
          <a:stretch/>
        </p:blipFill>
        <p:spPr>
          <a:xfrm>
            <a:off x="5777525" y="2214000"/>
            <a:ext cx="984301" cy="2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15d14884de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025" y="2647025"/>
            <a:ext cx="1563950" cy="15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15d14884de_0_21"/>
          <p:cNvPicPr preferRelativeResize="0"/>
          <p:nvPr/>
        </p:nvPicPr>
        <p:blipFill rotWithShape="1">
          <a:blip r:embed="rId5">
            <a:alphaModFix/>
          </a:blip>
          <a:srcRect b="-3119" l="15701" r="28915" t="3120"/>
          <a:stretch/>
        </p:blipFill>
        <p:spPr>
          <a:xfrm>
            <a:off x="7285375" y="2094725"/>
            <a:ext cx="1477900" cy="266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4a05edd1c_0_34"/>
          <p:cNvSpPr txBox="1"/>
          <p:nvPr>
            <p:ph type="title"/>
          </p:nvPr>
        </p:nvSpPr>
        <p:spPr>
          <a:xfrm>
            <a:off x="180000" y="274650"/>
            <a:ext cx="878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ru-RU" sz="4200">
                <a:latin typeface="Montserrat"/>
                <a:ea typeface="Montserrat"/>
                <a:cs typeface="Montserrat"/>
                <a:sym typeface="Montserrat"/>
              </a:rPr>
              <a:t>Как сократить потребление?</a:t>
            </a:r>
            <a:endParaRPr b="1" sz="4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g124a05edd1c_0_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Многоразовые бутылки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Стаканы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Пакеты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Фруктовки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-"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Контейнеры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g124a05edd1c_0_34"/>
          <p:cNvPicPr preferRelativeResize="0"/>
          <p:nvPr/>
        </p:nvPicPr>
        <p:blipFill rotWithShape="1">
          <a:blip r:embed="rId3">
            <a:alphaModFix/>
          </a:blip>
          <a:srcRect b="15701" l="31720" r="30694" t="11338"/>
          <a:stretch/>
        </p:blipFill>
        <p:spPr>
          <a:xfrm>
            <a:off x="5777525" y="2214000"/>
            <a:ext cx="984301" cy="2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24a05edd1c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025" y="2647025"/>
            <a:ext cx="1563950" cy="15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24a05edd1c_0_34"/>
          <p:cNvPicPr preferRelativeResize="0"/>
          <p:nvPr/>
        </p:nvPicPr>
        <p:blipFill rotWithShape="1">
          <a:blip r:embed="rId5">
            <a:alphaModFix/>
          </a:blip>
          <a:srcRect b="-3119" l="15701" r="28915" t="3120"/>
          <a:stretch/>
        </p:blipFill>
        <p:spPr>
          <a:xfrm>
            <a:off x="7285375" y="2094725"/>
            <a:ext cx="1477900" cy="26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24a05edd1c_0_34"/>
          <p:cNvSpPr txBox="1"/>
          <p:nvPr/>
        </p:nvSpPr>
        <p:spPr>
          <a:xfrm>
            <a:off x="955650" y="5509925"/>
            <a:ext cx="7232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Важно, чтобы вам было удобно</a:t>
            </a:r>
            <a:endParaRPr b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693870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 sz="3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Узнал сам – расскажи друзьям </a:t>
            </a:r>
            <a:endParaRPr b="1" sz="3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124a05edd1c_0_23"/>
          <p:cNvPicPr preferRelativeResize="0"/>
          <p:nvPr/>
        </p:nvPicPr>
        <p:blipFill rotWithShape="1">
          <a:blip r:embed="rId3">
            <a:alphaModFix/>
          </a:blip>
          <a:srcRect b="1175" l="1267" r="-257" t="852"/>
          <a:stretch/>
        </p:blipFill>
        <p:spPr>
          <a:xfrm>
            <a:off x="-5373" y="0"/>
            <a:ext cx="924315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24a05edd1c_0_23"/>
          <p:cNvPicPr preferRelativeResize="0"/>
          <p:nvPr/>
        </p:nvPicPr>
        <p:blipFill rotWithShape="1">
          <a:blip r:embed="rId4">
            <a:alphaModFix amt="97000"/>
          </a:blip>
          <a:srcRect b="0" l="0" r="0" t="0"/>
          <a:stretch/>
        </p:blipFill>
        <p:spPr>
          <a:xfrm rot="10800000">
            <a:off x="1338385" y="2"/>
            <a:ext cx="78994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24a05edd1c_0_23"/>
          <p:cNvSpPr txBox="1"/>
          <p:nvPr/>
        </p:nvSpPr>
        <p:spPr>
          <a:xfrm>
            <a:off x="9847385" y="2614246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24a05edd1c_0_23"/>
          <p:cNvSpPr txBox="1"/>
          <p:nvPr/>
        </p:nvSpPr>
        <p:spPr>
          <a:xfrm>
            <a:off x="1628100" y="2705550"/>
            <a:ext cx="5887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Эк</a:t>
            </a:r>
            <a:r>
              <a:rPr b="1" i="0" lang="ru-RU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ологический 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урок</a:t>
            </a:r>
            <a:endParaRPr b="1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4" name="Google Shape;244;g124a05edd1c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4225" y="5767400"/>
            <a:ext cx="2303551" cy="10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3fbb35b62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За 8000 лет площадь леса на Земле уменьшилась на 6 млн квадратных километров</a:t>
            </a:r>
            <a:endParaRPr sz="205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g123fbb35b6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150" y="1575050"/>
            <a:ext cx="8422799" cy="50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3fbb35b62_0_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Человек является причиной 90 процентов лесных пожаров</a:t>
            </a:r>
            <a:endParaRPr/>
          </a:p>
        </p:txBody>
      </p:sp>
      <p:pic>
        <p:nvPicPr>
          <p:cNvPr id="109" name="Google Shape;109;g123fbb35b62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63" y="1417649"/>
            <a:ext cx="7691675" cy="51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3fbb35b62_0_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Каждый минуту в мире исчезает площадь леса, равная 35 футбольным полям</a:t>
            </a:r>
            <a:endParaRPr/>
          </a:p>
        </p:txBody>
      </p:sp>
      <p:pic>
        <p:nvPicPr>
          <p:cNvPr id="115" name="Google Shape;115;g123fbb35b62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075" y="1235349"/>
            <a:ext cx="7273350" cy="53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3fbb35b62_0_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Каждый день исчезает до 100 видов растений и животных</a:t>
            </a:r>
            <a:endParaRPr/>
          </a:p>
        </p:txBody>
      </p:sp>
      <p:pic>
        <p:nvPicPr>
          <p:cNvPr id="121" name="Google Shape;121;g123fbb35b62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63" y="1311975"/>
            <a:ext cx="8421726" cy="502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3fbb35b62_0_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В Тихом океане есть островок из мусора, занимающий площадь размером с Францию</a:t>
            </a:r>
            <a:endParaRPr/>
          </a:p>
        </p:txBody>
      </p:sp>
      <p:sp>
        <p:nvSpPr>
          <p:cNvPr id="127" name="Google Shape;127;g123fbb35b62_0_2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28" name="Google Shape;128;g123fbb35b62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0388"/>
            <a:ext cx="9143999" cy="5185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3fbb35b62_0_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Сколько планет потребуется для поддержания образа жизни людей при численности населения в 9.6 мрлд.?</a:t>
            </a:r>
            <a:endParaRPr/>
          </a:p>
        </p:txBody>
      </p:sp>
      <p:pic>
        <p:nvPicPr>
          <p:cNvPr id="134" name="Google Shape;134;g123fbb35b62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450" y="1417650"/>
            <a:ext cx="8609551" cy="48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>
            <p:ph type="title"/>
          </p:nvPr>
        </p:nvSpPr>
        <p:spPr>
          <a:xfrm>
            <a:off x="280950" y="274650"/>
            <a:ext cx="8582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 sz="4300">
                <a:latin typeface="Montserrat"/>
                <a:ea typeface="Montserrat"/>
                <a:cs typeface="Montserrat"/>
                <a:sym typeface="Montserrat"/>
              </a:rPr>
              <a:t>Цели устойчивого развития</a:t>
            </a:r>
            <a:endParaRPr b="1" sz="4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В интернете запустили онлайн-кампанию о целях устойчивого развития ООН" id="141" name="Google Shape;14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077" y="1600200"/>
            <a:ext cx="85820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