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59" r:id="rId4"/>
    <p:sldId id="260" r:id="rId5"/>
    <p:sldId id="261" r:id="rId6"/>
    <p:sldId id="264" r:id="rId7"/>
    <p:sldId id="263" r:id="rId8"/>
    <p:sldId id="262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F99"/>
    <a:srgbClr val="0526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19" y="2166365"/>
            <a:ext cx="8603674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970315"/>
            <a:ext cx="6858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49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719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64484" y="0"/>
            <a:ext cx="2057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468" y="609600"/>
            <a:ext cx="1801785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09600"/>
            <a:ext cx="5979968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22855"/>
            <a:ext cx="2057397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2102" y="6422855"/>
            <a:ext cx="320975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4787" y="6422855"/>
            <a:ext cx="659819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174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384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93" y="2208879"/>
            <a:ext cx="78867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0" baseline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893" y="3984400"/>
            <a:ext cx="78867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4956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797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68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656566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428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428" y="2656564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901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929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91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48840"/>
            <a:ext cx="4572000" cy="38404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92568" y="2147487"/>
            <a:ext cx="256032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948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0" y="2211494"/>
            <a:ext cx="4754880" cy="384048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85351" y="2150621"/>
            <a:ext cx="256032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250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2" y="176109"/>
            <a:ext cx="9141714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019" y="284176"/>
            <a:ext cx="777240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019" y="2011680"/>
            <a:ext cx="777240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557" y="6422855"/>
            <a:ext cx="2595043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1000" y="6422855"/>
            <a:ext cx="4060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65139" y="6422855"/>
            <a:ext cx="709698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2075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jpeg"/><Relationship Id="rId7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jpg"/><Relationship Id="rId11" Type="http://schemas.openxmlformats.org/officeDocument/2006/relationships/image" Target="../media/image11.jpeg"/><Relationship Id="rId5" Type="http://schemas.openxmlformats.org/officeDocument/2006/relationships/image" Target="../media/image6.jpeg"/><Relationship Id="rId10" Type="http://schemas.openxmlformats.org/officeDocument/2006/relationships/image" Target="../media/image10.jpeg"/><Relationship Id="rId4" Type="http://schemas.openxmlformats.org/officeDocument/2006/relationships/image" Target="../media/image5.jpe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6" t="26342" r="11717" b="33233"/>
          <a:stretch/>
        </p:blipFill>
        <p:spPr>
          <a:xfrm>
            <a:off x="1792270" y="3429000"/>
            <a:ext cx="5425189" cy="3325116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103647" y="620688"/>
            <a:ext cx="9217024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i="1" cap="none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МУНИЦИПАЛЬНОЕ БЮДЖЕТНОЕ </a:t>
            </a:r>
            <a:r>
              <a:rPr lang="ru-RU" sz="2700" b="1" i="1" cap="none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УЧРЕЖДЕНИЕ КУЛЬТУРЫ</a:t>
            </a:r>
            <a:r>
              <a:rPr lang="ru-RU" sz="2700" b="1" i="1" cap="none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i="1" cap="none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«РАЙОННЫЙ ДОМ КУЛЬТУРЫ»</a:t>
            </a:r>
            <a:br>
              <a:rPr lang="ru-RU" sz="2700" b="1" i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cap="none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МУНИЦИПАЛЬНОГО ОБРАЗОВАНИЯ ТЕМРЮКСКИЙ РАЙОН</a:t>
            </a:r>
            <a:r>
              <a:rPr lang="ru-RU" b="1" cap="none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cap="none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23528" y="2034408"/>
            <a:ext cx="8640959" cy="1498476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4400" b="1" dirty="0">
                <a:ln w="19050">
                  <a:solidFill>
                    <a:srgbClr val="4F81BD">
                      <a:lumMod val="50000"/>
                    </a:srgb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Презентация молодежного клуба 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4400" b="1" dirty="0">
                <a:ln w="19050">
                  <a:solidFill>
                    <a:srgbClr val="4F81BD">
                      <a:lumMod val="50000"/>
                    </a:srgb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волонтерского движения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042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060848"/>
            <a:ext cx="8712968" cy="417646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6" t="26342" r="11717" b="33233"/>
          <a:stretch/>
        </p:blipFill>
        <p:spPr>
          <a:xfrm>
            <a:off x="6493813" y="260648"/>
            <a:ext cx="2619564" cy="1512168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252536" y="620688"/>
            <a:ext cx="7488832" cy="16401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i="1" cap="none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НАПРАВЛЕНИЕ ДЕЯТЕЛЬНОСТИ</a:t>
            </a:r>
            <a:br>
              <a:rPr lang="ru-RU" sz="3100" b="1" i="1" cap="none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cap="none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молодёжного клуба</a:t>
            </a:r>
            <a:br>
              <a:rPr lang="ru-RU" sz="3100" b="1" i="1" cap="none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cap="none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волонтерского движения</a:t>
            </a:r>
            <a:br>
              <a:rPr lang="ru-RU" sz="3100" b="1" i="1" cap="none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cap="none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«РИТМ» МБУК «РДК»</a:t>
            </a:r>
            <a:r>
              <a:rPr lang="ru-RU" sz="3100" b="1" cap="none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cap="none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cap="none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cap="none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23528" y="2034408"/>
            <a:ext cx="8640959" cy="4202904"/>
          </a:xfrm>
        </p:spPr>
        <p:txBody>
          <a:bodyPr>
            <a:normAutofit fontScale="92500" lnSpcReduction="1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2400" b="1" i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«Социальное служение»: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Помощь одинокими пожилыми людьми, семьям находящимся в трудной жизненной ситуации, участие в социальных акциях и </a:t>
            </a: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т.д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2400" b="1" i="1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«Пропаганде здорового образа жизни»:</a:t>
            </a:r>
          </a:p>
          <a:p>
            <a:pPr lvl="0" algn="just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    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Проведение Дней здоровья, спортивных соревнований, </a:t>
            </a:r>
          </a:p>
          <a:p>
            <a:pPr lvl="0" algn="just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Дней здорового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питания, тематических бесед направленных на пропаганду ЗОЖ,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создание и проведение акций по пропаганде здорового образа жизни</a:t>
            </a:r>
          </a:p>
          <a:p>
            <a:pPr lv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2400" b="1" i="1" dirty="0">
                <a:ln>
                  <a:solidFill>
                    <a:srgbClr val="002060"/>
                  </a:solidFill>
                </a:ln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«Экологическое волонтерство»:</a:t>
            </a:r>
          </a:p>
          <a:p>
            <a:pPr lvl="0" algn="ctr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Экологические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акции, субботники, тематические мероприятия по пропаганде бережного отношения к природе.</a:t>
            </a:r>
            <a:endParaRPr lang="ru-RU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68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276865"/>
            <a:ext cx="5544616" cy="7920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3600" b="1" i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«Социальное служение»</a:t>
            </a:r>
            <a:endParaRPr lang="ru-RU" sz="3600" b="1" i="1" dirty="0">
              <a:ln w="12700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525" y="0"/>
            <a:ext cx="2333475" cy="13458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03" y="1171990"/>
            <a:ext cx="4076956" cy="3057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77" y="4249776"/>
            <a:ext cx="4515057" cy="2539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32" y="1417131"/>
            <a:ext cx="4463905" cy="2510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1907" y="3880486"/>
            <a:ext cx="4031809" cy="310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86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276865"/>
            <a:ext cx="5544616" cy="7920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3600" b="1" i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«Социальное служение»</a:t>
            </a:r>
            <a:endParaRPr lang="ru-RU" sz="3600" b="1" i="1" dirty="0">
              <a:ln w="12700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525" y="0"/>
            <a:ext cx="2333475" cy="134581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650" y="1316830"/>
            <a:ext cx="3755909" cy="2816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98475"/>
            <a:ext cx="3517074" cy="2637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17" y="3516694"/>
            <a:ext cx="4097112" cy="3072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380" y="3852576"/>
            <a:ext cx="3966389" cy="2974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0205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58657"/>
            <a:ext cx="5688632" cy="92207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3200" b="1" i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«Пропаганда здорового образа жизни»</a:t>
            </a:r>
            <a:endParaRPr lang="ru-RU" sz="3200" b="1" i="1" dirty="0">
              <a:ln w="12700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525" y="0"/>
            <a:ext cx="2333475" cy="13458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5828">
            <a:off x="318534" y="1158387"/>
            <a:ext cx="3779912" cy="2834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173">
            <a:off x="4441421" y="1065919"/>
            <a:ext cx="3583580" cy="2687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810">
            <a:off x="251520" y="3782307"/>
            <a:ext cx="3851920" cy="2888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6441">
            <a:off x="4242115" y="3713768"/>
            <a:ext cx="5136821" cy="2889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8669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58657"/>
            <a:ext cx="5688632" cy="92207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3200" b="1" i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«Пропаганда здорового образа жизни»</a:t>
            </a:r>
            <a:endParaRPr lang="ru-RU" sz="3200" b="1" i="1" dirty="0">
              <a:ln w="12700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525" y="0"/>
            <a:ext cx="2333475" cy="134581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3270">
            <a:off x="4741615" y="1258567"/>
            <a:ext cx="3267447" cy="3148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640">
            <a:off x="250701" y="1056253"/>
            <a:ext cx="3520008" cy="3396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682">
            <a:off x="6091923" y="3791531"/>
            <a:ext cx="2886005" cy="2843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429000"/>
            <a:ext cx="3412623" cy="3146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3308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58657"/>
            <a:ext cx="5688632" cy="92207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3200" b="1" i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«Пропаганда здорового образа жизни»</a:t>
            </a:r>
            <a:endParaRPr lang="ru-RU" sz="3200" b="1" i="1" dirty="0">
              <a:ln w="12700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525" y="0"/>
            <a:ext cx="2333475" cy="13458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002">
            <a:off x="4322517" y="1196407"/>
            <a:ext cx="4119558" cy="2942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00" y="1196752"/>
            <a:ext cx="3960440" cy="297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3692">
            <a:off x="583415" y="3877341"/>
            <a:ext cx="3678591" cy="2758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940" y="3675337"/>
            <a:ext cx="4447169" cy="2967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3818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58657"/>
            <a:ext cx="5688632" cy="92207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800" b="1" i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«Экологическое волонтерство»</a:t>
            </a:r>
            <a:endParaRPr lang="ru-RU" sz="2800" b="1" i="1" dirty="0">
              <a:ln w="12700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525" y="0"/>
            <a:ext cx="2333475" cy="134581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13" y="1196752"/>
            <a:ext cx="4572000" cy="2571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557" y="1226764"/>
            <a:ext cx="3995936" cy="2996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3258">
            <a:off x="463149" y="3840956"/>
            <a:ext cx="3642779" cy="2732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651">
            <a:off x="4593051" y="3847175"/>
            <a:ext cx="3626192" cy="2719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4520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58657"/>
            <a:ext cx="5688632" cy="92207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800" b="1" i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«Экологическое волонтерство»</a:t>
            </a:r>
            <a:endParaRPr lang="ru-RU" sz="2800" b="1" i="1" dirty="0">
              <a:ln w="12700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525" y="0"/>
            <a:ext cx="2333475" cy="13458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166" y="1316830"/>
            <a:ext cx="3757096" cy="2817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64831"/>
            <a:ext cx="3866529" cy="2899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861048"/>
            <a:ext cx="3632092" cy="2724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80019"/>
            <a:ext cx="4623058" cy="2600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8963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58657"/>
            <a:ext cx="5688632" cy="92207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800" b="1" i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«Экологическое волонтерство»</a:t>
            </a:r>
            <a:endParaRPr lang="ru-RU" sz="2800" b="1" i="1" dirty="0">
              <a:ln w="12700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525" y="0"/>
            <a:ext cx="2333475" cy="134581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50" y="1124743"/>
            <a:ext cx="4007118" cy="3005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78" y="1484784"/>
            <a:ext cx="4236493" cy="3177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861048"/>
            <a:ext cx="3347864" cy="2510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094198"/>
            <a:ext cx="3505661" cy="2629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5879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067" y="365647"/>
            <a:ext cx="2333475" cy="134581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8969" y="365647"/>
            <a:ext cx="6912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ДОСТИГНУТЫЕ РЕЗУЛЬТАРЫ</a:t>
            </a:r>
            <a:r>
              <a:rPr lang="ru-RU" sz="2400" b="1" i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молодёжного </a:t>
            </a:r>
            <a:r>
              <a:rPr lang="ru-RU" sz="2400" b="1" i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клуба волонтерского </a:t>
            </a:r>
            <a:r>
              <a:rPr lang="ru-RU" sz="2400" b="1" i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движения</a:t>
            </a:r>
            <a:br>
              <a:rPr lang="ru-RU" sz="2400" b="1" i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«РИТМ» МБУК «РДК»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1657897"/>
            <a:ext cx="4320480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Основной результат работы - формирование в ходе деятельности ответственной, адаптированной, здоровой личности.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9532" y="5534561"/>
            <a:ext cx="3960440" cy="132343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Привлечение еще большего количества детей и подростков к общественно значимой деятельности и уменьшение количества несовершеннолетних, состоящих на разных видах учета.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39475" y="4910971"/>
            <a:ext cx="3851920" cy="181588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Увеличение у подростков знаний о ЗОЖ и овладение ими умением аргументировано отстаивать свою позицию, сформированность здоровых установок и навыков ответственного поведения, снижающих вероятность приобщения к вредным привычкам.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652" y="1916832"/>
            <a:ext cx="4280540" cy="2947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74"/>
          <a:stretch/>
        </p:blipFill>
        <p:spPr>
          <a:xfrm>
            <a:off x="88176" y="2598470"/>
            <a:ext cx="4561146" cy="2826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9799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060848"/>
            <a:ext cx="8712968" cy="417646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6" t="26342" r="11717" b="33233"/>
          <a:stretch/>
        </p:blipFill>
        <p:spPr>
          <a:xfrm>
            <a:off x="6493813" y="260648"/>
            <a:ext cx="2619564" cy="1512168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252536" y="620688"/>
            <a:ext cx="7488832" cy="16401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i="1" cap="none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ЦЕЛИ И ЗАДАЧИ </a:t>
            </a:r>
            <a:br>
              <a:rPr lang="ru-RU" sz="3100" b="1" i="1" cap="none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cap="none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молодёжного клуба</a:t>
            </a:r>
            <a:br>
              <a:rPr lang="ru-RU" sz="3100" b="1" i="1" cap="none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cap="none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волонтерского движения</a:t>
            </a:r>
            <a:br>
              <a:rPr lang="ru-RU" sz="3100" b="1" i="1" cap="none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cap="none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«РИТМ» МБУК «РДК»</a:t>
            </a:r>
            <a:r>
              <a:rPr lang="ru-RU" sz="3100" b="1" cap="none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cap="none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cap="none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cap="none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23528" y="2034408"/>
            <a:ext cx="8640959" cy="4202904"/>
          </a:xfrm>
        </p:spPr>
        <p:txBody>
          <a:bodyPr>
            <a:normAutofit fontScale="55000" lnSpcReduction="2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ru-RU" sz="1800" dirty="0">
              <a:ln>
                <a:solidFill>
                  <a:srgbClr val="1F497D">
                    <a:lumMod val="50000"/>
                  </a:srgbClr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4300" b="1" dirty="0">
                <a:ln>
                  <a:solidFill>
                    <a:srgbClr val="1F497D">
                      <a:lumMod val="50000"/>
                    </a:srgbClr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4300" dirty="0">
                <a:ln>
                  <a:solidFill>
                    <a:srgbClr val="1F497D">
                      <a:lumMod val="50000"/>
                    </a:srgbClr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Целью волонтерской деятельности является предоставление возможностей молодым людям проявить себя, реализовать свой потенциал и получить заслуженное призвание посредством их вовлечения в социальную практику и культурную деятельность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ru-RU" sz="4300" dirty="0">
              <a:ln>
                <a:solidFill>
                  <a:srgbClr val="1F497D">
                    <a:lumMod val="50000"/>
                  </a:srgbClr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4300" b="1" dirty="0">
                <a:ln>
                  <a:solidFill>
                    <a:srgbClr val="1F497D">
                      <a:lumMod val="50000"/>
                    </a:srgbClr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4300" dirty="0">
                <a:ln>
                  <a:solidFill>
                    <a:srgbClr val="1F497D">
                      <a:lumMod val="50000"/>
                    </a:srgbClr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формирование сплоченного деятельного коллектива волонтеров;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4300" dirty="0">
                <a:ln>
                  <a:solidFill>
                    <a:srgbClr val="1F497D">
                      <a:lumMod val="50000"/>
                    </a:srgbClr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пропаганда ЗОЖ личным примером;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4300" dirty="0">
                <a:ln>
                  <a:solidFill>
                    <a:srgbClr val="1F497D">
                      <a:lumMod val="50000"/>
                    </a:srgbClr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привлекать в ряды добровольцев молодых и творческих людей;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4300" dirty="0">
                <a:ln>
                  <a:solidFill>
                    <a:srgbClr val="1F497D">
                      <a:lumMod val="50000"/>
                    </a:srgbClr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распространение идей и принципов социального служения среди населения, получение самореализации;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ru-RU" sz="1800" dirty="0">
              <a:ln>
                <a:solidFill>
                  <a:srgbClr val="1F497D">
                    <a:lumMod val="50000"/>
                  </a:srgbClr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33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060848"/>
            <a:ext cx="8712968" cy="417646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6" t="26342" r="11717" b="33233"/>
          <a:stretch/>
        </p:blipFill>
        <p:spPr>
          <a:xfrm>
            <a:off x="6493813" y="260648"/>
            <a:ext cx="2619564" cy="1512168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252536" y="620688"/>
            <a:ext cx="7488832" cy="16401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i="1" cap="none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ИСТОРИЯ ДЕЯТЕЛЬНОСТИ</a:t>
            </a:r>
            <a:br>
              <a:rPr lang="ru-RU" sz="3100" b="1" i="1" cap="none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cap="none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молодёжного клуба</a:t>
            </a:r>
            <a:br>
              <a:rPr lang="ru-RU" sz="3100" b="1" i="1" cap="none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cap="none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волонтерского движения</a:t>
            </a:r>
            <a:br>
              <a:rPr lang="ru-RU" sz="3100" b="1" i="1" cap="none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cap="none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«РИТМ» МБУК «РДК»</a:t>
            </a:r>
            <a:r>
              <a:rPr lang="ru-RU" sz="3100" b="1" cap="none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cap="none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cap="none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cap="none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23528" y="2034408"/>
            <a:ext cx="8640959" cy="4202904"/>
          </a:xfrm>
        </p:spPr>
        <p:txBody>
          <a:bodyPr>
            <a:normAutofit fontScale="92500" lnSpcReduction="10000"/>
          </a:bodyPr>
          <a:lstStyle/>
          <a:p>
            <a:pPr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1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Молодежный </a:t>
            </a:r>
            <a:r>
              <a:rPr lang="ru-RU" sz="1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клуб волонтерского движения «РИТМ» начал свою активную деятельность с августа 2019 года, основателем </a:t>
            </a:r>
            <a:r>
              <a:rPr lang="ru-RU" sz="1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молодежного </a:t>
            </a:r>
            <a:r>
              <a:rPr lang="ru-RU" sz="1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клуба </a:t>
            </a:r>
            <a:r>
              <a:rPr lang="ru-RU" sz="1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является </a:t>
            </a:r>
            <a:r>
              <a:rPr lang="ru-RU" sz="1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Евгения Викторовна </a:t>
            </a:r>
            <a:r>
              <a:rPr lang="ru-RU" sz="1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Бажан, с ноября 2022 года руководителям молодёжного клуба является Марина Вячеславовна </a:t>
            </a:r>
            <a:r>
              <a:rPr lang="ru-RU" sz="1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Лызарь</a:t>
            </a:r>
            <a:r>
              <a:rPr lang="ru-RU" sz="1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1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Активистами клуба в разное время были самые творческие и отзывчивые молодые люди, ныне выпускники, студенты, </a:t>
            </a:r>
            <a:r>
              <a:rPr lang="ru-RU" sz="1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школьники, Дмитренко Мария, Пихтерев Александр, Кулиш Данил, </a:t>
            </a:r>
            <a:r>
              <a:rPr lang="ru-RU" sz="1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Чижиков Павел, </a:t>
            </a:r>
            <a:r>
              <a:rPr lang="ru-RU" sz="1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Кваша Сергей, </a:t>
            </a:r>
            <a:r>
              <a:rPr lang="ru-RU" sz="1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Моложенко</a:t>
            </a:r>
            <a:r>
              <a:rPr lang="ru-RU" sz="1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Владимир, Ельчанинова Анна, Дрожников Иван, Макаренко Ульяна, </a:t>
            </a:r>
            <a:r>
              <a:rPr lang="ru-RU" sz="1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Михалёв</a:t>
            </a:r>
            <a:r>
              <a:rPr lang="ru-RU" sz="1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Илья и </a:t>
            </a:r>
            <a:r>
              <a:rPr lang="ru-RU" sz="1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многие другие… 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1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Участником</a:t>
            </a:r>
            <a:r>
              <a:rPr lang="ru-RU" sz="1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волонтерского</a:t>
            </a:r>
            <a:r>
              <a:rPr lang="ru-RU" sz="1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</a:t>
            </a:r>
            <a:r>
              <a:rPr lang="ru-RU" sz="1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может стать каждый. Равенство всех членов </a:t>
            </a:r>
            <a:r>
              <a:rPr lang="ru-RU" sz="1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</a:t>
            </a:r>
            <a:r>
              <a:rPr lang="ru-RU" sz="1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независимо от его возраста, вероисповедания, физических особенностей, социального и материально положения.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1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Двери </a:t>
            </a:r>
            <a:r>
              <a:rPr lang="ru-RU" sz="1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Молодёжного</a:t>
            </a:r>
            <a:r>
              <a:rPr lang="ru-RU" sz="1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клуба</a:t>
            </a:r>
            <a:r>
              <a:rPr lang="ru-RU" sz="1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волонтерского движения «РИТМ» открыты для всех интересных, творческих и инициативных, всех, кто хочет сделать что-то полезное для окружающего мира. Активистом </a:t>
            </a:r>
            <a:r>
              <a:rPr lang="ru-RU" sz="1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Молодёжного</a:t>
            </a:r>
            <a:r>
              <a:rPr lang="ru-RU" sz="1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клуба</a:t>
            </a:r>
            <a:r>
              <a:rPr lang="ru-RU" sz="1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«РИТМ» может стать любой желающий в возрасте от 14 до 35 лет. Но это не строгое ограничение: у людей младше или старше основной целевой группы также есть возможность принимать участие в его </a:t>
            </a:r>
            <a:r>
              <a:rPr lang="ru-RU" sz="1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программах</a:t>
            </a:r>
            <a:r>
              <a:rPr lang="ru-RU" sz="1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ln>
                <a:solidFill>
                  <a:srgbClr val="1F497D">
                    <a:lumMod val="50000"/>
                  </a:srgbClr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769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6" y="1958272"/>
            <a:ext cx="2741297" cy="2055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681">
            <a:off x="6408984" y="1807230"/>
            <a:ext cx="2615471" cy="19616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5449">
            <a:off x="110631" y="4073640"/>
            <a:ext cx="2538143" cy="1903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642" y="3881045"/>
            <a:ext cx="2772586" cy="2079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3" b="14956"/>
          <a:stretch/>
        </p:blipFill>
        <p:spPr>
          <a:xfrm>
            <a:off x="2432936" y="2170985"/>
            <a:ext cx="4257422" cy="2327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32016" y="5900432"/>
            <a:ext cx="8712968" cy="86409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нашем молодежном клубе волонтерского движения «РИТМ» собрались самые активные, добрые, увлеченные, творческие и интересные молодые люди</a:t>
            </a:r>
            <a:endParaRPr lang="ru-RU" b="1" dirty="0">
              <a:ln w="12700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6" t="26342" r="12702" b="33233"/>
          <a:stretch/>
        </p:blipFill>
        <p:spPr>
          <a:xfrm>
            <a:off x="6528056" y="249096"/>
            <a:ext cx="2580448" cy="1512168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252536" y="620688"/>
            <a:ext cx="7488832" cy="1640128"/>
          </a:xfrm>
        </p:spPr>
        <p:txBody>
          <a:bodyPr>
            <a:normAutofit/>
          </a:bodyPr>
          <a:lstStyle/>
          <a:p>
            <a:pPr algn="ctr"/>
            <a:r>
              <a:rPr lang="ru-RU" sz="3100" b="1" cap="none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cap="none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cap="none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cap="none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23528" y="5373216"/>
            <a:ext cx="8640959" cy="864096"/>
          </a:xfrm>
        </p:spPr>
        <p:txBody>
          <a:bodyPr>
            <a:normAutofit/>
          </a:bodyPr>
          <a:lstStyle/>
          <a:p>
            <a:endParaRPr lang="ru-RU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2532">
            <a:off x="199903" y="211714"/>
            <a:ext cx="3228560" cy="1816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565">
            <a:off x="3131840" y="301076"/>
            <a:ext cx="3483982" cy="1959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2436">
            <a:off x="2440695" y="4283418"/>
            <a:ext cx="2195651" cy="1646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2412">
            <a:off x="4722619" y="4324402"/>
            <a:ext cx="2086358" cy="1564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8214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5434464"/>
            <a:ext cx="6130433" cy="134076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Дмитренко Мария</a:t>
            </a:r>
          </a:p>
          <a:p>
            <a:pPr algn="ctr"/>
            <a:r>
              <a:rPr lang="ru-RU" sz="28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Активист молодежного клуба </a:t>
            </a:r>
          </a:p>
          <a:p>
            <a:pPr algn="ctr"/>
            <a:r>
              <a:rPr lang="ru-RU" sz="28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волонтерского </a:t>
            </a:r>
            <a:r>
              <a:rPr lang="ru-RU" sz="28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движения «РИТМ</a:t>
            </a:r>
            <a:r>
              <a:rPr lang="ru-RU" sz="28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23527" y="3501008"/>
            <a:ext cx="8640959" cy="864096"/>
          </a:xfrm>
        </p:spPr>
        <p:txBody>
          <a:bodyPr>
            <a:normAutofit/>
          </a:bodyPr>
          <a:lstStyle/>
          <a:p>
            <a:endParaRPr lang="ru-RU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3" name="Выноска-облако 2"/>
          <p:cNvSpPr/>
          <p:nvPr/>
        </p:nvSpPr>
        <p:spPr>
          <a:xfrm>
            <a:off x="0" y="308632"/>
            <a:ext cx="3795789" cy="2905263"/>
          </a:xfrm>
          <a:prstGeom prst="cloudCallout">
            <a:avLst>
              <a:gd name="adj1" fmla="val 48368"/>
              <a:gd name="adj2" fmla="val 60694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"В сердце добровольчества (волонтерства) собраны служения и солидарности и вера в то, что вместе мы можем сделать этот мир лучше".</a:t>
            </a:r>
            <a:endParaRPr lang="ru-RU" i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785" y="1458710"/>
            <a:ext cx="2962260" cy="3949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6" t="26342" r="12702" b="33233"/>
          <a:stretch/>
        </p:blipFill>
        <p:spPr>
          <a:xfrm>
            <a:off x="6528056" y="188640"/>
            <a:ext cx="2580448" cy="157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7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5434464"/>
            <a:ext cx="6130433" cy="134076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Пихтерев Александр</a:t>
            </a:r>
          </a:p>
          <a:p>
            <a:pPr algn="ctr"/>
            <a:r>
              <a:rPr lang="ru-RU" sz="28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Активист молодежного клуба </a:t>
            </a:r>
          </a:p>
          <a:p>
            <a:pPr algn="ctr"/>
            <a:r>
              <a:rPr lang="ru-RU" sz="28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волонтерского </a:t>
            </a:r>
            <a:r>
              <a:rPr lang="ru-RU" sz="28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движения «РИТМ</a:t>
            </a:r>
            <a:r>
              <a:rPr lang="ru-RU" sz="28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6" t="26342" r="12702" b="33233"/>
          <a:stretch/>
        </p:blipFill>
        <p:spPr>
          <a:xfrm>
            <a:off x="28841" y="185276"/>
            <a:ext cx="2580448" cy="1572624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23527" y="3501008"/>
            <a:ext cx="8640959" cy="864096"/>
          </a:xfrm>
        </p:spPr>
        <p:txBody>
          <a:bodyPr>
            <a:normAutofit/>
          </a:bodyPr>
          <a:lstStyle/>
          <a:p>
            <a:endParaRPr lang="ru-RU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Овальная выноска 3"/>
          <p:cNvSpPr/>
          <p:nvPr/>
        </p:nvSpPr>
        <p:spPr>
          <a:xfrm>
            <a:off x="5220072" y="457316"/>
            <a:ext cx="3923928" cy="2971684"/>
          </a:xfrm>
          <a:prstGeom prst="wedgeEllipseCallout">
            <a:avLst>
              <a:gd name="adj1" fmla="val -51119"/>
              <a:gd name="adj2" fmla="val 52462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"Пусть мы не сможем спасти всех, кого бы нам хотелось. Но мы спасем намного больше, чем, те, кто даже не пытается...."</a:t>
            </a:r>
            <a:endParaRPr lang="ru-RU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534" y="1198999"/>
            <a:ext cx="3002538" cy="4235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1720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342" y="1531130"/>
            <a:ext cx="3105635" cy="393975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75656" y="5434464"/>
            <a:ext cx="6130433" cy="134076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Дрожников Иван</a:t>
            </a:r>
          </a:p>
          <a:p>
            <a:pPr algn="ctr"/>
            <a:r>
              <a:rPr lang="ru-RU" sz="28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Активист молодежного клуба </a:t>
            </a:r>
          </a:p>
          <a:p>
            <a:pPr algn="ctr"/>
            <a:r>
              <a:rPr lang="ru-RU" sz="28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волонтерского </a:t>
            </a:r>
            <a:r>
              <a:rPr lang="ru-RU" sz="28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движения «РИТМ</a:t>
            </a:r>
            <a:r>
              <a:rPr lang="ru-RU" sz="28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6" t="26342" r="12702" b="33233"/>
          <a:stretch/>
        </p:blipFill>
        <p:spPr>
          <a:xfrm>
            <a:off x="6563552" y="260648"/>
            <a:ext cx="2580448" cy="1572624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23527" y="3501008"/>
            <a:ext cx="8640959" cy="864096"/>
          </a:xfrm>
        </p:spPr>
        <p:txBody>
          <a:bodyPr>
            <a:normAutofit/>
          </a:bodyPr>
          <a:lstStyle/>
          <a:p>
            <a:endParaRPr lang="ru-RU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7" name="Выноска-облако 6"/>
          <p:cNvSpPr/>
          <p:nvPr/>
        </p:nvSpPr>
        <p:spPr>
          <a:xfrm>
            <a:off x="0" y="308632"/>
            <a:ext cx="3795789" cy="2905263"/>
          </a:xfrm>
          <a:prstGeom prst="cloudCallout">
            <a:avLst>
              <a:gd name="adj1" fmla="val 48368"/>
              <a:gd name="adj2" fmla="val 6069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Волонтерство — это акт доброты или работа, выполняемая для сообщества, помощь в жизни других людей нельзя недооценивать.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50972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5562876"/>
            <a:ext cx="6130433" cy="121235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Моложенко</a:t>
            </a:r>
            <a:r>
              <a:rPr lang="ru-RU" sz="28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Владимир</a:t>
            </a:r>
          </a:p>
          <a:p>
            <a:pPr algn="ctr"/>
            <a:r>
              <a:rPr lang="ru-RU" sz="28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Активист молодежного клуба </a:t>
            </a:r>
          </a:p>
          <a:p>
            <a:pPr algn="ctr"/>
            <a:r>
              <a:rPr lang="ru-RU" sz="28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волонтерского </a:t>
            </a:r>
            <a:r>
              <a:rPr lang="ru-RU" sz="28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движения «РИТМ</a:t>
            </a:r>
            <a:r>
              <a:rPr lang="ru-RU" sz="28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6" t="26342" r="12702" b="33233"/>
          <a:stretch/>
        </p:blipFill>
        <p:spPr>
          <a:xfrm>
            <a:off x="28841" y="185276"/>
            <a:ext cx="2580448" cy="1572624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23527" y="3501008"/>
            <a:ext cx="8640959" cy="864096"/>
          </a:xfrm>
        </p:spPr>
        <p:txBody>
          <a:bodyPr>
            <a:normAutofit/>
          </a:bodyPr>
          <a:lstStyle/>
          <a:p>
            <a:endParaRPr lang="ru-RU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Овальная выноска 3"/>
          <p:cNvSpPr/>
          <p:nvPr/>
        </p:nvSpPr>
        <p:spPr>
          <a:xfrm>
            <a:off x="5232976" y="425751"/>
            <a:ext cx="3876063" cy="2664297"/>
          </a:xfrm>
          <a:prstGeom prst="wedgeEllipseCallout">
            <a:avLst>
              <a:gd name="adj1" fmla="val -51119"/>
              <a:gd name="adj2" fmla="val 52462"/>
            </a:avLst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«Ни одно доброе дело, каким бы маленьким оно ни было, никогда не бывает напрасным».</a:t>
            </a:r>
            <a:endParaRPr lang="ru-RU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0"/>
          <a:stretch/>
        </p:blipFill>
        <p:spPr>
          <a:xfrm>
            <a:off x="2168950" y="1167889"/>
            <a:ext cx="3064026" cy="4413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416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7" y="5555352"/>
            <a:ext cx="6048672" cy="121987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Ельчанинова Анна</a:t>
            </a:r>
          </a:p>
          <a:p>
            <a:pPr algn="ctr"/>
            <a:r>
              <a:rPr lang="ru-RU" sz="28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Активист молодежного клуба </a:t>
            </a:r>
          </a:p>
          <a:p>
            <a:pPr algn="ctr"/>
            <a:r>
              <a:rPr lang="ru-RU" sz="28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волонтерского </a:t>
            </a:r>
            <a:r>
              <a:rPr lang="ru-RU" sz="28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движения «РИТМ</a:t>
            </a:r>
            <a:r>
              <a:rPr lang="ru-RU" sz="28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23527" y="3501008"/>
            <a:ext cx="8640959" cy="864096"/>
          </a:xfrm>
        </p:spPr>
        <p:txBody>
          <a:bodyPr>
            <a:normAutofit/>
          </a:bodyPr>
          <a:lstStyle/>
          <a:p>
            <a:endParaRPr lang="ru-RU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7" name="Выноска-облако 6"/>
          <p:cNvSpPr/>
          <p:nvPr/>
        </p:nvSpPr>
        <p:spPr>
          <a:xfrm>
            <a:off x="0" y="0"/>
            <a:ext cx="4139952" cy="3262003"/>
          </a:xfrm>
          <a:prstGeom prst="cloudCallout">
            <a:avLst>
              <a:gd name="adj1" fmla="val 46277"/>
              <a:gd name="adj2" fmla="val 5093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«Самое широкое и, возможно, наиболее значимое определение волонтерства: делать больше, чем нужно, потому что вы этого хотите, ради дела, которое вы считаете хорошим».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564" y="1626020"/>
            <a:ext cx="2952328" cy="3929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6" t="26342" r="12702" b="33233"/>
          <a:stretch/>
        </p:blipFill>
        <p:spPr>
          <a:xfrm>
            <a:off x="6563552" y="275147"/>
            <a:ext cx="2580448" cy="157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8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каймление">
  <a:themeElements>
    <a:clrScheme name="Окаймление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Окаймление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каймление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TM03090430[[fn=Окаймление]]</Template>
  <TotalTime>327</TotalTime>
  <Words>496</Words>
  <Application>Microsoft Office PowerPoint</Application>
  <PresentationFormat>Экран (4:3)</PresentationFormat>
  <Paragraphs>63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Corbel</vt:lpstr>
      <vt:lpstr>times new roman</vt:lpstr>
      <vt:lpstr>times new roman</vt:lpstr>
      <vt:lpstr>Wingdings</vt:lpstr>
      <vt:lpstr>Окаймление</vt:lpstr>
      <vt:lpstr>МУНИЦИПАЛЬНОЕ БЮДЖЕТНОЕ УЧРЕЖДЕНИЕ КУЛЬТУРЫ «РАЙОННЫЙ ДОМ КУЛЬТУРЫ» МУНИЦИПАЛЬНОГО ОБРАЗОВАНИЯ ТЕМРЮКСКИЙ РАЙОН </vt:lpstr>
      <vt:lpstr>ЦЕЛИ И ЗАДАЧИ  молодёжного клуба  волонтерского движения «РИТМ» МБУК «РДК»  </vt:lpstr>
      <vt:lpstr>ИСТОРИЯ ДЕЯТЕЛЬНОСТИ молодёжного клуба  волонтерского движения «РИТМ» МБУК «РДК»  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НАПРАВЛЕНИЕ ДЕЯТЕЛЬНОСТИ молодёжного клуба  волонтерского движения «РИТМ» МБУК «РДК»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22</cp:revision>
  <dcterms:created xsi:type="dcterms:W3CDTF">2023-11-14T13:33:21Z</dcterms:created>
  <dcterms:modified xsi:type="dcterms:W3CDTF">2024-03-22T08:07:23Z</dcterms:modified>
</cp:coreProperties>
</file>