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2"/>
    <p:sldId id="260" r:id="rId3"/>
    <p:sldId id="261" r:id="rId4"/>
    <p:sldId id="263" r:id="rId5"/>
    <p:sldId id="264" r:id="rId6"/>
    <p:sldId id="266" r:id="rId7"/>
    <p:sldId id="270" r:id="rId8"/>
    <p:sldId id="271" r:id="rId9"/>
    <p:sldId id="272" r:id="rId10"/>
    <p:sldId id="275" r:id="rId11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B606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B606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13492" y="246888"/>
            <a:ext cx="1524000" cy="1523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39749"/>
            <a:ext cx="2537967" cy="5460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B606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1451" y="595629"/>
            <a:ext cx="11309096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B6066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5279" y="1503121"/>
            <a:ext cx="10721441" cy="3229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130"/>
            <a:ext cx="4772502" cy="447035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9600" y="1981200"/>
            <a:ext cx="11090783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5400" spc="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sz="5400" spc="1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ентр</a:t>
            </a:r>
            <a:r>
              <a:rPr lang="ru-RU" sz="5400" spc="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2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</a:t>
            </a:r>
            <a:r>
              <a:rPr lang="ru-RU" sz="5400" spc="2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добровольчества</a:t>
            </a:r>
            <a:r>
              <a:rPr sz="5400" spc="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5400" spc="2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spc="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Шиловском районе</a:t>
            </a:r>
            <a:r>
              <a:rPr sz="5400" spc="25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spc="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5400" spc="2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язанской</a:t>
            </a:r>
            <a:r>
              <a:rPr sz="54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400" spc="2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endParaRPr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00030" y="4114800"/>
            <a:ext cx="2313431" cy="23431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9200" y="1981200"/>
            <a:ext cx="7696200" cy="3372718"/>
          </a:xfrm>
          <a:prstGeom prst="rect">
            <a:avLst/>
          </a:prstGeom>
        </p:spPr>
        <p:txBody>
          <a:bodyPr vert="horz" wrap="square" lIns="0" tIns="28702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2260"/>
              </a:spcBef>
            </a:pPr>
            <a:r>
              <a:rPr lang="ru-RU" spc="-28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Муниципальный этап «Марафон добрых дел»</a:t>
            </a:r>
            <a:br>
              <a:rPr lang="ru-RU" spc="-28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pc="-28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pc="-28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Областной волонтерский конкурс </a:t>
            </a:r>
            <a:br>
              <a:rPr lang="ru-RU" spc="-28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pc="-28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«Марафон добрых дел»</a:t>
            </a:r>
            <a:br>
              <a:rPr lang="ru-RU" spc="-28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pc="-28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pc="-28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Международная Премия </a:t>
            </a:r>
            <a:r>
              <a:rPr lang="ru-RU" spc="-28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МыВместе</a:t>
            </a:r>
            <a:endParaRPr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endParaRPr sz="2400" dirty="0">
              <a:latin typeface="RoadRadio" panose="02000000000000000000" pitchFamily="50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24000" y="762000"/>
            <a:ext cx="1047064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3200" b="1" spc="34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в сфере добровольчества:</a:t>
            </a:r>
            <a:endParaRPr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976D1A-321D-092E-AED7-C5497E35A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631" y="1295400"/>
            <a:ext cx="2514600" cy="2247424"/>
          </a:xfrm>
          <a:prstGeom prst="rect">
            <a:avLst/>
          </a:prstGeom>
        </p:spPr>
      </p:pic>
      <p:pic>
        <p:nvPicPr>
          <p:cNvPr id="9" name="object 4">
            <a:extLst>
              <a:ext uri="{FF2B5EF4-FFF2-40B4-BE49-F238E27FC236}">
                <a16:creationId xmlns:a16="http://schemas.microsoft.com/office/drawing/2014/main" id="{D574F515-F6F2-DF91-0FAC-3601B4CE2FD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805683"/>
            <a:ext cx="5483859" cy="405231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72502" cy="447035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53257" y="551434"/>
            <a:ext cx="8747125" cy="518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br>
              <a:rPr lang="ru-RU" sz="2400" dirty="0">
                <a:latin typeface="RoadRadio" panose="02000000000000000000" pitchFamily="50" charset="0"/>
              </a:rPr>
            </a:br>
            <a:br>
              <a:rPr lang="ru-RU" sz="2400" dirty="0">
                <a:latin typeface="RoadRadio" panose="02000000000000000000" pitchFamily="50" charset="0"/>
              </a:rPr>
            </a:br>
            <a:br>
              <a:rPr lang="ru-RU" sz="2400" dirty="0">
                <a:latin typeface="RoadRadio" panose="02000000000000000000" pitchFamily="50" charset="0"/>
              </a:rPr>
            </a:br>
            <a:br>
              <a:rPr lang="ru-RU" sz="2400" dirty="0">
                <a:latin typeface="RoadRadio" panose="02000000000000000000" pitchFamily="50" charset="0"/>
              </a:rPr>
            </a:br>
            <a:br>
              <a:rPr lang="ru-RU" sz="2400" dirty="0">
                <a:latin typeface="RoadRadio" panose="02000000000000000000" pitchFamily="50" charset="0"/>
              </a:rPr>
            </a:br>
            <a:br>
              <a:rPr lang="ru-RU" sz="2400" dirty="0">
                <a:latin typeface="RoadRadio" panose="02000000000000000000" pitchFamily="50" charset="0"/>
              </a:rPr>
            </a:br>
            <a:br>
              <a:rPr lang="ru-RU" sz="2400" dirty="0">
                <a:latin typeface="RoadRadio" panose="02000000000000000000" pitchFamily="50" charset="0"/>
              </a:rPr>
            </a:br>
            <a:br>
              <a:rPr lang="ru-RU" sz="2400" dirty="0">
                <a:latin typeface="RoadRadio" panose="02000000000000000000" pitchFamily="50" charset="0"/>
              </a:rPr>
            </a:br>
            <a:br>
              <a:rPr lang="ru-RU" sz="2400" dirty="0">
                <a:latin typeface="RoadRadio" panose="02000000000000000000" pitchFamily="50" charset="0"/>
              </a:rPr>
            </a:br>
            <a:br>
              <a:rPr lang="ru-RU" sz="2400" dirty="0">
                <a:latin typeface="RoadRadio" panose="02000000000000000000" pitchFamily="50" charset="0"/>
              </a:rPr>
            </a:br>
            <a:br>
              <a:rPr lang="ru-RU" sz="2400" dirty="0">
                <a:latin typeface="RoadRadio" panose="02000000000000000000" pitchFamily="50" charset="0"/>
              </a:rPr>
            </a:br>
            <a:br>
              <a:rPr lang="ru-RU" sz="2400" dirty="0">
                <a:latin typeface="RoadRadio" panose="02000000000000000000" pitchFamily="50" charset="0"/>
              </a:rPr>
            </a:br>
            <a:br>
              <a:rPr lang="ru-RU" sz="2400" dirty="0">
                <a:latin typeface="RoadRadio" panose="02000000000000000000" pitchFamily="50" charset="0"/>
              </a:rPr>
            </a:br>
            <a:endParaRPr sz="2400" dirty="0">
              <a:latin typeface="RoadRadio" panose="020000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5A2E5-6A85-4CF2-8A39-BA70453F2525}"/>
              </a:ext>
            </a:extLst>
          </p:cNvPr>
          <p:cNvSpPr txBox="1"/>
          <p:nvPr/>
        </p:nvSpPr>
        <p:spPr>
          <a:xfrm>
            <a:off x="1219200" y="2286000"/>
            <a:ext cx="9982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поддержки добровольчества создан распоряжением администрации муниципального образования - Шиловский муниципальный район Рязанской области в 2018 году.</a:t>
            </a:r>
          </a:p>
          <a:p>
            <a:pPr algn="ctr"/>
            <a:r>
              <a:rPr lang="ru-RU" sz="32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Занимается развитием и координацией добровольчества в Шиловском районе.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451" y="595629"/>
            <a:ext cx="6492875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3200" spc="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3200" spc="2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сновны</a:t>
            </a:r>
            <a:r>
              <a:rPr lang="ru-RU" sz="3200" spc="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3200" spc="2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24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</a:t>
            </a:r>
            <a:r>
              <a:rPr lang="ru-RU" sz="3200" spc="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sz="3200" spc="2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2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добровольческой</a:t>
            </a:r>
            <a:r>
              <a:rPr sz="3200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2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pc="265" dirty="0">
                <a:latin typeface="RoadRadio" panose="02000000000000000000" pitchFamily="50" charset="0"/>
              </a:rPr>
              <a:t>:</a:t>
            </a:r>
            <a:endParaRPr spc="265" dirty="0">
              <a:latin typeface="RoadRadio" panose="02000000000000000000" pitchFamily="50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800" y="2286000"/>
            <a:ext cx="7429499" cy="305788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400" b="1" spc="165" dirty="0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3535">
              <a:lnSpc>
                <a:spcPct val="100000"/>
              </a:lnSpc>
              <a:spcBef>
                <a:spcPts val="110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400" b="1" spc="165" dirty="0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353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400" b="1" spc="204" dirty="0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гражданско-патриотическое,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3535">
              <a:lnSpc>
                <a:spcPct val="100000"/>
              </a:lnSpc>
              <a:spcBef>
                <a:spcPts val="95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400" b="1" spc="180" dirty="0" err="1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</a:t>
            </a:r>
            <a:r>
              <a:rPr sz="2400" b="1" spc="180" dirty="0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3535">
              <a:lnSpc>
                <a:spcPct val="100000"/>
              </a:lnSpc>
              <a:spcBef>
                <a:spcPts val="110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400" b="1" spc="170" dirty="0" err="1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профилактическое</a:t>
            </a:r>
            <a:r>
              <a:rPr sz="2400" b="1" spc="170" dirty="0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43535">
              <a:lnSpc>
                <a:spcPct val="100000"/>
              </a:lnSpc>
              <a:spcBef>
                <a:spcPts val="110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lang="ru-RU" sz="2400" b="1" spc="185" dirty="0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400" b="1" spc="185" dirty="0" err="1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обытийное</a:t>
            </a:r>
            <a:r>
              <a:rPr lang="ru-RU" sz="2400" b="1" spc="185" dirty="0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355600" indent="-343535">
              <a:lnSpc>
                <a:spcPct val="100000"/>
              </a:lnSpc>
              <a:spcBef>
                <a:spcPts val="110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400" b="1" spc="-45" dirty="0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190" dirty="0" err="1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культурное</a:t>
            </a:r>
            <a:r>
              <a:rPr sz="2400" b="1" spc="-35" dirty="0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200" dirty="0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добровольчество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>
              <a:lnSpc>
                <a:spcPct val="100000"/>
              </a:lnSpc>
              <a:spcBef>
                <a:spcPts val="95"/>
              </a:spcBef>
              <a:tabLst>
                <a:tab pos="355600" algn="l"/>
                <a:tab pos="356235" algn="l"/>
              </a:tabLst>
            </a:pPr>
            <a:r>
              <a:rPr lang="ru-RU" sz="2400" b="1" spc="-50" dirty="0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spc="-50" dirty="0" err="1">
                <a:solidFill>
                  <a:srgbClr val="3000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15300" y="0"/>
            <a:ext cx="4076699" cy="68579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327" y="2743200"/>
            <a:ext cx="5483859" cy="40523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0600" y="678735"/>
            <a:ext cx="9832823" cy="1558629"/>
            <a:chOff x="4037881" y="1345516"/>
            <a:chExt cx="6570638" cy="1558629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7881" y="1567051"/>
              <a:ext cx="832642" cy="10968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78914" y="1345516"/>
              <a:ext cx="1529605" cy="155862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895600" y="457200"/>
            <a:ext cx="656894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50" dirty="0">
                <a:latin typeface="RoadRadio" panose="02000000000000000000" pitchFamily="50" charset="0"/>
              </a:rPr>
              <a:t>ИНФОРМАЦИОННАЯ</a:t>
            </a:r>
            <a:r>
              <a:rPr spc="-50" dirty="0">
                <a:latin typeface="RoadRadio" panose="02000000000000000000" pitchFamily="50" charset="0"/>
              </a:rPr>
              <a:t> </a:t>
            </a:r>
            <a:r>
              <a:rPr spc="50" dirty="0">
                <a:latin typeface="RoadRadio" panose="02000000000000000000" pitchFamily="50" charset="0"/>
              </a:rPr>
              <a:t>ПОДДЕРЖКА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F42001-E9D9-85FB-EB21-E35C5CB32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50235"/>
            <a:ext cx="3152775" cy="17325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B22122-D5DB-1DB7-BD59-BAE4BCAF06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000"/>
            <a:ext cx="2128472" cy="43507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929886-F12F-66AD-0606-233467470A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00" y="3332703"/>
            <a:ext cx="2396432" cy="304907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C4DBFA-88A4-354A-1F1A-43EED86C17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60" y="2214037"/>
            <a:ext cx="2396432" cy="430100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67937" cy="298946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46529" y="659129"/>
            <a:ext cx="5444871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55" dirty="0">
                <a:latin typeface="RoadRadio" panose="02000000000000000000" pitchFamily="50" charset="0"/>
              </a:rPr>
              <a:t>Обучение</a:t>
            </a:r>
            <a:r>
              <a:rPr spc="-40" dirty="0">
                <a:latin typeface="RoadRadio" panose="02000000000000000000" pitchFamily="50" charset="0"/>
              </a:rPr>
              <a:t> </a:t>
            </a:r>
            <a:r>
              <a:rPr spc="200" dirty="0">
                <a:latin typeface="RoadRadio" panose="02000000000000000000" pitchFamily="50" charset="0"/>
              </a:rPr>
              <a:t>добровольцев: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37136" y="2226408"/>
            <a:ext cx="7259064" cy="28443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u="heavy" spc="185" dirty="0">
                <a:solidFill>
                  <a:srgbClr val="300077"/>
                </a:solidFill>
                <a:uFill>
                  <a:solidFill>
                    <a:srgbClr val="300077"/>
                  </a:solidFill>
                </a:uFill>
                <a:latin typeface="RoadRadio" panose="02000000000000000000" pitchFamily="50" charset="0"/>
                <a:cs typeface="Trebuchet MS"/>
              </a:rPr>
              <a:t>Основные</a:t>
            </a:r>
            <a:r>
              <a:rPr sz="2000" b="1" u="heavy" spc="-35" dirty="0">
                <a:solidFill>
                  <a:srgbClr val="300077"/>
                </a:solidFill>
                <a:uFill>
                  <a:solidFill>
                    <a:srgbClr val="300077"/>
                  </a:solidFill>
                </a:uFill>
                <a:latin typeface="RoadRadio" panose="02000000000000000000" pitchFamily="50" charset="0"/>
                <a:cs typeface="Trebuchet MS"/>
              </a:rPr>
              <a:t> </a:t>
            </a:r>
            <a:r>
              <a:rPr sz="2000" b="1" u="heavy" spc="225" dirty="0">
                <a:solidFill>
                  <a:srgbClr val="300077"/>
                </a:solidFill>
                <a:uFill>
                  <a:solidFill>
                    <a:srgbClr val="300077"/>
                  </a:solidFill>
                </a:uFill>
                <a:latin typeface="RoadRadio" panose="02000000000000000000" pitchFamily="50" charset="0"/>
                <a:cs typeface="Trebuchet MS"/>
              </a:rPr>
              <a:t>Образовательные</a:t>
            </a:r>
            <a:r>
              <a:rPr sz="2000" b="1" u="heavy" spc="-35" dirty="0">
                <a:solidFill>
                  <a:srgbClr val="300077"/>
                </a:solidFill>
                <a:uFill>
                  <a:solidFill>
                    <a:srgbClr val="300077"/>
                  </a:solidFill>
                </a:uFill>
                <a:latin typeface="RoadRadio" panose="02000000000000000000" pitchFamily="50" charset="0"/>
                <a:cs typeface="Trebuchet MS"/>
              </a:rPr>
              <a:t> </a:t>
            </a:r>
            <a:r>
              <a:rPr sz="2000" b="1" u="heavy" spc="195" dirty="0">
                <a:solidFill>
                  <a:srgbClr val="300077"/>
                </a:solidFill>
                <a:uFill>
                  <a:solidFill>
                    <a:srgbClr val="300077"/>
                  </a:solidFill>
                </a:uFill>
                <a:latin typeface="RoadRadio" panose="02000000000000000000" pitchFamily="50" charset="0"/>
                <a:cs typeface="Trebuchet MS"/>
              </a:rPr>
              <a:t>площадки:</a:t>
            </a:r>
            <a:endParaRPr sz="2000" dirty="0">
              <a:latin typeface="RoadRadio" panose="02000000000000000000" pitchFamily="50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000" dirty="0">
              <a:latin typeface="RoadRadio" panose="02000000000000000000" pitchFamily="50" charset="0"/>
              <a:cs typeface="Trebuchet MS"/>
            </a:endParaRPr>
          </a:p>
          <a:p>
            <a:pPr marL="469900" indent="-457200">
              <a:lnSpc>
                <a:spcPct val="100000"/>
              </a:lnSpc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b="1" spc="11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Обучение</a:t>
            </a:r>
            <a:r>
              <a:rPr b="1" spc="-1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20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в</a:t>
            </a:r>
            <a:r>
              <a:rPr b="1" spc="1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18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онлайн</a:t>
            </a:r>
            <a:r>
              <a:rPr b="1" spc="180" dirty="0">
                <a:solidFill>
                  <a:srgbClr val="300077"/>
                </a:solidFill>
                <a:latin typeface="RoadRadio" panose="02000000000000000000" pitchFamily="50" charset="0"/>
                <a:cs typeface="Arial"/>
              </a:rPr>
              <a:t>-</a:t>
            </a:r>
            <a:r>
              <a:rPr b="1" spc="18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университете</a:t>
            </a:r>
            <a:r>
              <a:rPr b="1" spc="-1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21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социальных</a:t>
            </a:r>
            <a:r>
              <a:rPr b="1" spc="-1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254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наук</a:t>
            </a:r>
            <a:r>
              <a:rPr lang="ru-RU" dirty="0">
                <a:latin typeface="RoadRadio" panose="02000000000000000000" pitchFamily="50" charset="0"/>
                <a:cs typeface="Trebuchet MS"/>
              </a:rPr>
              <a:t> </a:t>
            </a:r>
            <a:r>
              <a:rPr b="1" spc="11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«</a:t>
            </a:r>
            <a:r>
              <a:rPr b="1" spc="114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Добро.университет</a:t>
            </a:r>
            <a:r>
              <a:rPr lang="ru-RU" b="1" spc="11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»</a:t>
            </a:r>
            <a:endParaRPr dirty="0">
              <a:latin typeface="RoadRadio" panose="02000000000000000000" pitchFamily="50" charset="0"/>
              <a:cs typeface="Trebuchet MS"/>
            </a:endParaRPr>
          </a:p>
          <a:p>
            <a:pPr marL="469900" indent="-457200">
              <a:lnSpc>
                <a:spcPct val="100000"/>
              </a:lnSpc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b="1" spc="20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Форум</a:t>
            </a:r>
            <a:r>
              <a:rPr b="1" spc="-3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21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добровольца</a:t>
            </a:r>
            <a:r>
              <a:rPr b="1" spc="-3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229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Рязанской</a:t>
            </a:r>
            <a:r>
              <a:rPr b="1" spc="-3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24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области</a:t>
            </a:r>
            <a:endParaRPr dirty="0">
              <a:latin typeface="RoadRadio" panose="02000000000000000000" pitchFamily="50" charset="0"/>
              <a:cs typeface="Trebuchet MS"/>
            </a:endParaRPr>
          </a:p>
          <a:p>
            <a:pPr marL="469900" indent="-457200">
              <a:lnSpc>
                <a:spcPct val="100000"/>
              </a:lnSpc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b="1" spc="16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Слет</a:t>
            </a:r>
            <a:r>
              <a:rPr b="1" spc="-4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19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юных</a:t>
            </a:r>
            <a:r>
              <a:rPr b="1" spc="-3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18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добровольцев</a:t>
            </a:r>
            <a:endParaRPr dirty="0">
              <a:latin typeface="RoadRadio" panose="02000000000000000000" pitchFamily="50" charset="0"/>
              <a:cs typeface="Trebuchet MS"/>
            </a:endParaRPr>
          </a:p>
          <a:p>
            <a:pPr marL="469900" indent="-457200">
              <a:lnSpc>
                <a:spcPct val="100000"/>
              </a:lnSpc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b="1" spc="16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Слет</a:t>
            </a:r>
            <a:r>
              <a:rPr b="1" spc="-2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18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добровольцев</a:t>
            </a:r>
            <a:r>
              <a:rPr b="1" spc="-2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lang="ru-RU" b="1" spc="19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Шиловского района</a:t>
            </a:r>
            <a:endParaRPr dirty="0">
              <a:latin typeface="RoadRadio" panose="02000000000000000000" pitchFamily="50" charset="0"/>
              <a:cs typeface="Trebuchet MS"/>
            </a:endParaRPr>
          </a:p>
          <a:p>
            <a:pPr marL="469900" indent="-457200">
              <a:lnSpc>
                <a:spcPct val="100000"/>
              </a:lnSpc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lang="ru-RU" b="1" spc="22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«Добрые уроки» в образовательных организациях</a:t>
            </a:r>
            <a:endParaRPr dirty="0">
              <a:latin typeface="RoadRadio" panose="02000000000000000000" pitchFamily="50" charset="0"/>
              <a:cs typeface="Trebuchet MS"/>
            </a:endParaRPr>
          </a:p>
          <a:p>
            <a:pPr marL="469900" indent="-457200">
              <a:lnSpc>
                <a:spcPct val="100000"/>
              </a:lnSpc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lang="ru-RU" b="1" spc="17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Цикл</a:t>
            </a:r>
            <a:r>
              <a:rPr b="1" spc="-3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16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мероприяти</a:t>
            </a:r>
            <a:r>
              <a:rPr lang="ru-RU" b="1" spc="16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й</a:t>
            </a:r>
            <a:r>
              <a:rPr b="1" spc="-3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9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«</a:t>
            </a:r>
            <a:r>
              <a:rPr lang="ru-RU" b="1" spc="9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Включи Добро</a:t>
            </a:r>
            <a:r>
              <a:rPr b="1" spc="9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»</a:t>
            </a:r>
            <a:endParaRPr dirty="0">
              <a:latin typeface="RoadRadio" panose="02000000000000000000" pitchFamily="50" charset="0"/>
              <a:cs typeface="Trebuchet MS"/>
            </a:endParaRPr>
          </a:p>
          <a:p>
            <a:pPr marL="469900" indent="-457200">
              <a:lnSpc>
                <a:spcPct val="100000"/>
              </a:lnSpc>
              <a:buFont typeface="Arial MT"/>
              <a:buChar char="•"/>
              <a:tabLst>
                <a:tab pos="469265" algn="l"/>
                <a:tab pos="469900" algn="l"/>
              </a:tabLst>
            </a:pPr>
            <a:r>
              <a:rPr b="1" spc="18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Социальный</a:t>
            </a:r>
            <a:r>
              <a:rPr b="1" spc="-5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18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проект</a:t>
            </a:r>
            <a:r>
              <a:rPr b="1" spc="-5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b="1" spc="10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«</a:t>
            </a:r>
            <a:r>
              <a:rPr lang="ru-RU" b="1" spc="10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Д</a:t>
            </a:r>
            <a:r>
              <a:rPr b="1" spc="10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обро</a:t>
            </a:r>
            <a:r>
              <a:rPr lang="ru-RU" b="1" spc="10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К</a:t>
            </a:r>
            <a:r>
              <a:rPr b="1" spc="10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ино</a:t>
            </a:r>
            <a:r>
              <a:rPr b="1" spc="10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»</a:t>
            </a:r>
            <a:endParaRPr dirty="0">
              <a:latin typeface="RoadRadio" panose="02000000000000000000" pitchFamily="50" charset="0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86188" y="0"/>
            <a:ext cx="2305685" cy="6858000"/>
          </a:xfrm>
          <a:custGeom>
            <a:avLst/>
            <a:gdLst/>
            <a:ahLst/>
            <a:cxnLst/>
            <a:rect l="l" t="t" r="r" b="b"/>
            <a:pathLst>
              <a:path w="2305684" h="6858000">
                <a:moveTo>
                  <a:pt x="2305431" y="4575048"/>
                </a:moveTo>
                <a:lnTo>
                  <a:pt x="2246122" y="4576572"/>
                </a:lnTo>
                <a:lnTo>
                  <a:pt x="2187575" y="4581017"/>
                </a:lnTo>
                <a:lnTo>
                  <a:pt x="2129790" y="4588383"/>
                </a:lnTo>
                <a:lnTo>
                  <a:pt x="2073021" y="4598543"/>
                </a:lnTo>
                <a:lnTo>
                  <a:pt x="2017268" y="4611370"/>
                </a:lnTo>
                <a:lnTo>
                  <a:pt x="1962531" y="4626864"/>
                </a:lnTo>
                <a:lnTo>
                  <a:pt x="1908937" y="4645025"/>
                </a:lnTo>
                <a:lnTo>
                  <a:pt x="1856486" y="4665726"/>
                </a:lnTo>
                <a:lnTo>
                  <a:pt x="1805432" y="4688840"/>
                </a:lnTo>
                <a:lnTo>
                  <a:pt x="1755775" y="4714240"/>
                </a:lnTo>
                <a:lnTo>
                  <a:pt x="1707388" y="4742053"/>
                </a:lnTo>
                <a:lnTo>
                  <a:pt x="1660652" y="4772025"/>
                </a:lnTo>
                <a:lnTo>
                  <a:pt x="1615440" y="4804156"/>
                </a:lnTo>
                <a:lnTo>
                  <a:pt x="1571879" y="4838446"/>
                </a:lnTo>
                <a:lnTo>
                  <a:pt x="1529969" y="4874768"/>
                </a:lnTo>
                <a:lnTo>
                  <a:pt x="1489964" y="4912868"/>
                </a:lnTo>
                <a:lnTo>
                  <a:pt x="1451737" y="4953000"/>
                </a:lnTo>
                <a:lnTo>
                  <a:pt x="1415542" y="4994783"/>
                </a:lnTo>
                <a:lnTo>
                  <a:pt x="1381252" y="5038344"/>
                </a:lnTo>
                <a:lnTo>
                  <a:pt x="1349121" y="5083683"/>
                </a:lnTo>
                <a:lnTo>
                  <a:pt x="1319149" y="5130419"/>
                </a:lnTo>
                <a:lnTo>
                  <a:pt x="1291336" y="5178679"/>
                </a:lnTo>
                <a:lnTo>
                  <a:pt x="1265936" y="5228463"/>
                </a:lnTo>
                <a:lnTo>
                  <a:pt x="1242822" y="5279517"/>
                </a:lnTo>
                <a:lnTo>
                  <a:pt x="1222121" y="5331968"/>
                </a:lnTo>
                <a:lnTo>
                  <a:pt x="1203960" y="5385562"/>
                </a:lnTo>
                <a:lnTo>
                  <a:pt x="1188466" y="5440299"/>
                </a:lnTo>
                <a:lnTo>
                  <a:pt x="1175512" y="5496052"/>
                </a:lnTo>
                <a:lnTo>
                  <a:pt x="1165479" y="5552948"/>
                </a:lnTo>
                <a:lnTo>
                  <a:pt x="1158113" y="5610631"/>
                </a:lnTo>
                <a:lnTo>
                  <a:pt x="1153668" y="5669204"/>
                </a:lnTo>
                <a:lnTo>
                  <a:pt x="1152144" y="5728563"/>
                </a:lnTo>
                <a:lnTo>
                  <a:pt x="1152525" y="5758345"/>
                </a:lnTo>
                <a:lnTo>
                  <a:pt x="1155446" y="5817324"/>
                </a:lnTo>
                <a:lnTo>
                  <a:pt x="1161415" y="5875490"/>
                </a:lnTo>
                <a:lnTo>
                  <a:pt x="1170178" y="5932767"/>
                </a:lnTo>
                <a:lnTo>
                  <a:pt x="1181735" y="5989078"/>
                </a:lnTo>
                <a:lnTo>
                  <a:pt x="1195832" y="6044362"/>
                </a:lnTo>
                <a:lnTo>
                  <a:pt x="1212723" y="6098540"/>
                </a:lnTo>
                <a:lnTo>
                  <a:pt x="1232154" y="6151537"/>
                </a:lnTo>
                <a:lnTo>
                  <a:pt x="1253998" y="6203289"/>
                </a:lnTo>
                <a:lnTo>
                  <a:pt x="1278255" y="6253708"/>
                </a:lnTo>
                <a:lnTo>
                  <a:pt x="1304925" y="6302743"/>
                </a:lnTo>
                <a:lnTo>
                  <a:pt x="1333881" y="6350305"/>
                </a:lnTo>
                <a:lnTo>
                  <a:pt x="1364869" y="6396329"/>
                </a:lnTo>
                <a:lnTo>
                  <a:pt x="1398143" y="6440741"/>
                </a:lnTo>
                <a:lnTo>
                  <a:pt x="1433322" y="6483464"/>
                </a:lnTo>
                <a:lnTo>
                  <a:pt x="1470660" y="6524434"/>
                </a:lnTo>
                <a:lnTo>
                  <a:pt x="1509776" y="6563563"/>
                </a:lnTo>
                <a:lnTo>
                  <a:pt x="1550670" y="6600799"/>
                </a:lnTo>
                <a:lnTo>
                  <a:pt x="1593469" y="6636055"/>
                </a:lnTo>
                <a:lnTo>
                  <a:pt x="1637792" y="6669278"/>
                </a:lnTo>
                <a:lnTo>
                  <a:pt x="1683893" y="6700367"/>
                </a:lnTo>
                <a:lnTo>
                  <a:pt x="1731391" y="6729260"/>
                </a:lnTo>
                <a:lnTo>
                  <a:pt x="1780413" y="6755905"/>
                </a:lnTo>
                <a:lnTo>
                  <a:pt x="1830832" y="6780200"/>
                </a:lnTo>
                <a:lnTo>
                  <a:pt x="1882521" y="6802082"/>
                </a:lnTo>
                <a:lnTo>
                  <a:pt x="1935607" y="6821487"/>
                </a:lnTo>
                <a:lnTo>
                  <a:pt x="1989709" y="6838340"/>
                </a:lnTo>
                <a:lnTo>
                  <a:pt x="2044954" y="6852564"/>
                </a:lnTo>
                <a:lnTo>
                  <a:pt x="2069985" y="6858000"/>
                </a:lnTo>
                <a:lnTo>
                  <a:pt x="2305431" y="6858000"/>
                </a:lnTo>
                <a:lnTo>
                  <a:pt x="2305431" y="4575048"/>
                </a:lnTo>
                <a:close/>
              </a:path>
              <a:path w="2305684" h="6858000">
                <a:moveTo>
                  <a:pt x="2305558" y="0"/>
                </a:moveTo>
                <a:lnTo>
                  <a:pt x="2268982" y="0"/>
                </a:lnTo>
                <a:lnTo>
                  <a:pt x="0" y="2269109"/>
                </a:lnTo>
                <a:lnTo>
                  <a:pt x="2305558" y="4574794"/>
                </a:lnTo>
                <a:lnTo>
                  <a:pt x="2305558" y="0"/>
                </a:lnTo>
                <a:close/>
              </a:path>
            </a:pathLst>
          </a:custGeom>
          <a:solidFill>
            <a:srgbClr val="FFFFFF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E60316-7EED-B243-DA95-B0597225CF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003" y="3470576"/>
            <a:ext cx="4267200" cy="3200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5F1F0E-6768-C7E0-3A52-41519F362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461" y="107096"/>
            <a:ext cx="42672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1451" y="595629"/>
            <a:ext cx="11309096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295" dirty="0">
                <a:latin typeface="RoadRadio" panose="02000000000000000000" pitchFamily="50" charset="0"/>
              </a:rPr>
              <a:t>Мотивация</a:t>
            </a:r>
            <a:r>
              <a:rPr spc="-40" dirty="0">
                <a:latin typeface="RoadRadio" panose="02000000000000000000" pitchFamily="50" charset="0"/>
              </a:rPr>
              <a:t> </a:t>
            </a:r>
            <a:r>
              <a:rPr spc="250" dirty="0" err="1">
                <a:latin typeface="RoadRadio" panose="02000000000000000000" pitchFamily="50" charset="0"/>
              </a:rPr>
              <a:t>добровольцев</a:t>
            </a:r>
            <a:r>
              <a:rPr spc="-50" dirty="0">
                <a:latin typeface="RoadRadio" panose="02000000000000000000" pitchFamily="50" charset="0"/>
              </a:rPr>
              <a:t> </a:t>
            </a:r>
            <a:br>
              <a:rPr lang="ru-RU" spc="-50" dirty="0">
                <a:latin typeface="RoadRadio" panose="02000000000000000000" pitchFamily="50" charset="0"/>
              </a:rPr>
            </a:br>
            <a:r>
              <a:rPr spc="204" dirty="0">
                <a:latin typeface="RoadRadio" panose="02000000000000000000" pitchFamily="50" charset="0"/>
              </a:rPr>
              <a:t>и</a:t>
            </a:r>
            <a:r>
              <a:rPr spc="-5" dirty="0">
                <a:latin typeface="RoadRadio" panose="02000000000000000000" pitchFamily="50" charset="0"/>
              </a:rPr>
              <a:t> </a:t>
            </a:r>
            <a:r>
              <a:rPr spc="345" dirty="0" err="1">
                <a:latin typeface="RoadRadio" panose="02000000000000000000" pitchFamily="50" charset="0"/>
              </a:rPr>
              <a:t>организаторов</a:t>
            </a:r>
            <a:r>
              <a:rPr spc="345" dirty="0">
                <a:latin typeface="RoadRadio" panose="02000000000000000000" pitchFamily="50" charset="0"/>
              </a:rPr>
              <a:t> </a:t>
            </a:r>
            <a:r>
              <a:rPr spc="-825" dirty="0">
                <a:latin typeface="RoadRadio" panose="02000000000000000000" pitchFamily="50" charset="0"/>
              </a:rPr>
              <a:t> </a:t>
            </a:r>
            <a:br>
              <a:rPr lang="ru-RU" spc="-825" dirty="0">
                <a:latin typeface="RoadRadio" panose="02000000000000000000" pitchFamily="50" charset="0"/>
              </a:rPr>
            </a:br>
            <a:r>
              <a:rPr spc="265" dirty="0" err="1">
                <a:latin typeface="RoadRadio" panose="02000000000000000000" pitchFamily="50" charset="0"/>
              </a:rPr>
              <a:t>добровольческой</a:t>
            </a:r>
            <a:r>
              <a:rPr spc="-35" dirty="0">
                <a:latin typeface="RoadRadio" panose="02000000000000000000" pitchFamily="50" charset="0"/>
              </a:rPr>
              <a:t> </a:t>
            </a:r>
            <a:r>
              <a:rPr spc="265" dirty="0" err="1">
                <a:latin typeface="RoadRadio" panose="02000000000000000000" pitchFamily="50" charset="0"/>
              </a:rPr>
              <a:t>деятельности</a:t>
            </a:r>
            <a:r>
              <a:rPr spc="-395" dirty="0">
                <a:latin typeface="RoadRadio" panose="02000000000000000000" pitchFamily="50" charset="0"/>
              </a:rPr>
              <a:t>: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15300" y="0"/>
            <a:ext cx="4076699" cy="68579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805683"/>
            <a:ext cx="5483859" cy="405231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41451" y="2590800"/>
            <a:ext cx="8029039" cy="2528256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800" b="1" spc="13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Учет</a:t>
            </a:r>
            <a:r>
              <a:rPr sz="2800" b="1" spc="-4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800" b="1" spc="18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волонтерских</a:t>
            </a:r>
            <a:r>
              <a:rPr sz="2800" b="1" spc="-4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800" b="1" spc="235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часов</a:t>
            </a:r>
            <a:endParaRPr lang="ru-RU" sz="2800" b="1" spc="235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endParaRPr sz="2800" dirty="0">
              <a:latin typeface="RoadRadio" panose="02000000000000000000" pitchFamily="50" charset="0"/>
              <a:cs typeface="Trebuchet MS"/>
            </a:endParaRPr>
          </a:p>
          <a:p>
            <a:pPr marL="12700" marR="443865">
              <a:lnSpc>
                <a:spcPct val="100000"/>
              </a:lnSpc>
              <a:spcBef>
                <a:spcPts val="915"/>
              </a:spcBef>
            </a:pPr>
            <a:r>
              <a:rPr sz="2800" b="1" spc="14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Приглашение</a:t>
            </a:r>
            <a:r>
              <a:rPr sz="2800" b="1" spc="-3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800" b="1" spc="25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на</a:t>
            </a:r>
            <a:r>
              <a:rPr sz="2800" b="1" spc="-1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800" b="1" spc="155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культурные</a:t>
            </a:r>
            <a:r>
              <a:rPr sz="2800" b="1" spc="-4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 </a:t>
            </a:r>
            <a:r>
              <a:rPr sz="2800" b="1" spc="15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мероприятия</a:t>
            </a:r>
            <a:endParaRPr sz="2800" dirty="0">
              <a:latin typeface="RoadRadio" panose="02000000000000000000" pitchFamily="50" charset="0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800" dirty="0">
              <a:latin typeface="RoadRadio" panose="02000000000000000000" pitchFamily="50" charset="0"/>
              <a:cs typeface="Trebuchet MS"/>
            </a:endParaRPr>
          </a:p>
          <a:p>
            <a:pPr marL="40640" marR="391160">
              <a:lnSpc>
                <a:spcPct val="100000"/>
              </a:lnSpc>
            </a:pPr>
            <a:r>
              <a:rPr sz="2800" b="1" spc="11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Вручение</a:t>
            </a:r>
            <a:r>
              <a:rPr sz="2800" b="1" spc="-3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800" b="1" spc="17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муниципальных</a:t>
            </a:r>
            <a:r>
              <a:rPr sz="2800" b="1" spc="-3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800" b="1" spc="16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800" b="1" spc="-52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800" b="1" spc="229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наград</a:t>
            </a:r>
            <a:endParaRPr sz="2800" dirty="0">
              <a:latin typeface="RoadRadio" panose="02000000000000000000" pitchFamily="50" charset="0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6892" y="604519"/>
            <a:ext cx="609346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70" dirty="0">
                <a:latin typeface="RoadRadio" panose="02000000000000000000" pitchFamily="50" charset="0"/>
              </a:rPr>
              <a:t>патриотические</a:t>
            </a:r>
            <a:r>
              <a:rPr spc="-40" dirty="0">
                <a:latin typeface="RoadRadio" panose="02000000000000000000" pitchFamily="50" charset="0"/>
              </a:rPr>
              <a:t> </a:t>
            </a:r>
            <a:r>
              <a:rPr spc="175" dirty="0">
                <a:latin typeface="RoadRadio" panose="02000000000000000000" pitchFamily="50" charset="0"/>
              </a:rPr>
              <a:t>мероприятия: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31317" y="1478476"/>
            <a:ext cx="7284846" cy="44448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25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Международная</a:t>
            </a:r>
            <a:r>
              <a:rPr sz="2400" b="1" spc="-5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25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акция</a:t>
            </a: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400" b="1" spc="-36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«</a:t>
            </a:r>
            <a:r>
              <a:rPr sz="2400" b="1" spc="9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Г</a:t>
            </a:r>
            <a:r>
              <a:rPr sz="2400" b="1" spc="8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е</a:t>
            </a:r>
            <a:r>
              <a:rPr sz="2400" b="1" spc="31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о</a:t>
            </a:r>
            <a:r>
              <a:rPr sz="2400" b="1" spc="19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рг</a:t>
            </a:r>
            <a:r>
              <a:rPr sz="2400" b="1" spc="22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и</a:t>
            </a:r>
            <a:r>
              <a:rPr sz="2400" b="1" spc="16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е</a:t>
            </a:r>
            <a:r>
              <a:rPr sz="2400" b="1" spc="15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в</a:t>
            </a:r>
            <a:r>
              <a:rPr sz="2400" b="1" spc="31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ская</a:t>
            </a:r>
            <a:r>
              <a:rPr sz="2400" b="1" spc="-21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22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л</a:t>
            </a:r>
            <a:r>
              <a:rPr sz="2400" b="1" spc="8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е</a:t>
            </a:r>
            <a:r>
              <a:rPr sz="2400" b="1" spc="175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н</a:t>
            </a:r>
            <a:r>
              <a:rPr sz="2400" b="1" spc="345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т</a:t>
            </a:r>
            <a:r>
              <a:rPr sz="2400" b="1" spc="315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о</a:t>
            </a:r>
            <a:r>
              <a:rPr sz="2400" b="1" spc="18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ч</a:t>
            </a:r>
            <a:r>
              <a:rPr sz="2400" b="1" spc="114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ка</a:t>
            </a:r>
            <a:r>
              <a:rPr sz="2400" b="1" spc="11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»</a:t>
            </a:r>
            <a:endParaRPr lang="ru-RU" sz="2400" b="1" spc="114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endParaRPr lang="ru-RU" sz="2400" b="1" spc="114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lang="ru-RU" sz="2400" b="1" spc="11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Акция «Свеча Памяти»</a:t>
            </a: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ru-RU" sz="2400" b="1" spc="25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А</a:t>
            </a:r>
            <a:r>
              <a:rPr sz="2400" b="1" spc="254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кция</a:t>
            </a:r>
            <a:r>
              <a:rPr lang="ru-RU" sz="2400" dirty="0"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-4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«</a:t>
            </a:r>
            <a:r>
              <a:rPr lang="ru-RU" sz="2400" b="1" spc="-4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Улица Героя</a:t>
            </a:r>
            <a:r>
              <a:rPr sz="2400" b="1" spc="-3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»</a:t>
            </a:r>
            <a:endParaRPr lang="ru-RU" sz="2400" b="1" spc="-30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ru-RU" sz="2400" b="1" spc="-30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ru-RU" sz="2400" b="1" spc="-30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ru-RU" sz="2400" b="1" spc="-3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Акция «Письмо Победы»</a:t>
            </a:r>
          </a:p>
          <a:p>
            <a:pPr marL="12700">
              <a:lnSpc>
                <a:spcPct val="100000"/>
              </a:lnSpc>
            </a:pPr>
            <a:endParaRPr lang="ru-RU" sz="2400" b="1" spc="-30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ru-RU" sz="2400" b="1" spc="-30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ru-RU" sz="2400" b="1" spc="-3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Акция «Блокадный хлеб»</a:t>
            </a:r>
            <a:endParaRPr sz="2400" dirty="0">
              <a:latin typeface="RoadRadio" panose="02000000000000000000" pitchFamily="50" charset="0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9867" y="1478476"/>
            <a:ext cx="241300" cy="502920"/>
          </a:xfrm>
          <a:custGeom>
            <a:avLst/>
            <a:gdLst/>
            <a:ahLst/>
            <a:cxnLst/>
            <a:rect l="l" t="t" r="r" b="b"/>
            <a:pathLst>
              <a:path w="241300" h="502919">
                <a:moveTo>
                  <a:pt x="0" y="0"/>
                </a:moveTo>
                <a:lnTo>
                  <a:pt x="0" y="502919"/>
                </a:lnTo>
                <a:lnTo>
                  <a:pt x="240791" y="251460"/>
                </a:lnTo>
                <a:lnTo>
                  <a:pt x="0" y="0"/>
                </a:lnTo>
                <a:close/>
              </a:path>
            </a:pathLst>
          </a:custGeom>
          <a:solidFill>
            <a:srgbClr val="EB6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91785" y="3368052"/>
            <a:ext cx="242570" cy="504825"/>
          </a:xfrm>
          <a:custGeom>
            <a:avLst/>
            <a:gdLst/>
            <a:ahLst/>
            <a:cxnLst/>
            <a:rect l="l" t="t" r="r" b="b"/>
            <a:pathLst>
              <a:path w="242570" h="504825">
                <a:moveTo>
                  <a:pt x="0" y="0"/>
                </a:moveTo>
                <a:lnTo>
                  <a:pt x="0" y="504443"/>
                </a:lnTo>
                <a:lnTo>
                  <a:pt x="242315" y="252221"/>
                </a:lnTo>
                <a:lnTo>
                  <a:pt x="0" y="0"/>
                </a:lnTo>
                <a:close/>
              </a:path>
            </a:pathLst>
          </a:custGeom>
          <a:solidFill>
            <a:srgbClr val="EB6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2580" y="4422056"/>
            <a:ext cx="242570" cy="502920"/>
          </a:xfrm>
          <a:custGeom>
            <a:avLst/>
            <a:gdLst/>
            <a:ahLst/>
            <a:cxnLst/>
            <a:rect l="l" t="t" r="r" b="b"/>
            <a:pathLst>
              <a:path w="242570" h="502920">
                <a:moveTo>
                  <a:pt x="0" y="0"/>
                </a:moveTo>
                <a:lnTo>
                  <a:pt x="0" y="502920"/>
                </a:lnTo>
                <a:lnTo>
                  <a:pt x="242316" y="251460"/>
                </a:lnTo>
                <a:lnTo>
                  <a:pt x="0" y="0"/>
                </a:lnTo>
                <a:close/>
              </a:path>
            </a:pathLst>
          </a:custGeom>
          <a:solidFill>
            <a:srgbClr val="EB6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F25C4FC4-D7AA-0433-7D13-6DF1F0433463}"/>
              </a:ext>
            </a:extLst>
          </p:cNvPr>
          <p:cNvSpPr/>
          <p:nvPr/>
        </p:nvSpPr>
        <p:spPr>
          <a:xfrm>
            <a:off x="503853" y="2471083"/>
            <a:ext cx="209312" cy="502920"/>
          </a:xfrm>
          <a:custGeom>
            <a:avLst/>
            <a:gdLst/>
            <a:ahLst/>
            <a:cxnLst/>
            <a:rect l="l" t="t" r="r" b="b"/>
            <a:pathLst>
              <a:path w="241300" h="502919">
                <a:moveTo>
                  <a:pt x="0" y="0"/>
                </a:moveTo>
                <a:lnTo>
                  <a:pt x="0" y="502919"/>
                </a:lnTo>
                <a:lnTo>
                  <a:pt x="240791" y="251460"/>
                </a:lnTo>
                <a:lnTo>
                  <a:pt x="0" y="0"/>
                </a:lnTo>
                <a:close/>
              </a:path>
            </a:pathLst>
          </a:custGeom>
          <a:solidFill>
            <a:srgbClr val="EB6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90A7B6FB-E143-8708-125D-47D912C80C4A}"/>
              </a:ext>
            </a:extLst>
          </p:cNvPr>
          <p:cNvSpPr/>
          <p:nvPr/>
        </p:nvSpPr>
        <p:spPr>
          <a:xfrm>
            <a:off x="482580" y="5467664"/>
            <a:ext cx="241300" cy="502920"/>
          </a:xfrm>
          <a:custGeom>
            <a:avLst/>
            <a:gdLst/>
            <a:ahLst/>
            <a:cxnLst/>
            <a:rect l="l" t="t" r="r" b="b"/>
            <a:pathLst>
              <a:path w="241300" h="502919">
                <a:moveTo>
                  <a:pt x="0" y="0"/>
                </a:moveTo>
                <a:lnTo>
                  <a:pt x="0" y="502919"/>
                </a:lnTo>
                <a:lnTo>
                  <a:pt x="240791" y="251460"/>
                </a:lnTo>
                <a:lnTo>
                  <a:pt x="0" y="0"/>
                </a:lnTo>
                <a:close/>
              </a:path>
            </a:pathLst>
          </a:custGeom>
          <a:solidFill>
            <a:srgbClr val="EB6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97156E-066A-BD36-1678-D2BD792B2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20179"/>
            <a:ext cx="4475420" cy="29807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420DD1-7E83-9F3B-C588-1692EB3F3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29000"/>
            <a:ext cx="3860800" cy="2895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3A6A2A0-A530-016D-4721-C9B5C19AFC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211" y="3968159"/>
            <a:ext cx="3082417" cy="20577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6892" y="604519"/>
            <a:ext cx="665353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54" dirty="0">
                <a:latin typeface="RoadRadio" panose="02000000000000000000" pitchFamily="50" charset="0"/>
              </a:rPr>
              <a:t>профилактические</a:t>
            </a:r>
            <a:r>
              <a:rPr spc="-15" dirty="0">
                <a:latin typeface="RoadRadio" panose="02000000000000000000" pitchFamily="50" charset="0"/>
              </a:rPr>
              <a:t> </a:t>
            </a:r>
            <a:r>
              <a:rPr spc="175" dirty="0">
                <a:latin typeface="RoadRadio" panose="02000000000000000000" pitchFamily="50" charset="0"/>
              </a:rPr>
              <a:t>мероприятия: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35279" y="1503121"/>
            <a:ext cx="6685280" cy="46371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26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С</a:t>
            </a:r>
            <a:r>
              <a:rPr sz="2400" b="1" spc="28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оциальная</a:t>
            </a:r>
            <a:r>
              <a:rPr sz="2400" b="1" spc="-5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26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акция</a:t>
            </a: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5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«</a:t>
            </a:r>
            <a:r>
              <a:rPr lang="ru-RU" sz="2400" b="1" spc="5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Ц</a:t>
            </a:r>
            <a:r>
              <a:rPr sz="2400" b="1" spc="5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ени</a:t>
            </a:r>
            <a:r>
              <a:rPr sz="2400" b="1" spc="-5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30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свою</a:t>
            </a:r>
            <a:r>
              <a:rPr sz="2400" b="1" spc="-4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16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жизнь»</a:t>
            </a: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lang="ru-RU" sz="2400" b="1" spc="26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С</a:t>
            </a:r>
            <a:r>
              <a:rPr sz="2400" b="1" spc="28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оциальная</a:t>
            </a:r>
            <a:r>
              <a:rPr sz="2400" b="1" spc="-5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25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акция</a:t>
            </a: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b="1" spc="11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«</a:t>
            </a:r>
            <a:r>
              <a:rPr lang="ru-RU" sz="2400" b="1" spc="11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Л</a:t>
            </a:r>
            <a:r>
              <a:rPr sz="2400" b="1" spc="114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ето</a:t>
            </a:r>
            <a:r>
              <a:rPr sz="2400" b="1" spc="-4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20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без</a:t>
            </a:r>
            <a:r>
              <a:rPr sz="2400" b="1" spc="-1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30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табачного</a:t>
            </a:r>
            <a:r>
              <a:rPr sz="2400" b="1" spc="-4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15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дыма»</a:t>
            </a: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2400" b="1" spc="12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Социальная акция «Стоп ВИЧ/СПИД»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ru-RU" sz="2400" b="1" spc="120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ru-RU" sz="2400" b="1" spc="120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2400" b="1" spc="12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Социальная акция «Чистые стены»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ru-RU" sz="2400" b="1" spc="120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sz="2400" dirty="0">
              <a:latin typeface="RoadRadio" panose="02000000000000000000" pitchFamily="50" charset="0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5091" y="1697169"/>
            <a:ext cx="242570" cy="504825"/>
          </a:xfrm>
          <a:custGeom>
            <a:avLst/>
            <a:gdLst/>
            <a:ahLst/>
            <a:cxnLst/>
            <a:rect l="l" t="t" r="r" b="b"/>
            <a:pathLst>
              <a:path w="242570" h="504825">
                <a:moveTo>
                  <a:pt x="0" y="0"/>
                </a:moveTo>
                <a:lnTo>
                  <a:pt x="0" y="504443"/>
                </a:lnTo>
                <a:lnTo>
                  <a:pt x="242315" y="252222"/>
                </a:lnTo>
                <a:lnTo>
                  <a:pt x="0" y="0"/>
                </a:lnTo>
                <a:close/>
              </a:path>
            </a:pathLst>
          </a:custGeom>
          <a:solidFill>
            <a:srgbClr val="EB6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5091" y="2907792"/>
            <a:ext cx="242570" cy="504825"/>
          </a:xfrm>
          <a:custGeom>
            <a:avLst/>
            <a:gdLst/>
            <a:ahLst/>
            <a:cxnLst/>
            <a:rect l="l" t="t" r="r" b="b"/>
            <a:pathLst>
              <a:path w="242570" h="504825">
                <a:moveTo>
                  <a:pt x="0" y="0"/>
                </a:moveTo>
                <a:lnTo>
                  <a:pt x="0" y="504444"/>
                </a:lnTo>
                <a:lnTo>
                  <a:pt x="242315" y="252222"/>
                </a:lnTo>
                <a:lnTo>
                  <a:pt x="0" y="0"/>
                </a:lnTo>
                <a:close/>
              </a:path>
            </a:pathLst>
          </a:custGeom>
          <a:solidFill>
            <a:srgbClr val="EB6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6892" y="3883723"/>
            <a:ext cx="242570" cy="504825"/>
          </a:xfrm>
          <a:custGeom>
            <a:avLst/>
            <a:gdLst/>
            <a:ahLst/>
            <a:cxnLst/>
            <a:rect l="l" t="t" r="r" b="b"/>
            <a:pathLst>
              <a:path w="242570" h="504825">
                <a:moveTo>
                  <a:pt x="0" y="0"/>
                </a:moveTo>
                <a:lnTo>
                  <a:pt x="0" y="504444"/>
                </a:lnTo>
                <a:lnTo>
                  <a:pt x="242315" y="252222"/>
                </a:lnTo>
                <a:lnTo>
                  <a:pt x="0" y="0"/>
                </a:lnTo>
                <a:close/>
              </a:path>
            </a:pathLst>
          </a:custGeom>
          <a:solidFill>
            <a:srgbClr val="EB6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2824050A-DBA0-0B6A-B8CE-F6BB0A5CEB1B}"/>
              </a:ext>
            </a:extLst>
          </p:cNvPr>
          <p:cNvSpPr/>
          <p:nvPr/>
        </p:nvSpPr>
        <p:spPr>
          <a:xfrm>
            <a:off x="423900" y="4859654"/>
            <a:ext cx="242570" cy="504825"/>
          </a:xfrm>
          <a:custGeom>
            <a:avLst/>
            <a:gdLst/>
            <a:ahLst/>
            <a:cxnLst/>
            <a:rect l="l" t="t" r="r" b="b"/>
            <a:pathLst>
              <a:path w="242570" h="504825">
                <a:moveTo>
                  <a:pt x="0" y="0"/>
                </a:moveTo>
                <a:lnTo>
                  <a:pt x="0" y="504444"/>
                </a:lnTo>
                <a:lnTo>
                  <a:pt x="242315" y="252222"/>
                </a:lnTo>
                <a:lnTo>
                  <a:pt x="0" y="0"/>
                </a:lnTo>
                <a:close/>
              </a:path>
            </a:pathLst>
          </a:custGeom>
          <a:solidFill>
            <a:srgbClr val="EB6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F9DA64-B67C-6A85-BA86-51664A30B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620" y="990600"/>
            <a:ext cx="5060823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86892" y="604519"/>
            <a:ext cx="6394908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270" dirty="0">
                <a:latin typeface="RoadRadio" panose="02000000000000000000" pitchFamily="50" charset="0"/>
              </a:rPr>
              <a:t>социальные</a:t>
            </a:r>
            <a:r>
              <a:rPr spc="-35" dirty="0">
                <a:latin typeface="RoadRadio" panose="02000000000000000000" pitchFamily="50" charset="0"/>
              </a:rPr>
              <a:t> </a:t>
            </a:r>
            <a:r>
              <a:rPr spc="175" dirty="0">
                <a:latin typeface="RoadRadio" panose="02000000000000000000" pitchFamily="50" charset="0"/>
              </a:rPr>
              <a:t>мероприятия: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35279" y="1503121"/>
            <a:ext cx="6560184" cy="27905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spc="26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С</a:t>
            </a:r>
            <a:r>
              <a:rPr sz="2400" b="1" spc="28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оциальная</a:t>
            </a:r>
            <a:r>
              <a:rPr sz="2400" b="1" spc="-5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26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акция</a:t>
            </a: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17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«</a:t>
            </a:r>
            <a:r>
              <a:rPr lang="ru-RU" sz="2400" b="1" spc="17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Д</a:t>
            </a:r>
            <a:r>
              <a:rPr sz="2400" b="1" spc="17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обровольцы</a:t>
            </a:r>
            <a:r>
              <a:rPr lang="ru-RU" sz="2400" b="1" spc="17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-</a:t>
            </a:r>
            <a:r>
              <a:rPr sz="2400" b="1" spc="-6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13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детям»</a:t>
            </a: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lang="ru-RU" sz="2400" b="1" spc="25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Социальная </a:t>
            </a:r>
            <a:r>
              <a:rPr sz="2400" b="1" spc="-7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25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акция</a:t>
            </a: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b="1" spc="11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«</a:t>
            </a:r>
            <a:r>
              <a:rPr lang="ru-RU" sz="2400" b="1" spc="11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Подари детям праздник</a:t>
            </a:r>
            <a:r>
              <a:rPr sz="2400" b="1" spc="12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»</a:t>
            </a: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>
              <a:lnSpc>
                <a:spcPct val="100000"/>
              </a:lnSpc>
            </a:pP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ru-RU" sz="2400" b="1" spc="25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А</a:t>
            </a:r>
            <a:r>
              <a:rPr sz="2400" b="1" spc="254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кция</a:t>
            </a:r>
            <a:r>
              <a:rPr sz="2400" b="1" spc="-4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13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«</a:t>
            </a:r>
            <a:r>
              <a:rPr lang="ru-RU" sz="2400" b="1" spc="13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От сердца к сердцу</a:t>
            </a:r>
            <a:r>
              <a:rPr sz="2400" b="1" spc="16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»</a:t>
            </a:r>
            <a:endParaRPr sz="2400" dirty="0">
              <a:latin typeface="RoadRadio" panose="02000000000000000000" pitchFamily="50" charset="0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6615" y="1679448"/>
            <a:ext cx="242570" cy="504825"/>
          </a:xfrm>
          <a:custGeom>
            <a:avLst/>
            <a:gdLst/>
            <a:ahLst/>
            <a:cxnLst/>
            <a:rect l="l" t="t" r="r" b="b"/>
            <a:pathLst>
              <a:path w="242570" h="504825">
                <a:moveTo>
                  <a:pt x="0" y="0"/>
                </a:moveTo>
                <a:lnTo>
                  <a:pt x="0" y="504443"/>
                </a:lnTo>
                <a:lnTo>
                  <a:pt x="242315" y="252222"/>
                </a:lnTo>
                <a:lnTo>
                  <a:pt x="0" y="0"/>
                </a:lnTo>
                <a:close/>
              </a:path>
            </a:pathLst>
          </a:custGeom>
          <a:solidFill>
            <a:srgbClr val="EB6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5091" y="2907792"/>
            <a:ext cx="242570" cy="504825"/>
          </a:xfrm>
          <a:custGeom>
            <a:avLst/>
            <a:gdLst/>
            <a:ahLst/>
            <a:cxnLst/>
            <a:rect l="l" t="t" r="r" b="b"/>
            <a:pathLst>
              <a:path w="242570" h="504825">
                <a:moveTo>
                  <a:pt x="0" y="0"/>
                </a:moveTo>
                <a:lnTo>
                  <a:pt x="0" y="504444"/>
                </a:lnTo>
                <a:lnTo>
                  <a:pt x="242315" y="252222"/>
                </a:lnTo>
                <a:lnTo>
                  <a:pt x="0" y="0"/>
                </a:lnTo>
                <a:close/>
              </a:path>
            </a:pathLst>
          </a:custGeom>
          <a:solidFill>
            <a:srgbClr val="EB6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5091" y="3855143"/>
            <a:ext cx="242570" cy="504825"/>
          </a:xfrm>
          <a:custGeom>
            <a:avLst/>
            <a:gdLst/>
            <a:ahLst/>
            <a:cxnLst/>
            <a:rect l="l" t="t" r="r" b="b"/>
            <a:pathLst>
              <a:path w="242570" h="504825">
                <a:moveTo>
                  <a:pt x="0" y="0"/>
                </a:moveTo>
                <a:lnTo>
                  <a:pt x="0" y="504444"/>
                </a:lnTo>
                <a:lnTo>
                  <a:pt x="242315" y="252222"/>
                </a:lnTo>
                <a:lnTo>
                  <a:pt x="0" y="0"/>
                </a:lnTo>
                <a:close/>
              </a:path>
            </a:pathLst>
          </a:custGeom>
          <a:solidFill>
            <a:srgbClr val="EB6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0547" y="4802494"/>
            <a:ext cx="242570" cy="502920"/>
          </a:xfrm>
          <a:custGeom>
            <a:avLst/>
            <a:gdLst/>
            <a:ahLst/>
            <a:cxnLst/>
            <a:rect l="l" t="t" r="r" b="b"/>
            <a:pathLst>
              <a:path w="242570" h="502920">
                <a:moveTo>
                  <a:pt x="0" y="0"/>
                </a:moveTo>
                <a:lnTo>
                  <a:pt x="0" y="502907"/>
                </a:lnTo>
                <a:lnTo>
                  <a:pt x="242316" y="251447"/>
                </a:lnTo>
                <a:lnTo>
                  <a:pt x="0" y="0"/>
                </a:lnTo>
                <a:close/>
              </a:path>
            </a:pathLst>
          </a:custGeom>
          <a:solidFill>
            <a:srgbClr val="EB6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24109" y="4655788"/>
            <a:ext cx="627512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26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Областная</a:t>
            </a:r>
            <a:r>
              <a:rPr sz="2400" b="1" spc="-7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28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социальная</a:t>
            </a:r>
            <a:r>
              <a:rPr sz="2400" b="1" spc="-3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254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акиця</a:t>
            </a:r>
            <a:endParaRPr sz="2400" dirty="0"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2400" b="1" spc="12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«</a:t>
            </a:r>
            <a:r>
              <a:rPr lang="ru-RU" sz="2400" b="1" spc="12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В</a:t>
            </a:r>
            <a:r>
              <a:rPr sz="2400" b="1" spc="12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есенняя</a:t>
            </a:r>
            <a:r>
              <a:rPr sz="2400" b="1" spc="-4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16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неделя</a:t>
            </a:r>
            <a:r>
              <a:rPr sz="2400" b="1" spc="-35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 </a:t>
            </a:r>
            <a:r>
              <a:rPr sz="2400" b="1" spc="150" dirty="0" err="1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добра</a:t>
            </a:r>
            <a:r>
              <a:rPr sz="2400" b="1" spc="150" dirty="0">
                <a:solidFill>
                  <a:srgbClr val="300077"/>
                </a:solidFill>
                <a:latin typeface="RoadRadio" panose="02000000000000000000" pitchFamily="50" charset="0"/>
                <a:cs typeface="Trebuchet MS"/>
              </a:rPr>
              <a:t>»</a:t>
            </a:r>
            <a:endParaRPr lang="ru-RU" sz="2400" b="1" spc="150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ru-RU" sz="2400" b="1" spc="150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lang="ru-RU" sz="2400" b="1" spc="150" dirty="0">
              <a:solidFill>
                <a:srgbClr val="300077"/>
              </a:solidFill>
              <a:latin typeface="RoadRadio" panose="02000000000000000000" pitchFamily="50" charset="0"/>
              <a:cs typeface="Trebuchet MS"/>
            </a:endParaRPr>
          </a:p>
          <a:p>
            <a:pPr marL="12700">
              <a:lnSpc>
                <a:spcPct val="100000"/>
              </a:lnSpc>
            </a:pPr>
            <a:endParaRPr sz="2400" dirty="0">
              <a:latin typeface="RoadRadio" panose="02000000000000000000" pitchFamily="50" charset="0"/>
              <a:cs typeface="Trebuchet M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0F68FC-7BAB-BBE0-DE87-2EE8F6BA4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238" y="3113845"/>
            <a:ext cx="4992206" cy="37441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B191F5-C5A9-2E20-CB4E-7E0A22CFC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248816"/>
            <a:ext cx="2628900" cy="3505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DB569F-D574-F221-0338-66FC1DF859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382" y="228600"/>
            <a:ext cx="2628900" cy="350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283</Words>
  <Application>Microsoft Office PowerPoint</Application>
  <PresentationFormat>Широкоэкранный</PresentationFormat>
  <Paragraphs>67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 MT</vt:lpstr>
      <vt:lpstr>Calibri</vt:lpstr>
      <vt:lpstr>RoadRadio</vt:lpstr>
      <vt:lpstr>Times New Roman</vt:lpstr>
      <vt:lpstr>Trebuchet MS</vt:lpstr>
      <vt:lpstr>Office Theme</vt:lpstr>
      <vt:lpstr>Центр поддержки добровольчества  в Шиловском районе Рязанской области</vt:lpstr>
      <vt:lpstr>             </vt:lpstr>
      <vt:lpstr>Основные направления  добровольческой деятельности:</vt:lpstr>
      <vt:lpstr>ИНФОРМАЦИОННАЯ ПОДДЕРЖКА</vt:lpstr>
      <vt:lpstr>Обучение добровольцев:</vt:lpstr>
      <vt:lpstr>Мотивация добровольцев  и организаторов   добровольческой деятельности:</vt:lpstr>
      <vt:lpstr>патриотические мероприятия:</vt:lpstr>
      <vt:lpstr>профилактические мероприятия:</vt:lpstr>
      <vt:lpstr>социальные мероприятия:</vt:lpstr>
      <vt:lpstr>- Муниципальный этап «Марафон добрых дел»  - Областной волонтерский конкурс  «Марафон добрых дел»  - Международная Премия МыВместе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Родник 2</cp:lastModifiedBy>
  <cp:revision>10</cp:revision>
  <dcterms:created xsi:type="dcterms:W3CDTF">2022-08-25T05:11:40Z</dcterms:created>
  <dcterms:modified xsi:type="dcterms:W3CDTF">2023-10-18T13:20:47Z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2022-08-25T00:00:00Z</vt:filetime>
  </property>
</Properties>
</file>