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</p:sldMasterIdLst>
  <p:sldIdLst>
    <p:sldId id="256" r:id="rId2"/>
    <p:sldId id="274" r:id="rId3"/>
    <p:sldId id="263" r:id="rId4"/>
    <p:sldId id="264" r:id="rId5"/>
    <p:sldId id="267" r:id="rId6"/>
    <p:sldId id="268" r:id="rId7"/>
    <p:sldId id="269" r:id="rId8"/>
    <p:sldId id="270" r:id="rId9"/>
    <p:sldId id="271" r:id="rId10"/>
    <p:sldId id="272" r:id="rId11"/>
    <p:sldId id="257" r:id="rId12"/>
    <p:sldId id="258" r:id="rId13"/>
    <p:sldId id="259" r:id="rId14"/>
    <p:sldId id="260" r:id="rId15"/>
    <p:sldId id="261" r:id="rId16"/>
    <p:sldId id="26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2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4C29A-08B3-4380-B60B-39CF8E1C8C1B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CD0FF-A0C3-4A2D-8AC4-1D2233912E68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2078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4C29A-08B3-4380-B60B-39CF8E1C8C1B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CD0FF-A0C3-4A2D-8AC4-1D2233912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442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4C29A-08B3-4380-B60B-39CF8E1C8C1B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CD0FF-A0C3-4A2D-8AC4-1D2233912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159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4C29A-08B3-4380-B60B-39CF8E1C8C1B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CD0FF-A0C3-4A2D-8AC4-1D2233912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681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4C29A-08B3-4380-B60B-39CF8E1C8C1B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CD0FF-A0C3-4A2D-8AC4-1D2233912E68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5027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4C29A-08B3-4380-B60B-39CF8E1C8C1B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CD0FF-A0C3-4A2D-8AC4-1D2233912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866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4C29A-08B3-4380-B60B-39CF8E1C8C1B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CD0FF-A0C3-4A2D-8AC4-1D2233912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790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4C29A-08B3-4380-B60B-39CF8E1C8C1B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CD0FF-A0C3-4A2D-8AC4-1D2233912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792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4C29A-08B3-4380-B60B-39CF8E1C8C1B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CD0FF-A0C3-4A2D-8AC4-1D2233912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090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D44C29A-08B3-4380-B60B-39CF8E1C8C1B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DECD0FF-A0C3-4A2D-8AC4-1D2233912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504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4C29A-08B3-4380-B60B-39CF8E1C8C1B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CD0FF-A0C3-4A2D-8AC4-1D2233912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068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D44C29A-08B3-4380-B60B-39CF8E1C8C1B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DECD0FF-A0C3-4A2D-8AC4-1D2233912E68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886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026" y="0"/>
            <a:ext cx="1235102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6320" y="1122363"/>
            <a:ext cx="9631680" cy="42943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67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Автономная некоммерческая организация «Камчатский краевой ресурсный центр добровольцев  «серебряного»</a:t>
            </a:r>
            <a:br>
              <a:rPr lang="ru-RU" sz="67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7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возраста «</a:t>
            </a:r>
            <a:r>
              <a:rPr lang="ru-RU" sz="67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</a:t>
            </a:r>
            <a:r>
              <a:rPr lang="ru-RU" sz="67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6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55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784" y="-297"/>
            <a:ext cx="1235156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player.myshared.ru/9/935129/slides/slide_9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346" y="1846263"/>
            <a:ext cx="5363633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77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784" y="-297"/>
            <a:ext cx="1235156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011" y="627017"/>
            <a:ext cx="10935788" cy="7924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Центра: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6091" y="844731"/>
            <a:ext cx="11739155" cy="533223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популяризация и продвижение ценностей добровольчества и создание благоприятных условий для осуществления добровольческой деятельности;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о потребностях в добровольческой деятельности и вовлечение людей старшего возраста, молодежи в добровольческую деятельность;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консультационного сопровождения проектов, направленных на улучшение жизненных условий социально незащищенных слоев населения;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помощи объединяющимся организациям, лицам с ограниченными возможностями, престарелым и другим социальным категориям граждан в тяжелой жизненной ситуации, повышение эффективности их уставной деятельности.</a:t>
            </a:r>
          </a:p>
          <a:p>
            <a:pPr>
              <a:buFont typeface="Wingdings" panose="05000000000000000000" pitchFamily="2" charset="2"/>
              <a:buChar char="q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364" y="2703513"/>
            <a:ext cx="10059272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96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784" y="-297"/>
            <a:ext cx="12351567" cy="685859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6057" y="278674"/>
            <a:ext cx="10787743" cy="589828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социально-значимых мероприятии и программ;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	инициатив, направленных на мобилизацию добровольческих усилий для решения местных проблем;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взаимодействия и партнерства в интересах расширения добровольческой деятельности;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условий для эффективного использования потенциала добровольческой деятельности на этапах планирования и реализации социальных программ, а также в деятельности организаций;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исследований, обобщение информации, распространение опыта и технологий в области добровольчества;</a:t>
            </a:r>
          </a:p>
          <a:p>
            <a:pPr>
              <a:buFont typeface="Wingdings" panose="05000000000000000000" pitchFamily="2" charset="2"/>
              <a:buChar char="q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89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784" y="-297"/>
            <a:ext cx="12351567" cy="685859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920" y="0"/>
            <a:ext cx="12070080" cy="622662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освещение добровольческой деятельности в средствах массовой информации, информирование, просвещение, вовлечение, поддержка и стимулирование населения к участию 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добровольческой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расширению спектра добровольческих услуг в государственных и муниципальных учреждениях;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развитию благотворительной деятельности и добровольчества в Камчатском крае;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квалификации, обучение и подготовка новых кадров для осуществления деятельности по различным направлениям в области управления добровольцами;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предложений органам власти и местного самоуправления з целях совершенствования политики в области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поддержки добровольчества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волонтерских объединений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заинтересованными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лицами, учреждениями 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организациями.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32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784" y="-297"/>
            <a:ext cx="12351567" cy="6858594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388197" y="1871831"/>
            <a:ext cx="8804237" cy="420624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по развитию «серебряного» волонтерства.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spc="300" dirty="0">
                <a:ln w="11430" cmpd="sng">
                  <a:solidFill>
                    <a:srgbClr val="E48312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E48312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E48312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E48312">
                      <a:satMod val="220000"/>
                      <a:alpha val="35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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является создание комплексной системы поддержки развития добровольчества среди граждан от 50 лет, направленной на раскрытие их потенциала, содействие в самореализации и улучшения качества жизни как самих «серебряных» волонтеров, так и всего общества в целом.</a:t>
            </a:r>
          </a:p>
        </p:txBody>
      </p:sp>
      <p:pic>
        <p:nvPicPr>
          <p:cNvPr id="1026" name="Picture 2" descr="C:\Users\culture\Desktop\Без назван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87705" cy="269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03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784" y="-297"/>
            <a:ext cx="12351567" cy="6858594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133600" y="158674"/>
            <a:ext cx="9850419" cy="60807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spc="300" dirty="0" smtClean="0">
                <a:ln w="11430" cmpd="sng">
                  <a:solidFill>
                    <a:srgbClr val="E48312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E48312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E48312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E48312">
                      <a:satMod val="220000"/>
                      <a:alpha val="35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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Программы формируются региональные центры «серебряного» волонтерства, которые получают методическое и финансовое обеспечение.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/>
              <a:buChar char="¨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программе организовано обучение волонтеров «серебряного»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руководителей волонтерских центров и НКО.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/>
              <a:buChar char="¨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Методические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включают в себя пошаговую инструкцию по организации волонтерской деятельности для пожилых людей, информацию о здоровом старении и укреплении когнитивного капитала лиц старшего возраста, практические примеры действующих организаций и лучшие практики развития «серебряного» добровольчества в регионах России.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culture\Desktop\Без назван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748118" cy="189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93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784" y="-297"/>
            <a:ext cx="12351567" cy="6858594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48119" y="537882"/>
            <a:ext cx="10063777" cy="5472952"/>
          </a:xfrm>
        </p:spPr>
        <p:txBody>
          <a:bodyPr>
            <a:noAutofit/>
          </a:bodyPr>
          <a:lstStyle/>
          <a:p>
            <a:r>
              <a:rPr lang="ru-RU" sz="2800" b="1" spc="300" dirty="0">
                <a:ln w="11430" cmpd="sng">
                  <a:solidFill>
                    <a:srgbClr val="E48312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E48312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E48312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E48312">
                      <a:satMod val="220000"/>
                      <a:alpha val="35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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видеокурс раскрывает ключевые принципы работы по развитию «серебряного» добровольчества,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затрагивает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такие актуальные темы как «Разработка социальных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межпоколенческих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проектов», «Создание волонтерского центра», «Психологические особенности пожилых людей» 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другие. </a:t>
            </a:r>
          </a:p>
          <a:p>
            <a:r>
              <a:rPr lang="ru-RU" sz="2800" b="1" spc="300" dirty="0">
                <a:ln w="11430" cmpd="sng">
                  <a:solidFill>
                    <a:srgbClr val="E48312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E48312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E48312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E48312">
                      <a:satMod val="220000"/>
                      <a:alpha val="35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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 году проведен Всероссийский конкурс поддержки социальных проектов «Молоды душой», в рамках которого распределены 4 миллиона рублей в виде грантов на поддержку тематических проектов.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spc="300" dirty="0">
                <a:ln w="11430" cmpd="sng">
                  <a:solidFill>
                    <a:srgbClr val="E48312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E48312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E48312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E48312">
                      <a:satMod val="220000"/>
                      <a:alpha val="35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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октября проводится Всероссийский форум «серебряных» добровольцев, а также обучающие семинары в течение года.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culture\Desktop\Без назван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748118" cy="189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17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026" y="0"/>
            <a:ext cx="12351026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01" y="344507"/>
            <a:ext cx="1953071" cy="195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75652" y="371061"/>
            <a:ext cx="3704673" cy="954107"/>
          </a:xfrm>
          <a:prstGeom prst="rect">
            <a:avLst/>
          </a:prstGeom>
          <a:solidFill>
            <a:srgbClr val="CCB400">
              <a:tint val="45000"/>
            </a:srgbClr>
          </a:solidFill>
          <a:ln w="9525" cap="flat" cmpd="sng" algn="ctr">
            <a:solidFill>
              <a:srgbClr val="CCB400"/>
            </a:solidFill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Открытая площадка для самовыражения</a:t>
            </a:r>
          </a:p>
        </p:txBody>
      </p:sp>
      <p:sp>
        <p:nvSpPr>
          <p:cNvPr id="6" name="Счетверенная стрелка 5"/>
          <p:cNvSpPr/>
          <p:nvPr/>
        </p:nvSpPr>
        <p:spPr>
          <a:xfrm>
            <a:off x="4131469" y="1520825"/>
            <a:ext cx="3929062" cy="3816350"/>
          </a:xfrm>
          <a:prstGeom prst="quadArrow">
            <a:avLst/>
          </a:prstGeom>
          <a:solidFill>
            <a:srgbClr val="D19049"/>
          </a:solidFill>
          <a:ln w="20000" cap="flat" cmpd="sng" algn="ctr">
            <a:solidFill>
              <a:sysClr val="window" lastClr="FFFFFF"/>
            </a:solidFill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Arial" charset="0"/>
            </a:endParaRPr>
          </a:p>
        </p:txBody>
      </p:sp>
      <p:sp>
        <p:nvSpPr>
          <p:cNvPr id="7" name="Объект 2"/>
          <p:cNvSpPr>
            <a:spLocks noGrp="1"/>
          </p:cNvSpPr>
          <p:nvPr/>
        </p:nvSpPr>
        <p:spPr bwMode="auto">
          <a:xfrm>
            <a:off x="4439816" y="2744924"/>
            <a:ext cx="3312368" cy="1368152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E48312"/>
              </a:buClr>
              <a:buSzPct val="85000"/>
              <a:buFont typeface="Wingdings 2" panose="05020102010507070707" pitchFamily="18" charset="2"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E48312"/>
              </a:buClr>
              <a:buSzPct val="85000"/>
              <a:buFont typeface="Wingdings 2" panose="05020102010507070707" pitchFamily="18" charset="2"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E48312"/>
              </a:buClr>
              <a:buSzPct val="85000"/>
              <a:buFont typeface="Wingdings 2" panose="05020102010507070707" pitchFamily="18" charset="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Центр для пенсионеров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</p:txBody>
      </p:sp>
      <p:sp>
        <p:nvSpPr>
          <p:cNvPr id="8" name="TextBox 6"/>
          <p:cNvSpPr txBox="1"/>
          <p:nvPr/>
        </p:nvSpPr>
        <p:spPr>
          <a:xfrm>
            <a:off x="8229600" y="2302807"/>
            <a:ext cx="2782957" cy="1077218"/>
          </a:xfrm>
          <a:prstGeom prst="rect">
            <a:avLst/>
          </a:prstGeom>
          <a:solidFill>
            <a:srgbClr val="8C7B70">
              <a:tint val="45000"/>
            </a:srgbClr>
          </a:solidFill>
          <a:ln w="9525" cap="flat" cmpd="sng" algn="ctr">
            <a:solidFill>
              <a:srgbClr val="8C7B70"/>
            </a:solidFill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Объединения по интересам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279" y="2688272"/>
            <a:ext cx="2888974" cy="1481456"/>
          </a:xfrm>
          <a:prstGeom prst="rect">
            <a:avLst/>
          </a:prstGeom>
        </p:spPr>
      </p:pic>
      <p:sp>
        <p:nvSpPr>
          <p:cNvPr id="10" name="TextBox 7"/>
          <p:cNvSpPr txBox="1"/>
          <p:nvPr/>
        </p:nvSpPr>
        <p:spPr>
          <a:xfrm rot="10800000" flipV="1">
            <a:off x="4810539" y="5087936"/>
            <a:ext cx="2906298" cy="1200329"/>
          </a:xfrm>
          <a:prstGeom prst="rect">
            <a:avLst/>
          </a:prstGeom>
          <a:solidFill>
            <a:srgbClr val="8FB08C">
              <a:tint val="45000"/>
            </a:srgbClr>
          </a:solidFill>
          <a:ln w="9525" cap="flat" cmpd="sng" algn="ctr">
            <a:solidFill>
              <a:srgbClr val="8FB08C"/>
            </a:solidFill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Информационная и консультационная поддержка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V="1">
            <a:off x="1697193" y="4876799"/>
            <a:ext cx="1535907" cy="1535907"/>
          </a:xfrm>
          <a:prstGeom prst="rect">
            <a:avLst/>
          </a:prstGeom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061" y="4672930"/>
            <a:ext cx="1739776" cy="1739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691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026" y="0"/>
            <a:ext cx="12351026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59026" y="139147"/>
            <a:ext cx="12351026" cy="760343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-центр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координации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волонтерской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адаптации пенсионеров»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координации работы добровольческого движения в Камчатском крае, вовлечения пенсионеров в социально значимую деятельность, формирования у нее активной гражданской позиции и самоопределения. информирование о потенциальных возможностях самореализации и вовлечение пенсионеров в социальную и культурную жизнь региона;</a:t>
            </a:r>
          </a:p>
          <a:p>
            <a:pPr algn="just">
              <a:lnSpc>
                <a:spcPct val="80000"/>
              </a:lnSpc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базы данных  серебряных волонтерских и добровольческих объединений региона;</a:t>
            </a:r>
          </a:p>
          <a:p>
            <a:pPr algn="just">
              <a:lnSpc>
                <a:spcPct val="80000"/>
              </a:lnSpc>
              <a:defRPr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defRPr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616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026" y="0"/>
            <a:ext cx="12351026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723" y="1845734"/>
            <a:ext cx="11728174" cy="4023360"/>
          </a:xfrm>
        </p:spPr>
        <p:txBody>
          <a:bodyPr/>
          <a:lstStyle/>
          <a:p>
            <a:pPr algn="just">
              <a:lnSpc>
                <a:spcPct val="80000"/>
              </a:lnSpc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9391" y="487017"/>
            <a:ext cx="1183750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-оказание организационной, методической и практической помощи добровольческим объединениям, проведение агитационной 	и разъяснительной работы, продвижение и пропаганда волонтерских ценностей;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-организация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Центра с ресурсным волонтерским центром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исполнительными органами государственной власти, общественными организациями 	и объединениями,   образовательными учреждениями, психологическими службами, центрами занятости и профориентации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вопросам добровольческой  и иной деятельности. </a:t>
            </a:r>
          </a:p>
        </p:txBody>
      </p:sp>
    </p:spTree>
    <p:extLst>
      <p:ext uri="{BB962C8B-B14F-4D97-AF65-F5344CB8AC3E}">
        <p14:creationId xmlns:p14="http://schemas.microsoft.com/office/powerpoint/2010/main" val="93126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784" y="-297"/>
            <a:ext cx="1235156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ru-RU" alt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 базы данных добровольческих объединений пенсионеров региона и проектов, требующих участия волонтеров; </a:t>
            </a:r>
          </a:p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ru-RU" alt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мониторинга информационно-образовательных потребностей волонтеров;</a:t>
            </a:r>
          </a:p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ru-RU" alt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координации работы с социально направленными организациями </a:t>
            </a:r>
            <a:r>
              <a:rPr lang="ru-RU" alt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учреждениями; </a:t>
            </a:r>
          </a:p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ru-RU" alt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различных мероприятий.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54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026" y="0"/>
            <a:ext cx="1235102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01560" y="1868557"/>
            <a:ext cx="5833848" cy="462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1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784" y="-297"/>
            <a:ext cx="1235156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layer.myshared.ru/9/935129/slides/slide_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346" y="1846263"/>
            <a:ext cx="5363633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01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784" y="-297"/>
            <a:ext cx="1235156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44346" y="1846263"/>
            <a:ext cx="5363633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32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784" y="-297"/>
            <a:ext cx="1235156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44346" y="1846263"/>
            <a:ext cx="5363633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18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атовое стекло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144</TotalTime>
  <Words>509</Words>
  <Application>Microsoft Office PowerPoint</Application>
  <PresentationFormat>Широкоэкранный</PresentationFormat>
  <Paragraphs>46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Georgia</vt:lpstr>
      <vt:lpstr>Times New Roman</vt:lpstr>
      <vt:lpstr>Wingdings</vt:lpstr>
      <vt:lpstr>Wingdings 2</vt:lpstr>
      <vt:lpstr>Ретро</vt:lpstr>
      <vt:lpstr>   Автономная некоммерческая организация «Камчатский краевой ресурсный центр добровольцев  «серебряного»  возраста «БлагоДарим»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Деятельность Центра: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Рамзия Рамзия</dc:creator>
  <cp:lastModifiedBy>Рамзия Рамзия</cp:lastModifiedBy>
  <cp:revision>12</cp:revision>
  <dcterms:created xsi:type="dcterms:W3CDTF">2019-09-10T20:41:22Z</dcterms:created>
  <dcterms:modified xsi:type="dcterms:W3CDTF">2019-10-25T12:37:49Z</dcterms:modified>
</cp:coreProperties>
</file>