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</p:sldMasterIdLst>
  <p:sldIdLst>
    <p:sldId id="256" r:id="rId2"/>
    <p:sldId id="259" r:id="rId3"/>
    <p:sldId id="258" r:id="rId4"/>
    <p:sldId id="260" r:id="rId5"/>
    <p:sldId id="266" r:id="rId6"/>
    <p:sldId id="262" r:id="rId7"/>
    <p:sldId id="263" r:id="rId8"/>
    <p:sldId id="265" r:id="rId9"/>
    <p:sldId id="264" r:id="rId10"/>
    <p:sldId id="267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80" d="100"/>
          <a:sy n="80" d="100"/>
        </p:scale>
        <p:origin x="1674" y="6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A0E09-B3DB-428D-B090-89E1A8B1B434}" type="datetimeFigureOut">
              <a:rPr lang="ru-RU" smtClean="0"/>
              <a:t>20.06.2025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DC74E-28B0-4F77-8D99-1C8AA5834B84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721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A0E09-B3DB-428D-B090-89E1A8B1B434}" type="datetimeFigureOut">
              <a:rPr lang="ru-RU" smtClean="0"/>
              <a:t>20.06.2025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DC74E-28B0-4F77-8D99-1C8AA5834B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7845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A0E09-B3DB-428D-B090-89E1A8B1B434}" type="datetimeFigureOut">
              <a:rPr lang="ru-RU" smtClean="0"/>
              <a:t>20.06.2025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DC74E-28B0-4F77-8D99-1C8AA5834B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0013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A0E09-B3DB-428D-B090-89E1A8B1B434}" type="datetimeFigureOut">
              <a:rPr lang="ru-RU" smtClean="0"/>
              <a:t>20.06.2025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DC74E-28B0-4F77-8D99-1C8AA5834B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0493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A0E09-B3DB-428D-B090-89E1A8B1B434}" type="datetimeFigureOut">
              <a:rPr lang="ru-RU" smtClean="0"/>
              <a:t>20.06.2025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DC74E-28B0-4F77-8D99-1C8AA5834B84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6450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A0E09-B3DB-428D-B090-89E1A8B1B434}" type="datetimeFigureOut">
              <a:rPr lang="ru-RU" smtClean="0"/>
              <a:t>20.06.2025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DC74E-28B0-4F77-8D99-1C8AA5834B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0236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A0E09-B3DB-428D-B090-89E1A8B1B434}" type="datetimeFigureOut">
              <a:rPr lang="ru-RU" smtClean="0"/>
              <a:t>20.06.2025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DC74E-28B0-4F77-8D99-1C8AA5834B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1447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A0E09-B3DB-428D-B090-89E1A8B1B434}" type="datetimeFigureOut">
              <a:rPr lang="ru-RU" smtClean="0"/>
              <a:t>20.06.2025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DC74E-28B0-4F77-8D99-1C8AA5834B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2796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A0E09-B3DB-428D-B090-89E1A8B1B434}" type="datetimeFigureOut">
              <a:rPr lang="ru-RU" smtClean="0"/>
              <a:t>20.06.2025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DC74E-28B0-4F77-8D99-1C8AA5834B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8586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B08A0E09-B3DB-428D-B090-89E1A8B1B434}" type="datetimeFigureOut">
              <a:rPr lang="ru-RU" smtClean="0"/>
              <a:t>20.06.2025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35DC74E-28B0-4F77-8D99-1C8AA5834B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4630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A0E09-B3DB-428D-B090-89E1A8B1B434}" type="datetimeFigureOut">
              <a:rPr lang="ru-RU" smtClean="0"/>
              <a:t>20.06.2025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DC74E-28B0-4F77-8D99-1C8AA5834B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7158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08A0E09-B3DB-428D-B090-89E1A8B1B434}" type="datetimeFigureOut">
              <a:rPr lang="ru-RU" smtClean="0"/>
              <a:t>20.06.2025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935DC74E-28B0-4F77-8D99-1C8AA5834B84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4348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5997C0-3467-4A42-B154-928E3BA85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1053" y="1439608"/>
            <a:ext cx="9144000" cy="2387600"/>
          </a:xfrm>
        </p:spPr>
        <p:txBody>
          <a:bodyPr>
            <a:noAutofit/>
          </a:bodyPr>
          <a:lstStyle/>
          <a:p>
            <a:pPr fontAlgn="base">
              <a:lnSpc>
                <a:spcPct val="100000"/>
              </a:lnSpc>
            </a:pPr>
            <a:r>
              <a:rPr lang="ru-RU" sz="4400" b="1" i="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Волгоградская региональная </a:t>
            </a:r>
            <a:br>
              <a:rPr lang="ru-RU" sz="4400" b="1" i="0" dirty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r>
              <a:rPr lang="ru-RU" sz="4400" b="1" i="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общественная организация</a:t>
            </a:r>
            <a:br>
              <a:rPr lang="ru-RU" sz="4400" b="1" i="0" dirty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r>
              <a:rPr lang="ru-RU" sz="4400" b="1" i="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духовно-нравственного воспитания молодёжи «ВОСЬМОЙ ВЕТЕР»</a:t>
            </a:r>
            <a:endParaRPr lang="ru-RU" sz="4400"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1FE964C-A25F-4322-8586-D996155BEB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2637" y="4758299"/>
            <a:ext cx="11066106" cy="1087016"/>
          </a:xfrm>
        </p:spPr>
        <p:txBody>
          <a:bodyPr>
            <a:norm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ru-RU" sz="60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Type-SemiBold" pitchFamily="2" charset="0"/>
              </a:rPr>
              <a:t>ВМЕСТЕ сделаем  мир лучше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CD40F9D-CA80-4411-85CA-33EB6DFD05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233" y="275252"/>
            <a:ext cx="2073387" cy="207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838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EB9E25D-F0F1-4433-B5E7-9C4164836D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09" y="709863"/>
            <a:ext cx="7874053" cy="590554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602A5A87-4945-4A77-A756-1A57795B5638}"/>
              </a:ext>
            </a:extLst>
          </p:cNvPr>
          <p:cNvSpPr txBox="1">
            <a:spLocks/>
          </p:cNvSpPr>
          <p:nvPr/>
        </p:nvSpPr>
        <p:spPr>
          <a:xfrm>
            <a:off x="8530390" y="471197"/>
            <a:ext cx="3107422" cy="295780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800" b="1" dirty="0">
                <a:solidFill>
                  <a:srgbClr val="00B0F0"/>
                </a:solidFill>
                <a:latin typeface="EuclidCircularB"/>
              </a:rPr>
              <a:t>Подготовка мероприятий, уроков и подарков </a:t>
            </a:r>
            <a:br>
              <a:rPr lang="ru-RU" sz="2800" b="1" dirty="0">
                <a:solidFill>
                  <a:srgbClr val="00B0F0"/>
                </a:solidFill>
                <a:latin typeface="EuclidCircularB"/>
              </a:rPr>
            </a:br>
            <a:r>
              <a:rPr lang="ru-RU" sz="2800" b="1" dirty="0">
                <a:solidFill>
                  <a:srgbClr val="00B0F0"/>
                </a:solidFill>
                <a:latin typeface="EuclidCircularB"/>
              </a:rPr>
              <a:t>ко Дню самоуправления</a:t>
            </a:r>
            <a:endParaRPr lang="ru-RU" sz="2800" dirty="0">
              <a:solidFill>
                <a:srgbClr val="00B0F0"/>
              </a:solidFill>
              <a:latin typeface="EuclidCircularB"/>
            </a:endParaRPr>
          </a:p>
        </p:txBody>
      </p:sp>
    </p:spTree>
    <p:extLst>
      <p:ext uri="{BB962C8B-B14F-4D97-AF65-F5344CB8AC3E}">
        <p14:creationId xmlns:p14="http://schemas.microsoft.com/office/powerpoint/2010/main" val="9705709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CF6DDF-E7A2-409B-8906-779F72FF7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63527"/>
            <a:ext cx="10058400" cy="1450757"/>
          </a:xfrm>
        </p:spPr>
        <p:txBody>
          <a:bodyPr>
            <a:normAutofit/>
          </a:bodyPr>
          <a:lstStyle/>
          <a:p>
            <a:r>
              <a:rPr lang="ru-RU" sz="4800" b="1" i="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Наша деятельность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C1369A-6894-4EB8-9B43-39C876AB96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2980" y="2024743"/>
            <a:ext cx="9942700" cy="3844351"/>
          </a:xfrm>
        </p:spPr>
        <p:txBody>
          <a:bodyPr>
            <a:normAutofit/>
          </a:bodyPr>
          <a:lstStyle/>
          <a:p>
            <a:pPr algn="l">
              <a:lnSpc>
                <a:spcPct val="150000"/>
              </a:lnSpc>
            </a:pPr>
            <a:r>
              <a:rPr lang="ru-RU" sz="4400" b="1" i="0" dirty="0">
                <a:solidFill>
                  <a:srgbClr val="212529"/>
                </a:solidFill>
                <a:effectLst/>
                <a:latin typeface="EuclidCircularB"/>
              </a:rPr>
              <a:t>517 </a:t>
            </a:r>
            <a:r>
              <a:rPr lang="ru-RU" sz="4400" b="0" i="0" dirty="0">
                <a:solidFill>
                  <a:srgbClr val="878787"/>
                </a:solidFill>
                <a:effectLst/>
                <a:latin typeface="EuclidCircularB"/>
              </a:rPr>
              <a:t>волонтеров</a:t>
            </a:r>
            <a:endParaRPr lang="ru-RU" sz="4400" b="0" i="0" dirty="0">
              <a:solidFill>
                <a:srgbClr val="212529"/>
              </a:solidFill>
              <a:effectLst/>
              <a:latin typeface="EuclidCircularB"/>
            </a:endParaRPr>
          </a:p>
          <a:p>
            <a:pPr algn="l">
              <a:lnSpc>
                <a:spcPct val="150000"/>
              </a:lnSpc>
            </a:pPr>
            <a:r>
              <a:rPr lang="ru-RU" sz="4400" b="1" i="0" dirty="0">
                <a:solidFill>
                  <a:srgbClr val="212529"/>
                </a:solidFill>
                <a:effectLst/>
                <a:latin typeface="EuclidCircularB"/>
              </a:rPr>
              <a:t>66 </a:t>
            </a:r>
            <a:r>
              <a:rPr lang="ru-RU" sz="4400" b="0" i="0" dirty="0">
                <a:solidFill>
                  <a:srgbClr val="878787"/>
                </a:solidFill>
                <a:effectLst/>
                <a:latin typeface="EuclidCircularB"/>
              </a:rPr>
              <a:t>добрых дел</a:t>
            </a:r>
            <a:endParaRPr lang="ru-RU" sz="4400" b="0" i="0" dirty="0">
              <a:solidFill>
                <a:srgbClr val="212529"/>
              </a:solidFill>
              <a:effectLst/>
              <a:latin typeface="EuclidCircularB"/>
            </a:endParaRPr>
          </a:p>
          <a:p>
            <a:pPr algn="l">
              <a:lnSpc>
                <a:spcPct val="150000"/>
              </a:lnSpc>
            </a:pPr>
            <a:r>
              <a:rPr lang="ru-RU" sz="4400" b="1" i="0" dirty="0">
                <a:solidFill>
                  <a:srgbClr val="212529"/>
                </a:solidFill>
                <a:effectLst/>
                <a:latin typeface="EuclidCircularB"/>
              </a:rPr>
              <a:t>9588.3 </a:t>
            </a:r>
            <a:r>
              <a:rPr lang="ru-RU" sz="4400" b="0" i="0" dirty="0">
                <a:solidFill>
                  <a:srgbClr val="878787"/>
                </a:solidFill>
                <a:effectLst/>
                <a:latin typeface="EuclidCircularB"/>
              </a:rPr>
              <a:t>часов</a:t>
            </a:r>
            <a:endParaRPr lang="ru-RU" sz="4400" b="0" i="0" dirty="0">
              <a:solidFill>
                <a:srgbClr val="212529"/>
              </a:solidFill>
              <a:effectLst/>
              <a:latin typeface="EuclidCircularB"/>
            </a:endParaRPr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6F1E662-5B5E-43C2-BD03-58F580AFE0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3" t="917" r="1460" b="2154"/>
          <a:stretch/>
        </p:blipFill>
        <p:spPr>
          <a:xfrm>
            <a:off x="5269764" y="1737360"/>
            <a:ext cx="6464088" cy="4290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627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CF6DDF-E7A2-409B-8906-779F72FF7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i="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Наша команда</a:t>
            </a:r>
            <a:endParaRPr lang="ru-RU" dirty="0"/>
          </a:p>
        </p:txBody>
      </p:sp>
      <p:pic>
        <p:nvPicPr>
          <p:cNvPr id="1026" name="Picture 2" descr="Степаненко Кристина Алексеевна">
            <a:extLst>
              <a:ext uri="{FF2B5EF4-FFF2-40B4-BE49-F238E27FC236}">
                <a16:creationId xmlns:a16="http://schemas.microsoft.com/office/drawing/2014/main" id="{F84AEDE0-04CE-4A3D-BDF2-4E3F92A0A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2174" y="721842"/>
            <a:ext cx="2771091" cy="415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2">
            <a:extLst>
              <a:ext uri="{FF2B5EF4-FFF2-40B4-BE49-F238E27FC236}">
                <a16:creationId xmlns:a16="http://schemas.microsoft.com/office/drawing/2014/main" id="{7C6C31A1-B038-4AB5-AC14-FBE069DD6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3821821"/>
            <a:ext cx="2677886" cy="1287623"/>
          </a:xfrm>
        </p:spPr>
        <p:txBody>
          <a:bodyPr>
            <a:norm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ru-RU" b="1" i="0" dirty="0">
                <a:solidFill>
                  <a:srgbClr val="212529"/>
                </a:solidFill>
                <a:effectLst/>
                <a:latin typeface="EuclidCircularB"/>
              </a:rPr>
              <a:t>Степаненко </a:t>
            </a:r>
            <a:br>
              <a:rPr lang="ru-RU" b="1" i="0" dirty="0">
                <a:solidFill>
                  <a:srgbClr val="212529"/>
                </a:solidFill>
                <a:effectLst/>
                <a:latin typeface="EuclidCircularB"/>
              </a:rPr>
            </a:br>
            <a:r>
              <a:rPr lang="ru-RU" b="1" i="0" dirty="0">
                <a:solidFill>
                  <a:srgbClr val="212529"/>
                </a:solidFill>
                <a:effectLst/>
                <a:latin typeface="EuclidCircularB"/>
              </a:rPr>
              <a:t>Кристина Алексеевна, </a:t>
            </a:r>
            <a:r>
              <a:rPr lang="ru-RU" b="0" i="0" dirty="0">
                <a:solidFill>
                  <a:srgbClr val="878787"/>
                </a:solidFill>
                <a:effectLst/>
                <a:latin typeface="EuclidCircularB"/>
              </a:rPr>
              <a:t>председатель</a:t>
            </a:r>
            <a:endParaRPr lang="ru-RU" b="0" i="0" dirty="0">
              <a:solidFill>
                <a:srgbClr val="212529"/>
              </a:solidFill>
              <a:effectLst/>
              <a:latin typeface="EuclidCircularB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36E9EA8-DF69-4174-B4FB-560E2D5DFE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2" t="10364" r="4757" b="8222"/>
          <a:stretch/>
        </p:blipFill>
        <p:spPr>
          <a:xfrm>
            <a:off x="640701" y="1882964"/>
            <a:ext cx="3604727" cy="4208644"/>
          </a:xfrm>
          <a:prstGeom prst="rect">
            <a:avLst/>
          </a:prstGeom>
        </p:spPr>
      </p:pic>
      <p:sp>
        <p:nvSpPr>
          <p:cNvPr id="7" name="Объект 2">
            <a:extLst>
              <a:ext uri="{FF2B5EF4-FFF2-40B4-BE49-F238E27FC236}">
                <a16:creationId xmlns:a16="http://schemas.microsoft.com/office/drawing/2014/main" id="{986FCEF9-B84B-4E94-8B93-BEB9B0252CEF}"/>
              </a:ext>
            </a:extLst>
          </p:cNvPr>
          <p:cNvSpPr txBox="1">
            <a:spLocks/>
          </p:cNvSpPr>
          <p:nvPr/>
        </p:nvSpPr>
        <p:spPr>
          <a:xfrm>
            <a:off x="4376057" y="5109444"/>
            <a:ext cx="3079102" cy="128762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 err="1">
                <a:solidFill>
                  <a:srgbClr val="212529"/>
                </a:solidFill>
                <a:latin typeface="EuclidCircularB"/>
              </a:rPr>
              <a:t>Маклецова</a:t>
            </a:r>
            <a:br>
              <a:rPr lang="ru-RU" b="1" dirty="0">
                <a:solidFill>
                  <a:srgbClr val="212529"/>
                </a:solidFill>
                <a:latin typeface="EuclidCircularB"/>
              </a:rPr>
            </a:br>
            <a:r>
              <a:rPr lang="ru-RU" b="1" dirty="0">
                <a:solidFill>
                  <a:srgbClr val="212529"/>
                </a:solidFill>
                <a:latin typeface="EuclidCircularB"/>
              </a:rPr>
              <a:t>Надежда Николаевна, </a:t>
            </a:r>
            <a:r>
              <a:rPr lang="ru-RU" dirty="0">
                <a:solidFill>
                  <a:srgbClr val="878787"/>
                </a:solidFill>
                <a:latin typeface="EuclidCircularB"/>
              </a:rPr>
              <a:t>заместитель председателя</a:t>
            </a:r>
            <a:endParaRPr lang="ru-RU" dirty="0">
              <a:solidFill>
                <a:srgbClr val="212529"/>
              </a:solidFill>
              <a:latin typeface="EuclidCircularB"/>
            </a:endParaRPr>
          </a:p>
        </p:txBody>
      </p:sp>
    </p:spTree>
    <p:extLst>
      <p:ext uri="{BB962C8B-B14F-4D97-AF65-F5344CB8AC3E}">
        <p14:creationId xmlns:p14="http://schemas.microsoft.com/office/powerpoint/2010/main" val="41643670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CF6DDF-E7A2-409B-8906-779F72FF7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i="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Наша команда</a:t>
            </a:r>
            <a:endParaRPr lang="ru-RU" dirty="0"/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7C6C31A1-B038-4AB5-AC14-FBE069DD6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58321" y="5036664"/>
            <a:ext cx="3871313" cy="1287623"/>
          </a:xfrm>
        </p:spPr>
        <p:txBody>
          <a:bodyPr>
            <a:norm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ru-RU" b="1" i="0" dirty="0">
                <a:solidFill>
                  <a:srgbClr val="212529"/>
                </a:solidFill>
                <a:effectLst/>
                <a:latin typeface="EuclidCircularB"/>
              </a:rPr>
              <a:t>Бокова Наталья Николаевна, </a:t>
            </a:r>
            <a:r>
              <a:rPr lang="ru-RU" b="1" dirty="0">
                <a:solidFill>
                  <a:srgbClr val="878787"/>
                </a:solidFill>
                <a:latin typeface="EuclidCircularB"/>
              </a:rPr>
              <a:t>руководитель проектов</a:t>
            </a:r>
            <a:endParaRPr lang="ru-RU" b="0" i="0" dirty="0">
              <a:solidFill>
                <a:srgbClr val="212529"/>
              </a:solidFill>
              <a:effectLst/>
              <a:latin typeface="EuclidCircularB"/>
            </a:endParaRP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986FCEF9-B84B-4E94-8B93-BEB9B0252CEF}"/>
              </a:ext>
            </a:extLst>
          </p:cNvPr>
          <p:cNvSpPr txBox="1">
            <a:spLocks/>
          </p:cNvSpPr>
          <p:nvPr/>
        </p:nvSpPr>
        <p:spPr>
          <a:xfrm>
            <a:off x="4114800" y="5036664"/>
            <a:ext cx="3079102" cy="128762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rgbClr val="212529"/>
                </a:solidFill>
                <a:latin typeface="EuclidCircularB"/>
              </a:rPr>
              <a:t>Лунева Дарья Николаевна, </a:t>
            </a:r>
            <a:r>
              <a:rPr lang="ru-RU" b="1" dirty="0">
                <a:solidFill>
                  <a:srgbClr val="878787"/>
                </a:solidFill>
                <a:latin typeface="EuclidCircularB"/>
              </a:rPr>
              <a:t>руководитель проектов</a:t>
            </a:r>
            <a:endParaRPr lang="ru-RU" dirty="0">
              <a:solidFill>
                <a:srgbClr val="212529"/>
              </a:solidFill>
              <a:latin typeface="EuclidCircularB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EAD4BAF-510A-40C5-9121-826F71A3FC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93" t="22807" b="32982"/>
          <a:stretch/>
        </p:blipFill>
        <p:spPr>
          <a:xfrm>
            <a:off x="6882667" y="974558"/>
            <a:ext cx="4746967" cy="371775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B903F65-F97A-4BF2-B434-ACA8DF5D1E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66" y="1852864"/>
            <a:ext cx="3552434" cy="41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3337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BBF374F-E3A9-404B-88F6-66E4BCDEA7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3" t="19088" r="32270" b="2133"/>
          <a:stretch/>
        </p:blipFill>
        <p:spPr>
          <a:xfrm>
            <a:off x="6341405" y="3429000"/>
            <a:ext cx="5097408" cy="3172947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0C02CC03-2AFC-46B4-9B54-F9C8CC74EBFB}"/>
              </a:ext>
            </a:extLst>
          </p:cNvPr>
          <p:cNvSpPr txBox="1">
            <a:spLocks/>
          </p:cNvSpPr>
          <p:nvPr/>
        </p:nvSpPr>
        <p:spPr>
          <a:xfrm>
            <a:off x="463420" y="542857"/>
            <a:ext cx="8186058" cy="128762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200" b="1" dirty="0">
                <a:solidFill>
                  <a:srgbClr val="00B0F0"/>
                </a:solidFill>
                <a:latin typeface="EuclidCircularB"/>
              </a:rPr>
              <a:t>Активисты-одиннадцатиклассники </a:t>
            </a:r>
            <a:br>
              <a:rPr lang="ru-RU" sz="3200" b="1" dirty="0">
                <a:solidFill>
                  <a:srgbClr val="00B0F0"/>
                </a:solidFill>
                <a:latin typeface="EuclidCircularB"/>
              </a:rPr>
            </a:br>
            <a:r>
              <a:rPr lang="ru-RU" sz="3200" b="1" dirty="0">
                <a:solidFill>
                  <a:srgbClr val="00B0F0"/>
                </a:solidFill>
                <a:latin typeface="EuclidCircularB"/>
              </a:rPr>
              <a:t>волонтерского движения</a:t>
            </a:r>
            <a:endParaRPr lang="ru-RU" sz="3200" dirty="0">
              <a:solidFill>
                <a:srgbClr val="00B0F0"/>
              </a:solidFill>
              <a:latin typeface="EuclidCircularB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167EA76-87A4-48BA-A1E2-103C93B703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0" t="15992" r="13356" b="534"/>
          <a:stretch/>
        </p:blipFill>
        <p:spPr>
          <a:xfrm>
            <a:off x="213177" y="3491330"/>
            <a:ext cx="5349046" cy="307238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46F6B91-8FFF-4297-864B-2B92870071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7" t="5420" r="29057" b="30769"/>
          <a:stretch/>
        </p:blipFill>
        <p:spPr>
          <a:xfrm>
            <a:off x="3008319" y="2317004"/>
            <a:ext cx="4871563" cy="234865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E5B3B1C-FB38-4DD1-8F09-75FD03F0841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81" t="6938" r="13355" b="3183"/>
          <a:stretch/>
        </p:blipFill>
        <p:spPr>
          <a:xfrm>
            <a:off x="8044876" y="256053"/>
            <a:ext cx="3933947" cy="330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0733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2977D7F-C8FF-4114-9479-3225B80298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29" b="4101"/>
          <a:stretch/>
        </p:blipFill>
        <p:spPr>
          <a:xfrm>
            <a:off x="463420" y="1418253"/>
            <a:ext cx="11358466" cy="5197151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0C02CC03-2AFC-46B4-9B54-F9C8CC74EBFB}"/>
              </a:ext>
            </a:extLst>
          </p:cNvPr>
          <p:cNvSpPr txBox="1">
            <a:spLocks/>
          </p:cNvSpPr>
          <p:nvPr/>
        </p:nvSpPr>
        <p:spPr>
          <a:xfrm>
            <a:off x="463420" y="384237"/>
            <a:ext cx="8186058" cy="128762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800" b="1" dirty="0">
                <a:solidFill>
                  <a:srgbClr val="00B0F0"/>
                </a:solidFill>
                <a:latin typeface="EuclidCircularB"/>
              </a:rPr>
              <a:t>Волонтеры «Восьмого ветра» на мастер-классе </a:t>
            </a:r>
            <a:br>
              <a:rPr lang="ru-RU" sz="2800" b="1" dirty="0">
                <a:solidFill>
                  <a:srgbClr val="00B0F0"/>
                </a:solidFill>
                <a:latin typeface="EuclidCircularB"/>
              </a:rPr>
            </a:br>
            <a:r>
              <a:rPr lang="ru-RU" sz="2800" b="1" dirty="0">
                <a:solidFill>
                  <a:srgbClr val="00B0F0"/>
                </a:solidFill>
                <a:latin typeface="EuclidCircularB"/>
              </a:rPr>
              <a:t>по оригами в День самоуправления</a:t>
            </a:r>
            <a:endParaRPr lang="ru-RU" sz="2800" dirty="0">
              <a:solidFill>
                <a:srgbClr val="00B0F0"/>
              </a:solidFill>
              <a:latin typeface="EuclidCircularB"/>
            </a:endParaRPr>
          </a:p>
        </p:txBody>
      </p:sp>
    </p:spTree>
    <p:extLst>
      <p:ext uri="{BB962C8B-B14F-4D97-AF65-F5344CB8AC3E}">
        <p14:creationId xmlns:p14="http://schemas.microsoft.com/office/powerpoint/2010/main" val="31239491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E68361B-F1B3-4842-9142-9DAD3E0633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990" b="16898"/>
          <a:stretch/>
        </p:blipFill>
        <p:spPr>
          <a:xfrm>
            <a:off x="323460" y="177281"/>
            <a:ext cx="7038380" cy="6298163"/>
          </a:xfrm>
          <a:prstGeom prst="rect">
            <a:avLst/>
          </a:prstGeom>
        </p:spPr>
      </p:pic>
      <p:sp>
        <p:nvSpPr>
          <p:cNvPr id="4" name="Объект 2">
            <a:extLst>
              <a:ext uri="{FF2B5EF4-FFF2-40B4-BE49-F238E27FC236}">
                <a16:creationId xmlns:a16="http://schemas.microsoft.com/office/drawing/2014/main" id="{A311086C-49CF-40B1-A97D-839FB099F670}"/>
              </a:ext>
            </a:extLst>
          </p:cNvPr>
          <p:cNvSpPr txBox="1">
            <a:spLocks/>
          </p:cNvSpPr>
          <p:nvPr/>
        </p:nvSpPr>
        <p:spPr>
          <a:xfrm>
            <a:off x="7834605" y="402898"/>
            <a:ext cx="3782008" cy="128762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800" b="1" dirty="0">
                <a:solidFill>
                  <a:srgbClr val="00B0F0"/>
                </a:solidFill>
                <a:latin typeface="EuclidCircularB"/>
              </a:rPr>
              <a:t>Готовимся к флешмобу на День России</a:t>
            </a:r>
            <a:endParaRPr lang="ru-RU" sz="2800" dirty="0">
              <a:solidFill>
                <a:srgbClr val="00B0F0"/>
              </a:solidFill>
              <a:latin typeface="EuclidCircularB"/>
            </a:endParaRPr>
          </a:p>
        </p:txBody>
      </p:sp>
    </p:spTree>
    <p:extLst>
      <p:ext uri="{BB962C8B-B14F-4D97-AF65-F5344CB8AC3E}">
        <p14:creationId xmlns:p14="http://schemas.microsoft.com/office/powerpoint/2010/main" val="22738367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7ED0E12-51C9-4316-B936-706ED774A4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34" t="17910" r="6264" b="4633"/>
          <a:stretch/>
        </p:blipFill>
        <p:spPr>
          <a:xfrm>
            <a:off x="4406409" y="346073"/>
            <a:ext cx="7483014" cy="6165853"/>
          </a:xfrm>
          <a:prstGeom prst="rect">
            <a:avLst/>
          </a:prstGeom>
        </p:spPr>
      </p:pic>
      <p:sp>
        <p:nvSpPr>
          <p:cNvPr id="4" name="Объект 2">
            <a:extLst>
              <a:ext uri="{FF2B5EF4-FFF2-40B4-BE49-F238E27FC236}">
                <a16:creationId xmlns:a16="http://schemas.microsoft.com/office/drawing/2014/main" id="{AE6F7B5A-2114-4DD9-A74B-87F1307BCC40}"/>
              </a:ext>
            </a:extLst>
          </p:cNvPr>
          <p:cNvSpPr txBox="1">
            <a:spLocks/>
          </p:cNvSpPr>
          <p:nvPr/>
        </p:nvSpPr>
        <p:spPr>
          <a:xfrm>
            <a:off x="302577" y="496204"/>
            <a:ext cx="3800670" cy="188310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800" b="1" dirty="0">
                <a:solidFill>
                  <a:srgbClr val="00B0F0"/>
                </a:solidFill>
                <a:latin typeface="EuclidCircularB"/>
              </a:rPr>
              <a:t>Выпускники-волонтеры перед поездкой </a:t>
            </a:r>
            <a:br>
              <a:rPr lang="ru-RU" sz="2800" b="1" dirty="0">
                <a:solidFill>
                  <a:srgbClr val="00B0F0"/>
                </a:solidFill>
                <a:latin typeface="EuclidCircularB"/>
              </a:rPr>
            </a:br>
            <a:r>
              <a:rPr lang="ru-RU" sz="2800" b="1" dirty="0">
                <a:solidFill>
                  <a:srgbClr val="00B0F0"/>
                </a:solidFill>
                <a:latin typeface="EuclidCircularB"/>
              </a:rPr>
              <a:t>в лагерь </a:t>
            </a:r>
            <a:br>
              <a:rPr lang="ru-RU" sz="2800" b="1" dirty="0">
                <a:solidFill>
                  <a:srgbClr val="00B0F0"/>
                </a:solidFill>
                <a:latin typeface="EuclidCircularB"/>
              </a:rPr>
            </a:br>
            <a:r>
              <a:rPr lang="ru-RU" sz="2800" b="1" dirty="0">
                <a:solidFill>
                  <a:srgbClr val="00B0F0"/>
                </a:solidFill>
                <a:latin typeface="EuclidCircularB"/>
              </a:rPr>
              <a:t>«Зеленая волна»</a:t>
            </a:r>
            <a:endParaRPr lang="ru-RU" sz="2800" dirty="0">
              <a:solidFill>
                <a:srgbClr val="00B0F0"/>
              </a:solidFill>
              <a:latin typeface="EuclidCircularB"/>
            </a:endParaRPr>
          </a:p>
        </p:txBody>
      </p:sp>
    </p:spTree>
    <p:extLst>
      <p:ext uri="{BB962C8B-B14F-4D97-AF65-F5344CB8AC3E}">
        <p14:creationId xmlns:p14="http://schemas.microsoft.com/office/powerpoint/2010/main" val="2387334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92265CC-D7C8-4D0D-955C-E31EE2A4E0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1" t="22438" r="6427" b="9847"/>
          <a:stretch/>
        </p:blipFill>
        <p:spPr>
          <a:xfrm>
            <a:off x="873967" y="1278293"/>
            <a:ext cx="10839719" cy="5262465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602A5A87-4945-4A77-A756-1A57795B5638}"/>
              </a:ext>
            </a:extLst>
          </p:cNvPr>
          <p:cNvSpPr txBox="1">
            <a:spLocks/>
          </p:cNvSpPr>
          <p:nvPr/>
        </p:nvSpPr>
        <p:spPr>
          <a:xfrm>
            <a:off x="761999" y="242597"/>
            <a:ext cx="10839718" cy="128762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800" b="1" dirty="0">
                <a:solidFill>
                  <a:srgbClr val="00B0F0"/>
                </a:solidFill>
                <a:latin typeface="EuclidCircularB"/>
              </a:rPr>
              <a:t>Волонтеры «Восьмого ветра» на открытии первичного отделения Движения Первых в МОУ Лицей № 8 «Олимпия»</a:t>
            </a:r>
            <a:endParaRPr lang="ru-RU" sz="2800" dirty="0">
              <a:solidFill>
                <a:srgbClr val="00B0F0"/>
              </a:solidFill>
              <a:latin typeface="EuclidCircularB"/>
            </a:endParaRPr>
          </a:p>
        </p:txBody>
      </p:sp>
    </p:spTree>
    <p:extLst>
      <p:ext uri="{BB962C8B-B14F-4D97-AF65-F5344CB8AC3E}">
        <p14:creationId xmlns:p14="http://schemas.microsoft.com/office/powerpoint/2010/main" val="2081446581"/>
      </p:ext>
    </p:extLst>
  </p:cSld>
  <p:clrMapOvr>
    <a:masterClrMapping/>
  </p:clrMapOvr>
</p:sld>
</file>

<file path=ppt/theme/theme1.xml><?xml version="1.0" encoding="utf-8"?>
<a:theme xmlns:a="http://schemas.openxmlformats.org/drawingml/2006/main" name="Ретро">
  <a:themeElements>
    <a:clrScheme name="Синий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462</TotalTime>
  <Words>118</Words>
  <Application>Microsoft Office PowerPoint</Application>
  <PresentationFormat>Широкоэкранный</PresentationFormat>
  <Paragraphs>18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BrushType-SemiBold</vt:lpstr>
      <vt:lpstr>Calibri</vt:lpstr>
      <vt:lpstr>Calibri Light</vt:lpstr>
      <vt:lpstr>EuclidCircularB</vt:lpstr>
      <vt:lpstr>Ретро</vt:lpstr>
      <vt:lpstr>Волгоградская региональная  общественная организация духовно-нравственного воспитания молодёжи «ВОСЬМОЙ ВЕТЕР»</vt:lpstr>
      <vt:lpstr>Наша деятельность</vt:lpstr>
      <vt:lpstr>Наша команда</vt:lpstr>
      <vt:lpstr>Наша команда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Волгоградская региональная общественная организация духовно-нравственного воспитания молодёжи «ВОСЬМОЙ ВЕТЕР»</dc:title>
  <dc:creator>luneva@liceum8.local</dc:creator>
  <cp:lastModifiedBy>luneva@liceum8.local</cp:lastModifiedBy>
  <cp:revision>19</cp:revision>
  <dcterms:created xsi:type="dcterms:W3CDTF">2024-01-26T13:34:53Z</dcterms:created>
  <dcterms:modified xsi:type="dcterms:W3CDTF">2025-06-20T12:24:35Z</dcterms:modified>
</cp:coreProperties>
</file>