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2"/>
    <p:sldId id="274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8" autoAdjust="0"/>
    <p:restoredTop sz="94660"/>
  </p:normalViewPr>
  <p:slideViewPr>
    <p:cSldViewPr>
      <p:cViewPr>
        <p:scale>
          <a:sx n="80" d="100"/>
          <a:sy n="80" d="100"/>
        </p:scale>
        <p:origin x="-902" y="-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5206" y="614832"/>
            <a:ext cx="9862987" cy="653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spc="229" dirty="0"/>
              <a:t>Российское</a:t>
            </a:r>
            <a:r>
              <a:rPr spc="-105" dirty="0"/>
              <a:t> </a:t>
            </a:r>
            <a:r>
              <a:rPr spc="200" dirty="0"/>
              <a:t>движение</a:t>
            </a:r>
            <a:r>
              <a:rPr spc="-100" dirty="0"/>
              <a:t> </a:t>
            </a:r>
            <a:r>
              <a:rPr spc="185" dirty="0"/>
              <a:t>детей</a:t>
            </a:r>
          </a:p>
          <a:p>
            <a:pPr marL="12700">
              <a:lnSpc>
                <a:spcPts val="1660"/>
              </a:lnSpc>
            </a:pPr>
            <a:r>
              <a:rPr spc="215" dirty="0"/>
              <a:t>и</a:t>
            </a:r>
            <a:r>
              <a:rPr spc="-100" dirty="0"/>
              <a:t> </a:t>
            </a:r>
            <a:r>
              <a:rPr spc="200" dirty="0"/>
              <a:t>молодёжи</a:t>
            </a:r>
            <a:r>
              <a:rPr spc="-100" dirty="0"/>
              <a:t> </a:t>
            </a:r>
            <a:r>
              <a:rPr spc="155" dirty="0"/>
              <a:t>«Движение</a:t>
            </a:r>
            <a:r>
              <a:rPr spc="-100" dirty="0"/>
              <a:t> </a:t>
            </a:r>
            <a:r>
              <a:rPr spc="135" dirty="0"/>
              <a:t>Первых»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ts val="3525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244FE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spc="229" dirty="0"/>
              <a:t>Российское</a:t>
            </a:r>
            <a:r>
              <a:rPr spc="-105" dirty="0"/>
              <a:t> </a:t>
            </a:r>
            <a:r>
              <a:rPr spc="200" dirty="0"/>
              <a:t>движение</a:t>
            </a:r>
            <a:r>
              <a:rPr spc="-100" dirty="0"/>
              <a:t> </a:t>
            </a:r>
            <a:r>
              <a:rPr spc="185" dirty="0"/>
              <a:t>детей</a:t>
            </a:r>
          </a:p>
          <a:p>
            <a:pPr marL="12700">
              <a:lnSpc>
                <a:spcPts val="1660"/>
              </a:lnSpc>
            </a:pPr>
            <a:r>
              <a:rPr spc="215" dirty="0"/>
              <a:t>и</a:t>
            </a:r>
            <a:r>
              <a:rPr spc="-100" dirty="0"/>
              <a:t> </a:t>
            </a:r>
            <a:r>
              <a:rPr spc="200" dirty="0"/>
              <a:t>молодёжи</a:t>
            </a:r>
            <a:r>
              <a:rPr spc="-100" dirty="0"/>
              <a:t> </a:t>
            </a:r>
            <a:r>
              <a:rPr spc="155" dirty="0"/>
              <a:t>«Движение</a:t>
            </a:r>
            <a:r>
              <a:rPr spc="-100" dirty="0"/>
              <a:t> </a:t>
            </a:r>
            <a:r>
              <a:rPr spc="135" dirty="0"/>
              <a:t>Первых»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ts val="3525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39864" y="1404848"/>
            <a:ext cx="2288540" cy="1073150"/>
          </a:xfrm>
          <a:custGeom>
            <a:avLst/>
            <a:gdLst/>
            <a:ahLst/>
            <a:cxnLst/>
            <a:rect l="l" t="t" r="r" b="b"/>
            <a:pathLst>
              <a:path w="2288540" h="1073150">
                <a:moveTo>
                  <a:pt x="2093760" y="1072794"/>
                </a:moveTo>
                <a:lnTo>
                  <a:pt x="194563" y="1072794"/>
                </a:lnTo>
                <a:lnTo>
                  <a:pt x="149952" y="1067655"/>
                </a:lnTo>
                <a:lnTo>
                  <a:pt x="108999" y="1053018"/>
                </a:lnTo>
                <a:lnTo>
                  <a:pt x="72874" y="1030051"/>
                </a:lnTo>
                <a:lnTo>
                  <a:pt x="42743" y="999922"/>
                </a:lnTo>
                <a:lnTo>
                  <a:pt x="19775" y="963799"/>
                </a:lnTo>
                <a:lnTo>
                  <a:pt x="5138" y="922850"/>
                </a:lnTo>
                <a:lnTo>
                  <a:pt x="0" y="878243"/>
                </a:lnTo>
                <a:lnTo>
                  <a:pt x="0" y="194551"/>
                </a:lnTo>
                <a:lnTo>
                  <a:pt x="5138" y="149940"/>
                </a:lnTo>
                <a:lnTo>
                  <a:pt x="19775" y="108989"/>
                </a:lnTo>
                <a:lnTo>
                  <a:pt x="42743" y="72866"/>
                </a:lnTo>
                <a:lnTo>
                  <a:pt x="72874" y="42738"/>
                </a:lnTo>
                <a:lnTo>
                  <a:pt x="108999" y="19773"/>
                </a:lnTo>
                <a:lnTo>
                  <a:pt x="149952" y="5137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7"/>
                </a:lnTo>
                <a:lnTo>
                  <a:pt x="2179321" y="19773"/>
                </a:lnTo>
                <a:lnTo>
                  <a:pt x="2215444" y="42738"/>
                </a:lnTo>
                <a:lnTo>
                  <a:pt x="2245572" y="72866"/>
                </a:lnTo>
                <a:lnTo>
                  <a:pt x="2268538" y="108989"/>
                </a:lnTo>
                <a:lnTo>
                  <a:pt x="2283173" y="149940"/>
                </a:lnTo>
                <a:lnTo>
                  <a:pt x="2288311" y="194551"/>
                </a:lnTo>
                <a:lnTo>
                  <a:pt x="2288311" y="878243"/>
                </a:lnTo>
                <a:lnTo>
                  <a:pt x="2283173" y="922850"/>
                </a:lnTo>
                <a:lnTo>
                  <a:pt x="2268538" y="963799"/>
                </a:lnTo>
                <a:lnTo>
                  <a:pt x="2245572" y="999922"/>
                </a:lnTo>
                <a:lnTo>
                  <a:pt x="2215444" y="1030051"/>
                </a:lnTo>
                <a:lnTo>
                  <a:pt x="2179321" y="1053018"/>
                </a:lnTo>
                <a:lnTo>
                  <a:pt x="2138371" y="1067655"/>
                </a:lnTo>
                <a:lnTo>
                  <a:pt x="2093760" y="1072794"/>
                </a:lnTo>
                <a:close/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9864" y="2653398"/>
            <a:ext cx="2288540" cy="1073150"/>
          </a:xfrm>
          <a:custGeom>
            <a:avLst/>
            <a:gdLst/>
            <a:ahLst/>
            <a:cxnLst/>
            <a:rect l="l" t="t" r="r" b="b"/>
            <a:pathLst>
              <a:path w="2288540" h="1073150">
                <a:moveTo>
                  <a:pt x="2093760" y="1072794"/>
                </a:moveTo>
                <a:lnTo>
                  <a:pt x="194563" y="1072794"/>
                </a:lnTo>
                <a:lnTo>
                  <a:pt x="149952" y="1067655"/>
                </a:lnTo>
                <a:lnTo>
                  <a:pt x="108999" y="1053018"/>
                </a:lnTo>
                <a:lnTo>
                  <a:pt x="72874" y="1030051"/>
                </a:lnTo>
                <a:lnTo>
                  <a:pt x="42743" y="999922"/>
                </a:lnTo>
                <a:lnTo>
                  <a:pt x="19775" y="963799"/>
                </a:lnTo>
                <a:lnTo>
                  <a:pt x="5138" y="922850"/>
                </a:lnTo>
                <a:lnTo>
                  <a:pt x="0" y="878243"/>
                </a:lnTo>
                <a:lnTo>
                  <a:pt x="0" y="194551"/>
                </a:lnTo>
                <a:lnTo>
                  <a:pt x="5138" y="149940"/>
                </a:lnTo>
                <a:lnTo>
                  <a:pt x="19775" y="108989"/>
                </a:lnTo>
                <a:lnTo>
                  <a:pt x="42743" y="72866"/>
                </a:lnTo>
                <a:lnTo>
                  <a:pt x="72874" y="42738"/>
                </a:lnTo>
                <a:lnTo>
                  <a:pt x="108999" y="19773"/>
                </a:lnTo>
                <a:lnTo>
                  <a:pt x="149952" y="5137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7"/>
                </a:lnTo>
                <a:lnTo>
                  <a:pt x="2179321" y="19773"/>
                </a:lnTo>
                <a:lnTo>
                  <a:pt x="2215444" y="42738"/>
                </a:lnTo>
                <a:lnTo>
                  <a:pt x="2245572" y="72866"/>
                </a:lnTo>
                <a:lnTo>
                  <a:pt x="2268538" y="108989"/>
                </a:lnTo>
                <a:lnTo>
                  <a:pt x="2283173" y="149940"/>
                </a:lnTo>
                <a:lnTo>
                  <a:pt x="2288311" y="194551"/>
                </a:lnTo>
                <a:lnTo>
                  <a:pt x="2288311" y="878243"/>
                </a:lnTo>
                <a:lnTo>
                  <a:pt x="2283173" y="922850"/>
                </a:lnTo>
                <a:lnTo>
                  <a:pt x="2268538" y="963799"/>
                </a:lnTo>
                <a:lnTo>
                  <a:pt x="2245572" y="999922"/>
                </a:lnTo>
                <a:lnTo>
                  <a:pt x="2215444" y="1030051"/>
                </a:lnTo>
                <a:lnTo>
                  <a:pt x="2179321" y="1053018"/>
                </a:lnTo>
                <a:lnTo>
                  <a:pt x="2138371" y="1067655"/>
                </a:lnTo>
                <a:lnTo>
                  <a:pt x="2093760" y="1072794"/>
                </a:lnTo>
                <a:close/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879077" y="1403248"/>
            <a:ext cx="2288540" cy="1591945"/>
          </a:xfrm>
          <a:custGeom>
            <a:avLst/>
            <a:gdLst/>
            <a:ahLst/>
            <a:cxnLst/>
            <a:rect l="l" t="t" r="r" b="b"/>
            <a:pathLst>
              <a:path w="2288540" h="1591945">
                <a:moveTo>
                  <a:pt x="2093760" y="1591716"/>
                </a:moveTo>
                <a:lnTo>
                  <a:pt x="194563" y="1591716"/>
                </a:lnTo>
                <a:lnTo>
                  <a:pt x="149952" y="1586577"/>
                </a:lnTo>
                <a:lnTo>
                  <a:pt x="108999" y="1571940"/>
                </a:lnTo>
                <a:lnTo>
                  <a:pt x="72874" y="1548973"/>
                </a:lnTo>
                <a:lnTo>
                  <a:pt x="42743" y="1518844"/>
                </a:lnTo>
                <a:lnTo>
                  <a:pt x="19775" y="1482721"/>
                </a:lnTo>
                <a:lnTo>
                  <a:pt x="5138" y="1441772"/>
                </a:lnTo>
                <a:lnTo>
                  <a:pt x="0" y="1397165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1397165"/>
                </a:lnTo>
                <a:lnTo>
                  <a:pt x="2283173" y="1441772"/>
                </a:lnTo>
                <a:lnTo>
                  <a:pt x="2268538" y="1482721"/>
                </a:lnTo>
                <a:lnTo>
                  <a:pt x="2245572" y="1518844"/>
                </a:lnTo>
                <a:lnTo>
                  <a:pt x="2215444" y="1548973"/>
                </a:lnTo>
                <a:lnTo>
                  <a:pt x="2179321" y="1571940"/>
                </a:lnTo>
                <a:lnTo>
                  <a:pt x="2138371" y="1586577"/>
                </a:lnTo>
                <a:lnTo>
                  <a:pt x="2093760" y="1591716"/>
                </a:lnTo>
                <a:close/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318290" y="1403248"/>
            <a:ext cx="2288540" cy="1591945"/>
          </a:xfrm>
          <a:custGeom>
            <a:avLst/>
            <a:gdLst/>
            <a:ahLst/>
            <a:cxnLst/>
            <a:rect l="l" t="t" r="r" b="b"/>
            <a:pathLst>
              <a:path w="2288540" h="1591945">
                <a:moveTo>
                  <a:pt x="2093760" y="1591716"/>
                </a:moveTo>
                <a:lnTo>
                  <a:pt x="194563" y="1591716"/>
                </a:lnTo>
                <a:lnTo>
                  <a:pt x="149952" y="1586577"/>
                </a:lnTo>
                <a:lnTo>
                  <a:pt x="108999" y="1571940"/>
                </a:lnTo>
                <a:lnTo>
                  <a:pt x="72874" y="1548973"/>
                </a:lnTo>
                <a:lnTo>
                  <a:pt x="42743" y="1518844"/>
                </a:lnTo>
                <a:lnTo>
                  <a:pt x="19775" y="1482721"/>
                </a:lnTo>
                <a:lnTo>
                  <a:pt x="5138" y="1441772"/>
                </a:lnTo>
                <a:lnTo>
                  <a:pt x="0" y="1397165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1397165"/>
                </a:lnTo>
                <a:lnTo>
                  <a:pt x="2283173" y="1441772"/>
                </a:lnTo>
                <a:lnTo>
                  <a:pt x="2268538" y="1482721"/>
                </a:lnTo>
                <a:lnTo>
                  <a:pt x="2245572" y="1518844"/>
                </a:lnTo>
                <a:lnTo>
                  <a:pt x="2215444" y="1548973"/>
                </a:lnTo>
                <a:lnTo>
                  <a:pt x="2179321" y="1571940"/>
                </a:lnTo>
                <a:lnTo>
                  <a:pt x="2138371" y="1586577"/>
                </a:lnTo>
                <a:lnTo>
                  <a:pt x="2093760" y="1591716"/>
                </a:lnTo>
                <a:close/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757503" y="1403248"/>
            <a:ext cx="2288540" cy="1591945"/>
          </a:xfrm>
          <a:custGeom>
            <a:avLst/>
            <a:gdLst/>
            <a:ahLst/>
            <a:cxnLst/>
            <a:rect l="l" t="t" r="r" b="b"/>
            <a:pathLst>
              <a:path w="2288540" h="1591945">
                <a:moveTo>
                  <a:pt x="2093760" y="1591716"/>
                </a:moveTo>
                <a:lnTo>
                  <a:pt x="194564" y="1591716"/>
                </a:lnTo>
                <a:lnTo>
                  <a:pt x="149952" y="1586577"/>
                </a:lnTo>
                <a:lnTo>
                  <a:pt x="108999" y="1571940"/>
                </a:lnTo>
                <a:lnTo>
                  <a:pt x="72874" y="1548973"/>
                </a:lnTo>
                <a:lnTo>
                  <a:pt x="42743" y="1518844"/>
                </a:lnTo>
                <a:lnTo>
                  <a:pt x="19775" y="1482721"/>
                </a:lnTo>
                <a:lnTo>
                  <a:pt x="5138" y="1441772"/>
                </a:lnTo>
                <a:lnTo>
                  <a:pt x="0" y="1397165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4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1397165"/>
                </a:lnTo>
                <a:lnTo>
                  <a:pt x="2283173" y="1441772"/>
                </a:lnTo>
                <a:lnTo>
                  <a:pt x="2268538" y="1482721"/>
                </a:lnTo>
                <a:lnTo>
                  <a:pt x="2245572" y="1518844"/>
                </a:lnTo>
                <a:lnTo>
                  <a:pt x="2215444" y="1548973"/>
                </a:lnTo>
                <a:lnTo>
                  <a:pt x="2179321" y="1571940"/>
                </a:lnTo>
                <a:lnTo>
                  <a:pt x="2138371" y="1586577"/>
                </a:lnTo>
                <a:lnTo>
                  <a:pt x="2093760" y="1591716"/>
                </a:lnTo>
                <a:close/>
              </a:path>
            </a:pathLst>
          </a:custGeom>
          <a:ln w="9525">
            <a:solidFill>
              <a:srgbClr val="F01F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2879077" y="3130346"/>
            <a:ext cx="2288540" cy="1554480"/>
          </a:xfrm>
          <a:custGeom>
            <a:avLst/>
            <a:gdLst/>
            <a:ahLst/>
            <a:cxnLst/>
            <a:rect l="l" t="t" r="r" b="b"/>
            <a:pathLst>
              <a:path w="2288540" h="1554479">
                <a:moveTo>
                  <a:pt x="2093760" y="1553857"/>
                </a:moveTo>
                <a:lnTo>
                  <a:pt x="194563" y="1553857"/>
                </a:lnTo>
                <a:lnTo>
                  <a:pt x="149952" y="1548719"/>
                </a:lnTo>
                <a:lnTo>
                  <a:pt x="108999" y="1534082"/>
                </a:lnTo>
                <a:lnTo>
                  <a:pt x="72874" y="1511115"/>
                </a:lnTo>
                <a:lnTo>
                  <a:pt x="42743" y="1480985"/>
                </a:lnTo>
                <a:lnTo>
                  <a:pt x="19775" y="1444862"/>
                </a:lnTo>
                <a:lnTo>
                  <a:pt x="5138" y="1403913"/>
                </a:lnTo>
                <a:lnTo>
                  <a:pt x="0" y="1359306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1359306"/>
                </a:lnTo>
                <a:lnTo>
                  <a:pt x="2283173" y="1403913"/>
                </a:lnTo>
                <a:lnTo>
                  <a:pt x="2268538" y="1444862"/>
                </a:lnTo>
                <a:lnTo>
                  <a:pt x="2245572" y="1480985"/>
                </a:lnTo>
                <a:lnTo>
                  <a:pt x="2215444" y="1511115"/>
                </a:lnTo>
                <a:lnTo>
                  <a:pt x="2179321" y="1534082"/>
                </a:lnTo>
                <a:lnTo>
                  <a:pt x="2138371" y="1548719"/>
                </a:lnTo>
                <a:lnTo>
                  <a:pt x="2093760" y="1553857"/>
                </a:lnTo>
                <a:close/>
              </a:path>
            </a:pathLst>
          </a:custGeom>
          <a:ln w="9525">
            <a:solidFill>
              <a:srgbClr val="F01F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40677" y="3925061"/>
            <a:ext cx="2288540" cy="2270125"/>
          </a:xfrm>
          <a:custGeom>
            <a:avLst/>
            <a:gdLst/>
            <a:ahLst/>
            <a:cxnLst/>
            <a:rect l="l" t="t" r="r" b="b"/>
            <a:pathLst>
              <a:path w="2288540" h="2270125">
                <a:moveTo>
                  <a:pt x="2093760" y="2269629"/>
                </a:moveTo>
                <a:lnTo>
                  <a:pt x="194563" y="2269629"/>
                </a:lnTo>
                <a:lnTo>
                  <a:pt x="149952" y="2264491"/>
                </a:lnTo>
                <a:lnTo>
                  <a:pt x="108999" y="2249854"/>
                </a:lnTo>
                <a:lnTo>
                  <a:pt x="72874" y="2226887"/>
                </a:lnTo>
                <a:lnTo>
                  <a:pt x="42743" y="2196757"/>
                </a:lnTo>
                <a:lnTo>
                  <a:pt x="19775" y="2160634"/>
                </a:lnTo>
                <a:lnTo>
                  <a:pt x="5138" y="2119685"/>
                </a:lnTo>
                <a:lnTo>
                  <a:pt x="0" y="2075078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2075078"/>
                </a:lnTo>
                <a:lnTo>
                  <a:pt x="2283173" y="2119685"/>
                </a:lnTo>
                <a:lnTo>
                  <a:pt x="2268538" y="2160634"/>
                </a:lnTo>
                <a:lnTo>
                  <a:pt x="2245572" y="2196757"/>
                </a:lnTo>
                <a:lnTo>
                  <a:pt x="2215444" y="2226887"/>
                </a:lnTo>
                <a:lnTo>
                  <a:pt x="2179321" y="2249854"/>
                </a:lnTo>
                <a:lnTo>
                  <a:pt x="2138371" y="2264491"/>
                </a:lnTo>
                <a:lnTo>
                  <a:pt x="2093760" y="2269629"/>
                </a:lnTo>
                <a:close/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318290" y="3130346"/>
            <a:ext cx="2288540" cy="1554480"/>
          </a:xfrm>
          <a:custGeom>
            <a:avLst/>
            <a:gdLst/>
            <a:ahLst/>
            <a:cxnLst/>
            <a:rect l="l" t="t" r="r" b="b"/>
            <a:pathLst>
              <a:path w="2288540" h="1554479">
                <a:moveTo>
                  <a:pt x="2093760" y="1553857"/>
                </a:moveTo>
                <a:lnTo>
                  <a:pt x="194563" y="1553857"/>
                </a:lnTo>
                <a:lnTo>
                  <a:pt x="149952" y="1548719"/>
                </a:lnTo>
                <a:lnTo>
                  <a:pt x="108999" y="1534082"/>
                </a:lnTo>
                <a:lnTo>
                  <a:pt x="72874" y="1511115"/>
                </a:lnTo>
                <a:lnTo>
                  <a:pt x="42743" y="1480985"/>
                </a:lnTo>
                <a:lnTo>
                  <a:pt x="19775" y="1444862"/>
                </a:lnTo>
                <a:lnTo>
                  <a:pt x="5138" y="1403913"/>
                </a:lnTo>
                <a:lnTo>
                  <a:pt x="0" y="1359306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3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1359306"/>
                </a:lnTo>
                <a:lnTo>
                  <a:pt x="2283173" y="1403913"/>
                </a:lnTo>
                <a:lnTo>
                  <a:pt x="2268538" y="1444862"/>
                </a:lnTo>
                <a:lnTo>
                  <a:pt x="2245572" y="1480985"/>
                </a:lnTo>
                <a:lnTo>
                  <a:pt x="2215444" y="1511115"/>
                </a:lnTo>
                <a:lnTo>
                  <a:pt x="2179321" y="1534082"/>
                </a:lnTo>
                <a:lnTo>
                  <a:pt x="2138371" y="1548719"/>
                </a:lnTo>
                <a:lnTo>
                  <a:pt x="2093760" y="1553857"/>
                </a:lnTo>
                <a:close/>
              </a:path>
            </a:pathLst>
          </a:custGeom>
          <a:ln w="9525">
            <a:solidFill>
              <a:srgbClr val="F01F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757503" y="3130346"/>
            <a:ext cx="2288540" cy="1554480"/>
          </a:xfrm>
          <a:custGeom>
            <a:avLst/>
            <a:gdLst/>
            <a:ahLst/>
            <a:cxnLst/>
            <a:rect l="l" t="t" r="r" b="b"/>
            <a:pathLst>
              <a:path w="2288540" h="1554479">
                <a:moveTo>
                  <a:pt x="2093760" y="1553857"/>
                </a:moveTo>
                <a:lnTo>
                  <a:pt x="194564" y="1553857"/>
                </a:lnTo>
                <a:lnTo>
                  <a:pt x="149952" y="1548719"/>
                </a:lnTo>
                <a:lnTo>
                  <a:pt x="108999" y="1534082"/>
                </a:lnTo>
                <a:lnTo>
                  <a:pt x="72874" y="1511115"/>
                </a:lnTo>
                <a:lnTo>
                  <a:pt x="42743" y="1480985"/>
                </a:lnTo>
                <a:lnTo>
                  <a:pt x="19775" y="1444862"/>
                </a:lnTo>
                <a:lnTo>
                  <a:pt x="5138" y="1403913"/>
                </a:lnTo>
                <a:lnTo>
                  <a:pt x="0" y="1359306"/>
                </a:lnTo>
                <a:lnTo>
                  <a:pt x="0" y="194551"/>
                </a:lnTo>
                <a:lnTo>
                  <a:pt x="5138" y="149944"/>
                </a:lnTo>
                <a:lnTo>
                  <a:pt x="19775" y="108995"/>
                </a:lnTo>
                <a:lnTo>
                  <a:pt x="42743" y="72871"/>
                </a:lnTo>
                <a:lnTo>
                  <a:pt x="72874" y="42742"/>
                </a:lnTo>
                <a:lnTo>
                  <a:pt x="108999" y="19775"/>
                </a:lnTo>
                <a:lnTo>
                  <a:pt x="149952" y="5138"/>
                </a:lnTo>
                <a:lnTo>
                  <a:pt x="194564" y="0"/>
                </a:lnTo>
                <a:lnTo>
                  <a:pt x="2093760" y="0"/>
                </a:lnTo>
                <a:lnTo>
                  <a:pt x="2138371" y="5138"/>
                </a:lnTo>
                <a:lnTo>
                  <a:pt x="2179321" y="19775"/>
                </a:lnTo>
                <a:lnTo>
                  <a:pt x="2215444" y="42742"/>
                </a:lnTo>
                <a:lnTo>
                  <a:pt x="2245572" y="72871"/>
                </a:lnTo>
                <a:lnTo>
                  <a:pt x="2268538" y="108995"/>
                </a:lnTo>
                <a:lnTo>
                  <a:pt x="2283173" y="149944"/>
                </a:lnTo>
                <a:lnTo>
                  <a:pt x="2288311" y="194551"/>
                </a:lnTo>
                <a:lnTo>
                  <a:pt x="2288311" y="1359306"/>
                </a:lnTo>
                <a:lnTo>
                  <a:pt x="2283173" y="1403913"/>
                </a:lnTo>
                <a:lnTo>
                  <a:pt x="2268538" y="1444862"/>
                </a:lnTo>
                <a:lnTo>
                  <a:pt x="2245572" y="1480985"/>
                </a:lnTo>
                <a:lnTo>
                  <a:pt x="2215444" y="1511115"/>
                </a:lnTo>
                <a:lnTo>
                  <a:pt x="2179321" y="1534082"/>
                </a:lnTo>
                <a:lnTo>
                  <a:pt x="2138371" y="1548719"/>
                </a:lnTo>
                <a:lnTo>
                  <a:pt x="2093760" y="1553857"/>
                </a:lnTo>
                <a:close/>
              </a:path>
            </a:pathLst>
          </a:custGeom>
          <a:ln w="9525">
            <a:solidFill>
              <a:srgbClr val="F01F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spc="229" dirty="0"/>
              <a:t>Российское</a:t>
            </a:r>
            <a:r>
              <a:rPr spc="-105" dirty="0"/>
              <a:t> </a:t>
            </a:r>
            <a:r>
              <a:rPr spc="200" dirty="0"/>
              <a:t>движение</a:t>
            </a:r>
            <a:r>
              <a:rPr spc="-100" dirty="0"/>
              <a:t> </a:t>
            </a:r>
            <a:r>
              <a:rPr spc="185" dirty="0"/>
              <a:t>детей</a:t>
            </a:r>
          </a:p>
          <a:p>
            <a:pPr marL="12700">
              <a:lnSpc>
                <a:spcPts val="1660"/>
              </a:lnSpc>
            </a:pPr>
            <a:r>
              <a:rPr spc="215" dirty="0"/>
              <a:t>и</a:t>
            </a:r>
            <a:r>
              <a:rPr spc="-100" dirty="0"/>
              <a:t> </a:t>
            </a:r>
            <a:r>
              <a:rPr spc="200" dirty="0"/>
              <a:t>молодёжи</a:t>
            </a:r>
            <a:r>
              <a:rPr spc="-100" dirty="0"/>
              <a:t> </a:t>
            </a:r>
            <a:r>
              <a:rPr spc="155" dirty="0"/>
              <a:t>«Движение</a:t>
            </a:r>
            <a:r>
              <a:rPr spc="-100" dirty="0"/>
              <a:t> </a:t>
            </a:r>
            <a:r>
              <a:rPr spc="135" dirty="0"/>
              <a:t>Первых»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ts val="3525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spc="229" dirty="0"/>
              <a:t>Российское</a:t>
            </a:r>
            <a:r>
              <a:rPr spc="-105" dirty="0"/>
              <a:t> </a:t>
            </a:r>
            <a:r>
              <a:rPr spc="200" dirty="0"/>
              <a:t>движение</a:t>
            </a:r>
            <a:r>
              <a:rPr spc="-100" dirty="0"/>
              <a:t> </a:t>
            </a:r>
            <a:r>
              <a:rPr spc="185" dirty="0"/>
              <a:t>детей</a:t>
            </a:r>
          </a:p>
          <a:p>
            <a:pPr marL="12700">
              <a:lnSpc>
                <a:spcPts val="1660"/>
              </a:lnSpc>
            </a:pPr>
            <a:r>
              <a:rPr spc="215" dirty="0"/>
              <a:t>и</a:t>
            </a:r>
            <a:r>
              <a:rPr spc="-100" dirty="0"/>
              <a:t> </a:t>
            </a:r>
            <a:r>
              <a:rPr spc="200" dirty="0"/>
              <a:t>молодёжи</a:t>
            </a:r>
            <a:r>
              <a:rPr spc="-100" dirty="0"/>
              <a:t> </a:t>
            </a:r>
            <a:r>
              <a:rPr spc="155" dirty="0"/>
              <a:t>«Движение</a:t>
            </a:r>
            <a:r>
              <a:rPr spc="-100" dirty="0"/>
              <a:t> </a:t>
            </a:r>
            <a:r>
              <a:rPr spc="135" dirty="0"/>
              <a:t>Первых»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ts val="3525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spc="229" dirty="0"/>
              <a:t>Российское</a:t>
            </a:r>
            <a:r>
              <a:rPr spc="-105" dirty="0"/>
              <a:t> </a:t>
            </a:r>
            <a:r>
              <a:rPr spc="200" dirty="0"/>
              <a:t>движение</a:t>
            </a:r>
            <a:r>
              <a:rPr spc="-100" dirty="0"/>
              <a:t> </a:t>
            </a:r>
            <a:r>
              <a:rPr spc="185" dirty="0"/>
              <a:t>детей</a:t>
            </a:r>
          </a:p>
          <a:p>
            <a:pPr marL="12700">
              <a:lnSpc>
                <a:spcPts val="1660"/>
              </a:lnSpc>
            </a:pPr>
            <a:r>
              <a:rPr spc="215" dirty="0"/>
              <a:t>и</a:t>
            </a:r>
            <a:r>
              <a:rPr spc="-100" dirty="0"/>
              <a:t> </a:t>
            </a:r>
            <a:r>
              <a:rPr spc="200" dirty="0"/>
              <a:t>молодёжи</a:t>
            </a:r>
            <a:r>
              <a:rPr spc="-100" dirty="0"/>
              <a:t> </a:t>
            </a:r>
            <a:r>
              <a:rPr spc="155" dirty="0"/>
              <a:t>«Движение</a:t>
            </a:r>
            <a:r>
              <a:rPr spc="-100" dirty="0"/>
              <a:t> </a:t>
            </a:r>
            <a:r>
              <a:rPr spc="135" dirty="0"/>
              <a:t>Первых»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ts val="3525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211" y="614819"/>
            <a:ext cx="7002145" cy="653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5373" y="1961781"/>
            <a:ext cx="7239000" cy="354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244FE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00667" y="6960279"/>
            <a:ext cx="3923665" cy="461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660"/>
              </a:lnSpc>
              <a:spcBef>
                <a:spcPts val="95"/>
              </a:spcBef>
            </a:pPr>
            <a:r>
              <a:rPr spc="229" dirty="0"/>
              <a:t>Российское</a:t>
            </a:r>
            <a:r>
              <a:rPr spc="-105" dirty="0"/>
              <a:t> </a:t>
            </a:r>
            <a:r>
              <a:rPr spc="200" dirty="0"/>
              <a:t>движение</a:t>
            </a:r>
            <a:r>
              <a:rPr spc="-100" dirty="0"/>
              <a:t> </a:t>
            </a:r>
            <a:r>
              <a:rPr spc="185" dirty="0"/>
              <a:t>детей</a:t>
            </a:r>
          </a:p>
          <a:p>
            <a:pPr marL="12700">
              <a:lnSpc>
                <a:spcPts val="1660"/>
              </a:lnSpc>
            </a:pPr>
            <a:r>
              <a:rPr spc="215" dirty="0"/>
              <a:t>и</a:t>
            </a:r>
            <a:r>
              <a:rPr spc="-100" dirty="0"/>
              <a:t> </a:t>
            </a:r>
            <a:r>
              <a:rPr spc="200" dirty="0"/>
              <a:t>молодёжи</a:t>
            </a:r>
            <a:r>
              <a:rPr spc="-100" dirty="0"/>
              <a:t> </a:t>
            </a:r>
            <a:r>
              <a:rPr spc="155" dirty="0"/>
              <a:t>«Движение</a:t>
            </a:r>
            <a:r>
              <a:rPr spc="-100" dirty="0"/>
              <a:t> </a:t>
            </a:r>
            <a:r>
              <a:rPr spc="135" dirty="0"/>
              <a:t>Первых»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31896" y="6986016"/>
            <a:ext cx="527050" cy="47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marL="38100">
              <a:lnSpc>
                <a:spcPts val="3525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10" y="1832707"/>
            <a:ext cx="4355310" cy="4335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300" y="123825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1900" y="88582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Гуманитарная помощь, адресные посылки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" y="1450956"/>
            <a:ext cx="3657600" cy="2440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1450955"/>
            <a:ext cx="4019513" cy="2440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00" y="4087172"/>
            <a:ext cx="5608806" cy="2651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100" y="203991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1900" y="88582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Изготовление сухого душа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418225"/>
            <a:ext cx="4506863" cy="2130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31" y="1397850"/>
            <a:ext cx="3352800" cy="25224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147" y="1449908"/>
            <a:ext cx="3301354" cy="2470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37" y="4238625"/>
            <a:ext cx="3289063" cy="2461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100" y="92227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1900" y="88582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Создание оберегов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0" y="1419225"/>
            <a:ext cx="1447800" cy="3214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05" y="3135877"/>
            <a:ext cx="1640365" cy="3642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885" y="1419225"/>
            <a:ext cx="3589238" cy="1694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0" y="3278069"/>
            <a:ext cx="3523793" cy="3523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693" y="213032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1900" y="88582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Сотрудничество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274368"/>
            <a:ext cx="2296751" cy="3248025"/>
          </a:xfrm>
          <a:prstGeom prst="rect">
            <a:avLst/>
          </a:prstGeom>
        </p:spPr>
      </p:pic>
      <p:pic>
        <p:nvPicPr>
          <p:cNvPr id="10" name="Рисунок 9" descr="C:\Users\User\Desktop\d38815aa-8dca-4b19-92e7-2d2c74fb667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75100" y="2257425"/>
            <a:ext cx="2286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f811fe06-5258-4e72-8654-142c52c0ded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13" y="3324225"/>
            <a:ext cx="2587057" cy="32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256" y="198825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500" y="2028825"/>
            <a:ext cx="8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id" panose="02000303000000000000" pitchFamily="2" charset="0"/>
                <a:ea typeface="Monoid" panose="02000303000000000000" pitchFamily="2" charset="0"/>
              </a:rPr>
              <a:t>«Сети солидарности: плетение сетей и сбор гуманитарной помощи для СВО»</a:t>
            </a:r>
            <a:endParaRPr lang="ru-RU" sz="4400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grpSp>
        <p:nvGrpSpPr>
          <p:cNvPr id="3" name="object 41"/>
          <p:cNvGrpSpPr/>
          <p:nvPr/>
        </p:nvGrpSpPr>
        <p:grpSpPr>
          <a:xfrm>
            <a:off x="10071100" y="123825"/>
            <a:ext cx="337185" cy="654050"/>
            <a:chOff x="9932796" y="340004"/>
            <a:chExt cx="337185" cy="654050"/>
          </a:xfrm>
        </p:grpSpPr>
        <p:sp>
          <p:nvSpPr>
            <p:cNvPr id="4" name="object 42"/>
            <p:cNvSpPr/>
            <p:nvPr/>
          </p:nvSpPr>
          <p:spPr>
            <a:xfrm>
              <a:off x="9944214" y="447738"/>
              <a:ext cx="321310" cy="546735"/>
            </a:xfrm>
            <a:custGeom>
              <a:avLst/>
              <a:gdLst/>
              <a:ahLst/>
              <a:cxnLst/>
              <a:rect l="l" t="t" r="r" b="b"/>
              <a:pathLst>
                <a:path w="321309" h="546735">
                  <a:moveTo>
                    <a:pt x="314528" y="0"/>
                  </a:moveTo>
                  <a:lnTo>
                    <a:pt x="0" y="206082"/>
                  </a:lnTo>
                  <a:lnTo>
                    <a:pt x="2374" y="214007"/>
                  </a:lnTo>
                  <a:lnTo>
                    <a:pt x="109245" y="214007"/>
                  </a:lnTo>
                  <a:lnTo>
                    <a:pt x="112636" y="214007"/>
                  </a:lnTo>
                  <a:lnTo>
                    <a:pt x="115379" y="216750"/>
                  </a:lnTo>
                  <a:lnTo>
                    <a:pt x="115379" y="544449"/>
                  </a:lnTo>
                  <a:lnTo>
                    <a:pt x="124942" y="546125"/>
                  </a:lnTo>
                  <a:lnTo>
                    <a:pt x="320738" y="4902"/>
                  </a:lnTo>
                  <a:lnTo>
                    <a:pt x="314528" y="0"/>
                  </a:lnTo>
                  <a:close/>
                </a:path>
              </a:pathLst>
            </a:custGeom>
            <a:solidFill>
              <a:srgbClr val="E1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2796" y="340004"/>
              <a:ext cx="336753" cy="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5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9100" y="1495425"/>
            <a:ext cx="7543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ctr"/>
            <a:r>
              <a:rPr lang="ru-RU" b="1" dirty="0">
                <a:latin typeface="Monoid" panose="02000303000000000000" pitchFamily="2" charset="0"/>
                <a:ea typeface="Monoid" panose="02000303000000000000" pitchFamily="2" charset="0"/>
              </a:rPr>
              <a:t>Описание проектной идеи</a:t>
            </a:r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:</a:t>
            </a:r>
          </a:p>
          <a:p>
            <a:pPr algn="ctr"/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  <a:p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Данная идея предполагает объединение нескольких семей для совместного плетения сетей и сбора гуманитарной помощи, которая будет направлена на поддержку военных, участвующих в специальной военной операции. </a:t>
            </a:r>
          </a:p>
          <a:p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  <a:p>
            <a:pPr algn="ctr"/>
            <a:r>
              <a:rPr lang="ru-RU" b="1" dirty="0">
                <a:latin typeface="Monoid" panose="02000303000000000000" pitchFamily="2" charset="0"/>
                <a:ea typeface="Monoid" panose="02000303000000000000" pitchFamily="2" charset="0"/>
              </a:rPr>
              <a:t>Целевая группа</a:t>
            </a:r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:</a:t>
            </a:r>
          </a:p>
          <a:p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  <a:p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Семьи, готовые принять участие в проекте.</a:t>
            </a:r>
          </a:p>
          <a:p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Военные, участвующие в специальной военной операции, нуждающиеся в поддержке и гуманитарной помощи и их семьи.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0" y="123825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8100" y="1495425"/>
            <a:ext cx="7924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ctr"/>
            <a:r>
              <a:rPr lang="ru-RU" b="1" dirty="0">
                <a:latin typeface="Monoid" panose="02000303000000000000" pitchFamily="2" charset="0"/>
                <a:ea typeface="Monoid" panose="02000303000000000000" pitchFamily="2" charset="0"/>
              </a:rPr>
              <a:t>Задачи проекта:</a:t>
            </a:r>
          </a:p>
          <a:p>
            <a:pPr algn="ctr"/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  <a:p>
            <a:pPr algn="just"/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1. Поддержка военных, участвующих в специальной военной операции, путем предоставления необходимой помощи и поддержки.</a:t>
            </a:r>
          </a:p>
          <a:p>
            <a:pPr algn="just"/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2. Развитие навыков плетения сетей участниками проекта и формирование солидарности внутри сети семей.</a:t>
            </a:r>
          </a:p>
          <a:p>
            <a:pPr algn="just"/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3. Сбор и изготовление гуманитарной помощи, такой как одежда, пищевые продукты, гигиенические средства, сухой душ, талисманы добра, </a:t>
            </a:r>
            <a:r>
              <a:rPr lang="ru-RU" dirty="0" err="1">
                <a:latin typeface="Monoid" panose="02000303000000000000" pitchFamily="2" charset="0"/>
                <a:ea typeface="Monoid" panose="02000303000000000000" pitchFamily="2" charset="0"/>
              </a:rPr>
              <a:t>паракордовые</a:t>
            </a:r>
            <a:r>
              <a:rPr lang="ru-RU" dirty="0">
                <a:latin typeface="Monoid" panose="02000303000000000000" pitchFamily="2" charset="0"/>
                <a:ea typeface="Monoid" panose="02000303000000000000" pitchFamily="2" charset="0"/>
              </a:rPr>
              <a:t> браслеты и другие необходимые предметы для военных.</a:t>
            </a:r>
          </a:p>
          <a:p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0" y="123825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4900" y="103822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Плетение сетей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407557"/>
            <a:ext cx="2634734" cy="2634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3781425"/>
            <a:ext cx="2732543" cy="2732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1" y="1404813"/>
            <a:ext cx="2697436" cy="2637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3782555"/>
            <a:ext cx="2731413" cy="27314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300" y="77330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4900" y="103822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Изготовление окопных свечей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7" y="1586963"/>
            <a:ext cx="2999485" cy="2339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1544189"/>
            <a:ext cx="3886199" cy="2381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13" y="4238625"/>
            <a:ext cx="5105400" cy="24130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300" y="123825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4900" y="103822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Плетение </a:t>
            </a:r>
            <a:r>
              <a:rPr lang="ru-RU" b="1" dirty="0" err="1" smtClean="0">
                <a:latin typeface="Monoid" panose="02000303000000000000" pitchFamily="2" charset="0"/>
                <a:ea typeface="Monoid" panose="02000303000000000000" pitchFamily="2" charset="0"/>
              </a:rPr>
              <a:t>паракордовых</a:t>
            </a:r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 браслетов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1678047"/>
            <a:ext cx="3831897" cy="24805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3" y="1223218"/>
            <a:ext cx="2033262" cy="2863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3629025"/>
            <a:ext cx="2057400" cy="2872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3629024"/>
            <a:ext cx="2299741" cy="2872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3500" y="123825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4900" y="103822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Упаковка подарков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426444"/>
            <a:ext cx="4724400" cy="2152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673" y="4185569"/>
            <a:ext cx="4505334" cy="2133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1426444"/>
            <a:ext cx="4511431" cy="2133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3739054"/>
            <a:ext cx="2186582" cy="3026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931" y="114601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1900" y="88582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id" panose="02000303000000000000" pitchFamily="2" charset="0"/>
                <a:ea typeface="Monoid" panose="02000303000000000000" pitchFamily="2" charset="0"/>
              </a:rPr>
              <a:t>Сушение овощей, зелени, ягод и фруктов  </a:t>
            </a:r>
            <a:endParaRPr lang="ru-RU" b="1" dirty="0">
              <a:latin typeface="Monoid" panose="02000303000000000000" pitchFamily="2" charset="0"/>
              <a:ea typeface="Monoid" panose="02000303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02" y="1419225"/>
            <a:ext cx="1924998" cy="2567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3986949"/>
            <a:ext cx="2011854" cy="2572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0" y="1379210"/>
            <a:ext cx="2819400" cy="2506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220" y="3959817"/>
            <a:ext cx="3009574" cy="2599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8794" y="104291"/>
            <a:ext cx="335309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</TotalTime>
  <Words>172</Words>
  <Application>Microsoft Office PowerPoint</Application>
  <PresentationFormat>Произвольный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ПЕРВЫХ</dc:title>
  <dc:creator>Домашний</dc:creator>
  <cp:lastModifiedBy>Методист</cp:lastModifiedBy>
  <cp:revision>73</cp:revision>
  <dcterms:created xsi:type="dcterms:W3CDTF">2023-12-02T08:18:00Z</dcterms:created>
  <dcterms:modified xsi:type="dcterms:W3CDTF">2024-06-07T05:02:04Z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2023-09-12T00:00:00Z</vt:filetime>
  </property>
  <property fmtid="{D5CDD505-2E9C-101B-9397-08002B2CF9AE}" pid="3" name="Creator">
    <vt:lpwstr>Adobe Illustrator 27.4 (Windows)</vt:lpwstr>
  </property>
  <property fmtid="{D5CDD505-2E9C-101B-9397-08002B2CF9AE}" pid="4" name="LastSaved">
    <vt:filetime>2023-12-02T00:00:00Z</vt:filetime>
  </property>
</Properties>
</file>