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62" r:id="rId3"/>
    <p:sldId id="264" r:id="rId4"/>
    <p:sldId id="263" r:id="rId5"/>
    <p:sldId id="265" r:id="rId6"/>
    <p:sldId id="266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2831"/>
    <a:srgbClr val="B88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305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789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2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155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4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36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799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83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75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385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499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11/16/2022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37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75" r:id="rId5"/>
    <p:sldLayoutId id="2147483680" r:id="rId6"/>
    <p:sldLayoutId id="2147483676" r:id="rId7"/>
    <p:sldLayoutId id="2147483677" r:id="rId8"/>
    <p:sldLayoutId id="2147483678" r:id="rId9"/>
    <p:sldLayoutId id="2147483679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BC377B7-18F1-42AD-A1DD-E1D6A5B27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2019584-BA99-43A9-B06F-64A842EAC14A}"/>
              </a:ext>
            </a:extLst>
          </p:cNvPr>
          <p:cNvSpPr/>
          <p:nvPr/>
        </p:nvSpPr>
        <p:spPr>
          <a:xfrm>
            <a:off x="2155971" y="1979726"/>
            <a:ext cx="837221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i="1" dirty="0">
                <a:ln w="38100">
                  <a:solidFill>
                    <a:srgbClr val="FF0000"/>
                  </a:solidFill>
                </a:ln>
                <a:solidFill>
                  <a:srgbClr val="FFFF00"/>
                </a:solidFill>
                <a:latin typeface="Bookman Old Style" panose="02050604050505020204" pitchFamily="18" charset="0"/>
              </a:rPr>
              <a:t>ПРОЕКТ</a:t>
            </a:r>
          </a:p>
          <a:p>
            <a:pPr algn="ctr"/>
            <a:r>
              <a:rPr lang="ru-RU" sz="6600" b="1" i="1" dirty="0">
                <a:ln w="38100">
                  <a:solidFill>
                    <a:srgbClr val="FF0000"/>
                  </a:solidFill>
                </a:ln>
                <a:solidFill>
                  <a:srgbClr val="FFFF00"/>
                </a:solidFill>
                <a:latin typeface="Bookman Old Style" panose="02050604050505020204" pitchFamily="18" charset="0"/>
              </a:rPr>
              <a:t>«Белки в парке»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573ECFD-B7A9-4F7E-9CE8-4B5DF41D3C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305" y="-1"/>
            <a:ext cx="1782495" cy="1690441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235805B-4288-41AB-A68D-8FDF7C507E2D}"/>
              </a:ext>
            </a:extLst>
          </p:cNvPr>
          <p:cNvSpPr/>
          <p:nvPr/>
        </p:nvSpPr>
        <p:spPr>
          <a:xfrm>
            <a:off x="914400" y="173801"/>
            <a:ext cx="107714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n w="12700">
                  <a:solidFill>
                    <a:srgbClr val="C00000"/>
                  </a:solidFill>
                </a:ln>
                <a:solidFill>
                  <a:schemeClr val="bg1"/>
                </a:solidFill>
                <a:latin typeface="Bookman Old Style" panose="02050604050505020204" pitchFamily="18" charset="0"/>
              </a:rPr>
              <a:t>Автономная некоммерческая организация по поддержанию культуры, спорта и экологии в Тульской области «К-33»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AF203D-110D-477A-9A9B-FDE4334D149D}"/>
              </a:ext>
            </a:extLst>
          </p:cNvPr>
          <p:cNvSpPr txBox="1"/>
          <p:nvPr/>
        </p:nvSpPr>
        <p:spPr>
          <a:xfrm>
            <a:off x="167779" y="5739238"/>
            <a:ext cx="7583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ln>
                  <a:solidFill>
                    <a:srgbClr val="C00000"/>
                  </a:solidFill>
                </a:ln>
                <a:solidFill>
                  <a:schemeClr val="bg1"/>
                </a:solidFill>
                <a:latin typeface="Bookman Old Style" panose="02050604050505020204" pitchFamily="18" charset="0"/>
              </a:rPr>
              <a:t>Руководитель проекта: </a:t>
            </a:r>
          </a:p>
          <a:p>
            <a:r>
              <a:rPr lang="ru-RU" sz="2000" b="1" i="1" dirty="0">
                <a:ln>
                  <a:solidFill>
                    <a:srgbClr val="C00000"/>
                  </a:solidFill>
                </a:ln>
                <a:solidFill>
                  <a:schemeClr val="bg1"/>
                </a:solidFill>
                <a:latin typeface="Bookman Old Style" panose="02050604050505020204" pitchFamily="18" charset="0"/>
              </a:rPr>
              <a:t>Дятлов Петр Петрович</a:t>
            </a:r>
          </a:p>
        </p:txBody>
      </p:sp>
    </p:spTree>
    <p:extLst>
      <p:ext uri="{BB962C8B-B14F-4D97-AF65-F5344CB8AC3E}">
        <p14:creationId xmlns:p14="http://schemas.microsoft.com/office/powerpoint/2010/main" val="17841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87">
              <a:srgbClr val="92D050"/>
            </a:gs>
            <a:gs pos="100000">
              <a:schemeClr val="accent1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BC377B7-18F1-42AD-A1DD-E1D6A5B27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D59C674-FBEC-487C-BA13-2369C4A5B098}"/>
              </a:ext>
            </a:extLst>
          </p:cNvPr>
          <p:cNvSpPr/>
          <p:nvPr/>
        </p:nvSpPr>
        <p:spPr>
          <a:xfrm>
            <a:off x="933649" y="1820291"/>
            <a:ext cx="1078029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Создание условий для воспитания бережного отношения к природе и животному миру у детей и молодежи города Венев через знакомство с жизнью белок.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F92ACD2-0F46-4AA0-888C-78CD83D8135F}"/>
              </a:ext>
            </a:extLst>
          </p:cNvPr>
          <p:cNvSpPr/>
          <p:nvPr/>
        </p:nvSpPr>
        <p:spPr>
          <a:xfrm>
            <a:off x="2755010" y="514171"/>
            <a:ext cx="734688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600" b="1" i="1" dirty="0">
                <a:ln w="38100">
                  <a:solidFill>
                    <a:srgbClr val="FF0000"/>
                  </a:solidFill>
                </a:ln>
                <a:solidFill>
                  <a:srgbClr val="FFFF00"/>
                </a:solidFill>
                <a:latin typeface="Bookman Old Style" panose="02050604050505020204" pitchFamily="18" charset="0"/>
              </a:rPr>
              <a:t>Цель проекта: </a:t>
            </a:r>
          </a:p>
        </p:txBody>
      </p:sp>
    </p:spTree>
    <p:extLst>
      <p:ext uri="{BB962C8B-B14F-4D97-AF65-F5344CB8AC3E}">
        <p14:creationId xmlns:p14="http://schemas.microsoft.com/office/powerpoint/2010/main" val="2162607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87">
              <a:srgbClr val="92D050"/>
            </a:gs>
            <a:gs pos="100000">
              <a:schemeClr val="accent1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BC377B7-18F1-42AD-A1DD-E1D6A5B27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592B66E-1304-4781-B0AE-8BDDC5E27BC3}"/>
              </a:ext>
            </a:extLst>
          </p:cNvPr>
          <p:cNvSpPr/>
          <p:nvPr/>
        </p:nvSpPr>
        <p:spPr>
          <a:xfrm>
            <a:off x="2203935" y="667388"/>
            <a:ext cx="825738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i="1" dirty="0">
                <a:ln w="38100">
                  <a:solidFill>
                    <a:srgbClr val="FF0000"/>
                  </a:solidFill>
                </a:ln>
                <a:solidFill>
                  <a:srgbClr val="FFFF00"/>
                </a:solidFill>
                <a:latin typeface="Bookman Old Style" panose="02050604050505020204" pitchFamily="18" charset="0"/>
              </a:rPr>
              <a:t>Задачи проекта: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9B68765-7F9C-43E8-9C99-AC2B1AE7B90A}"/>
              </a:ext>
            </a:extLst>
          </p:cNvPr>
          <p:cNvSpPr/>
          <p:nvPr/>
        </p:nvSpPr>
        <p:spPr>
          <a:xfrm>
            <a:off x="286327" y="1914528"/>
            <a:ext cx="114715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1)Создание среды для изучения живой природы.</a:t>
            </a:r>
          </a:p>
          <a:p>
            <a:pPr algn="ctr"/>
            <a:endParaRPr lang="ru-RU" sz="3200" b="1" i="1" dirty="0">
              <a:latin typeface="Bookman Old Style" panose="02050604050505020204" pitchFamily="18" charset="0"/>
            </a:endParaRPr>
          </a:p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2)Формирование экологической культуры и бережного</a:t>
            </a:r>
          </a:p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отношения к природе, через вовлечение целевой аудитории в изучение повадок, среды обитания и других особенностей белки обыкновенной.</a:t>
            </a:r>
          </a:p>
        </p:txBody>
      </p:sp>
    </p:spTree>
    <p:extLst>
      <p:ext uri="{BB962C8B-B14F-4D97-AF65-F5344CB8AC3E}">
        <p14:creationId xmlns:p14="http://schemas.microsoft.com/office/powerpoint/2010/main" val="3081060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87">
              <a:srgbClr val="92D050"/>
            </a:gs>
            <a:gs pos="100000">
              <a:schemeClr val="accent1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BC377B7-18F1-42AD-A1DD-E1D6A5B27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C9D2F0-30CB-43D1-ACF8-B59C086836BB}"/>
              </a:ext>
            </a:extLst>
          </p:cNvPr>
          <p:cNvSpPr/>
          <p:nvPr/>
        </p:nvSpPr>
        <p:spPr>
          <a:xfrm>
            <a:off x="295564" y="492082"/>
            <a:ext cx="11600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Для достижений целей проекта нами был выбран Парк культуры и отдыха им. Д.Т. </a:t>
            </a:r>
            <a:r>
              <a:rPr lang="ru-RU" sz="3200" b="1" i="1" dirty="0" err="1">
                <a:latin typeface="Bookman Old Style" panose="02050604050505020204" pitchFamily="18" charset="0"/>
              </a:rPr>
              <a:t>Стихарева</a:t>
            </a:r>
            <a:r>
              <a:rPr lang="ru-RU" sz="3200" b="1" i="1" dirty="0">
                <a:latin typeface="Bookman Old Style" panose="02050604050505020204" pitchFamily="18" charset="0"/>
              </a:rPr>
              <a:t> - популярное общественное пространство, органично сочетающее в себе современные досуговые площадки и естественный природный облик.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F08743A-7246-4AC4-9BF0-7D98A21FD9F3}"/>
              </a:ext>
            </a:extLst>
          </p:cNvPr>
          <p:cNvSpPr/>
          <p:nvPr/>
        </p:nvSpPr>
        <p:spPr>
          <a:xfrm>
            <a:off x="397164" y="3752611"/>
            <a:ext cx="116008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Проект ориентирован на детей и юношество. Именно здесь будет возможность приобщиться к миру животных.</a:t>
            </a:r>
          </a:p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Наблюдение помогает накапливать знания об окружающем мире.</a:t>
            </a:r>
          </a:p>
        </p:txBody>
      </p:sp>
    </p:spTree>
    <p:extLst>
      <p:ext uri="{BB962C8B-B14F-4D97-AF65-F5344CB8AC3E}">
        <p14:creationId xmlns:p14="http://schemas.microsoft.com/office/powerpoint/2010/main" val="1873434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87">
              <a:srgbClr val="92D050"/>
            </a:gs>
            <a:gs pos="100000">
              <a:schemeClr val="accent1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BC377B7-18F1-42AD-A1DD-E1D6A5B27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C80B82D-8CE4-483B-B694-9C3A6D48513C}"/>
              </a:ext>
            </a:extLst>
          </p:cNvPr>
          <p:cNvSpPr/>
          <p:nvPr/>
        </p:nvSpPr>
        <p:spPr>
          <a:xfrm>
            <a:off x="332509" y="1107996"/>
            <a:ext cx="1152698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Bookman Old Style" panose="02050604050505020204" pitchFamily="18" charset="0"/>
              </a:rPr>
              <a:t>Качественные показатели:</a:t>
            </a:r>
          </a:p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-Улучшение досуговой части парковой зоны;</a:t>
            </a:r>
          </a:p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-Снижение вероятности совершения правонарушений несовершеннолетними по отношению к живой природе;</a:t>
            </a:r>
          </a:p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-Создание условий для увеличения числа подростков и молодых людей, включенных в общественно-полезную деятельность;</a:t>
            </a:r>
          </a:p>
          <a:p>
            <a:pPr algn="ctr"/>
            <a:r>
              <a:rPr lang="ru-RU" sz="3200" b="1" i="1" dirty="0">
                <a:latin typeface="Bookman Old Style" panose="02050604050505020204" pitchFamily="18" charset="0"/>
              </a:rPr>
              <a:t>-Укрепление семейных ценностей через совместное посещение парка и общение с живой природой.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7D5C9E-BCAB-4A6D-9372-88F4911176BB}"/>
              </a:ext>
            </a:extLst>
          </p:cNvPr>
          <p:cNvSpPr txBox="1"/>
          <p:nvPr/>
        </p:nvSpPr>
        <p:spPr>
          <a:xfrm>
            <a:off x="960582" y="0"/>
            <a:ext cx="1069555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i="1" dirty="0">
                <a:ln w="38100">
                  <a:solidFill>
                    <a:srgbClr val="FF0000"/>
                  </a:solidFill>
                </a:ln>
                <a:solidFill>
                  <a:srgbClr val="FFFF00"/>
                </a:solidFill>
                <a:latin typeface="Bookman Old Style" panose="02050604050505020204" pitchFamily="18" charset="0"/>
              </a:rPr>
              <a:t>Показатели проекта:</a:t>
            </a:r>
          </a:p>
        </p:txBody>
      </p:sp>
    </p:spTree>
    <p:extLst>
      <p:ext uri="{BB962C8B-B14F-4D97-AF65-F5344CB8AC3E}">
        <p14:creationId xmlns:p14="http://schemas.microsoft.com/office/powerpoint/2010/main" val="328850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87">
              <a:srgbClr val="92D050"/>
            </a:gs>
            <a:gs pos="100000">
              <a:schemeClr val="accent1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BC377B7-18F1-42AD-A1DD-E1D6A5B27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1488CE3-123A-4D97-B8D9-9AD35362195D}"/>
              </a:ext>
            </a:extLst>
          </p:cNvPr>
          <p:cNvSpPr/>
          <p:nvPr/>
        </p:nvSpPr>
        <p:spPr>
          <a:xfrm>
            <a:off x="157018" y="1681405"/>
            <a:ext cx="1203498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buAutoNum type="arabicPeriod"/>
            </a:pPr>
            <a:r>
              <a:rPr lang="ru-RU" sz="3200" b="1" i="1" dirty="0">
                <a:latin typeface="Bookman Old Style" panose="02050604050505020204" pitchFamily="18" charset="0"/>
              </a:rPr>
              <a:t>Акцию по изготовлению домиков и кормушек «Белкин домик» среди образовательных учреждений города Венев. Организовать сбор изготовленных домиков и кормушек для белок.</a:t>
            </a:r>
          </a:p>
          <a:p>
            <a:pPr marL="228600" indent="-228600" algn="ctr">
              <a:buAutoNum type="arabicPeriod"/>
            </a:pPr>
            <a:r>
              <a:rPr lang="ru-RU" sz="3200" b="1" i="1" dirty="0">
                <a:latin typeface="Bookman Old Style" panose="02050604050505020204" pitchFamily="18" charset="0"/>
              </a:rPr>
              <a:t>Образовательные экскурсии «Белки в парке», проведение акцию по запуску белок в вольер. Установить домики и кормушки на деревьях. 	</a:t>
            </a:r>
          </a:p>
          <a:p>
            <a:pPr marL="228600" indent="-228600" algn="ctr">
              <a:buAutoNum type="arabicPeriod"/>
            </a:pPr>
            <a:r>
              <a:rPr lang="ru-RU" sz="3200" b="1" i="1" dirty="0">
                <a:latin typeface="Bookman Old Style" panose="02050604050505020204" pitchFamily="18" charset="0"/>
              </a:rPr>
              <a:t>Подведение итогов проекта. Провести конкурс художественной фотографии с обитателями парка, на тему «Белки в парке».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7CBCFE6-1601-422D-B48C-B936AA927C57}"/>
              </a:ext>
            </a:extLst>
          </p:cNvPr>
          <p:cNvSpPr/>
          <p:nvPr/>
        </p:nvSpPr>
        <p:spPr>
          <a:xfrm>
            <a:off x="2103176" y="0"/>
            <a:ext cx="8502649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b="1" i="1" dirty="0">
                <a:ln w="38100">
                  <a:solidFill>
                    <a:srgbClr val="FF0000"/>
                  </a:solidFill>
                </a:ln>
                <a:solidFill>
                  <a:srgbClr val="FFFF00"/>
                </a:solidFill>
                <a:latin typeface="Bookman Old Style" panose="02050604050505020204" pitchFamily="18" charset="0"/>
              </a:rPr>
              <a:t>В рамках проекта </a:t>
            </a:r>
          </a:p>
          <a:p>
            <a:pPr algn="ctr"/>
            <a:r>
              <a:rPr lang="ru-RU" sz="6000" b="1" i="1" dirty="0">
                <a:ln w="38100">
                  <a:solidFill>
                    <a:srgbClr val="FF0000"/>
                  </a:solidFill>
                </a:ln>
                <a:solidFill>
                  <a:srgbClr val="FFFF00"/>
                </a:solidFill>
                <a:latin typeface="Bookman Old Style" panose="02050604050505020204" pitchFamily="18" charset="0"/>
              </a:rPr>
              <a:t>планируется:</a:t>
            </a:r>
          </a:p>
        </p:txBody>
      </p:sp>
    </p:spTree>
    <p:extLst>
      <p:ext uri="{BB962C8B-B14F-4D97-AF65-F5344CB8AC3E}">
        <p14:creationId xmlns:p14="http://schemas.microsoft.com/office/powerpoint/2010/main" val="3060535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BC377B7-18F1-42AD-A1DD-E1D6A5B27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309562-15CB-4FC6-9C61-36BDF4425E92}"/>
              </a:ext>
            </a:extLst>
          </p:cNvPr>
          <p:cNvSpPr txBox="1"/>
          <p:nvPr/>
        </p:nvSpPr>
        <p:spPr>
          <a:xfrm>
            <a:off x="3140872" y="542021"/>
            <a:ext cx="54528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i="1" dirty="0">
                <a:ln w="38100">
                  <a:solidFill>
                    <a:srgbClr val="FF0000"/>
                  </a:solidFill>
                </a:ln>
                <a:solidFill>
                  <a:srgbClr val="FFFF00"/>
                </a:solidFill>
                <a:latin typeface="Bookman Old Style" panose="02050604050505020204" pitchFamily="18" charset="0"/>
              </a:rPr>
              <a:t>Спасибо за внимание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A893697-433F-4329-894F-15BE71BC06D5}"/>
              </a:ext>
            </a:extLst>
          </p:cNvPr>
          <p:cNvSpPr/>
          <p:nvPr/>
        </p:nvSpPr>
        <p:spPr>
          <a:xfrm>
            <a:off x="912104" y="3023034"/>
            <a:ext cx="68464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Bookman Old Style" panose="02050604050505020204" pitchFamily="18" charset="0"/>
              </a:rPr>
              <a:t>https://vk.com/clubk33</a:t>
            </a:r>
            <a:endParaRPr lang="ru-RU" sz="3600" b="1" i="1" dirty="0">
              <a:latin typeface="Bookman Old Style" panose="020506040505050202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1C5322-FC5C-4F65-9E1F-577903F07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12104" y="4304146"/>
            <a:ext cx="2228768" cy="222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809816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AnalogousFromLightSeedLeftStep">
      <a:dk1>
        <a:srgbClr val="000000"/>
      </a:dk1>
      <a:lt1>
        <a:srgbClr val="FFFFFF"/>
      </a:lt1>
      <a:dk2>
        <a:srgbClr val="243241"/>
      </a:dk2>
      <a:lt2>
        <a:srgbClr val="E2E5E8"/>
      </a:lt2>
      <a:accent1>
        <a:srgbClr val="BA9C80"/>
      </a:accent1>
      <a:accent2>
        <a:srgbClr val="BA827F"/>
      </a:accent2>
      <a:accent3>
        <a:srgbClr val="C594A6"/>
      </a:accent3>
      <a:accent4>
        <a:srgbClr val="BA7FAD"/>
      </a:accent4>
      <a:accent5>
        <a:srgbClr val="BC94C5"/>
      </a:accent5>
      <a:accent6>
        <a:srgbClr val="967FBA"/>
      </a:accent6>
      <a:hlink>
        <a:srgbClr val="5E85A8"/>
      </a:hlink>
      <a:folHlink>
        <a:srgbClr val="7F7F7F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79</TotalTime>
  <Words>289</Words>
  <Application>Microsoft Office PowerPoint</Application>
  <PresentationFormat>Широкоэкранный</PresentationFormat>
  <Paragraphs>28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Bookman Old Style</vt:lpstr>
      <vt:lpstr>Franklin Gothic Demi Cond</vt:lpstr>
      <vt:lpstr>Franklin Gothic Medium</vt:lpstr>
      <vt:lpstr>Wingdings</vt:lpstr>
      <vt:lpstr>JuxtaposeVTI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</cp:revision>
  <dcterms:created xsi:type="dcterms:W3CDTF">2022-11-16T13:08:47Z</dcterms:created>
  <dcterms:modified xsi:type="dcterms:W3CDTF">2022-11-16T14:28:05Z</dcterms:modified>
</cp:coreProperties>
</file>