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59" r:id="rId5"/>
    <p:sldId id="257" r:id="rId6"/>
    <p:sldId id="266" r:id="rId7"/>
    <p:sldId id="267" r:id="rId8"/>
    <p:sldId id="261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22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F572B-1776-4C62-ABA6-11249F8DE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74" y="495894"/>
            <a:ext cx="7805821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9A5479-32F7-40D5-AEAA-86AD2F2CF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8548" y="2531662"/>
            <a:ext cx="5633452" cy="434580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E3C34BD0-1739-4B50-B134-8638CC270C9A}"/>
              </a:ext>
            </a:extLst>
          </p:cNvPr>
          <p:cNvSpPr/>
          <p:nvPr userDrawn="1"/>
        </p:nvSpPr>
        <p:spPr>
          <a:xfrm rot="2913810">
            <a:off x="-527302" y="4390960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одготовка 8">
            <a:extLst>
              <a:ext uri="{FF2B5EF4-FFF2-40B4-BE49-F238E27FC236}">
                <a16:creationId xmlns:a16="http://schemas.microsoft.com/office/drawing/2014/main" id="{236813F1-B720-46AD-9B75-B1051773447F}"/>
              </a:ext>
            </a:extLst>
          </p:cNvPr>
          <p:cNvSpPr/>
          <p:nvPr userDrawn="1"/>
        </p:nvSpPr>
        <p:spPr>
          <a:xfrm rot="2913810">
            <a:off x="124171" y="-771090"/>
            <a:ext cx="2171177" cy="2533966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52 w 8994"/>
              <a:gd name="connsiteY0" fmla="*/ 5623 h 10710"/>
              <a:gd name="connsiteX1" fmla="*/ 4241 w 8994"/>
              <a:gd name="connsiteY1" fmla="*/ 476 h 10710"/>
              <a:gd name="connsiteX2" fmla="*/ 8577 w 8994"/>
              <a:gd name="connsiteY2" fmla="*/ 629 h 10710"/>
              <a:gd name="connsiteX3" fmla="*/ 8577 w 8994"/>
              <a:gd name="connsiteY3" fmla="*/ 4037 h 10710"/>
              <a:gd name="connsiteX4" fmla="*/ 6402 w 8994"/>
              <a:gd name="connsiteY4" fmla="*/ 8514 h 10710"/>
              <a:gd name="connsiteX5" fmla="*/ 2183 w 8994"/>
              <a:gd name="connsiteY5" fmla="*/ 10617 h 10710"/>
              <a:gd name="connsiteX6" fmla="*/ 52 w 8994"/>
              <a:gd name="connsiteY6" fmla="*/ 5623 h 10710"/>
              <a:gd name="connsiteX0" fmla="*/ 58 w 9593"/>
              <a:gd name="connsiteY0" fmla="*/ 5243 h 9993"/>
              <a:gd name="connsiteX1" fmla="*/ 4715 w 9593"/>
              <a:gd name="connsiteY1" fmla="*/ 437 h 9993"/>
              <a:gd name="connsiteX2" fmla="*/ 8488 w 9593"/>
              <a:gd name="connsiteY2" fmla="*/ 600 h 9993"/>
              <a:gd name="connsiteX3" fmla="*/ 9536 w 9593"/>
              <a:gd name="connsiteY3" fmla="*/ 3762 h 9993"/>
              <a:gd name="connsiteX4" fmla="*/ 7118 w 9593"/>
              <a:gd name="connsiteY4" fmla="*/ 7943 h 9993"/>
              <a:gd name="connsiteX5" fmla="*/ 2427 w 9593"/>
              <a:gd name="connsiteY5" fmla="*/ 9906 h 9993"/>
              <a:gd name="connsiteX6" fmla="*/ 58 w 9593"/>
              <a:gd name="connsiteY6" fmla="*/ 5243 h 9993"/>
              <a:gd name="connsiteX0" fmla="*/ 99 w 10039"/>
              <a:gd name="connsiteY0" fmla="*/ 5247 h 11325"/>
              <a:gd name="connsiteX1" fmla="*/ 4954 w 10039"/>
              <a:gd name="connsiteY1" fmla="*/ 437 h 11325"/>
              <a:gd name="connsiteX2" fmla="*/ 8887 w 10039"/>
              <a:gd name="connsiteY2" fmla="*/ 600 h 11325"/>
              <a:gd name="connsiteX3" fmla="*/ 9980 w 10039"/>
              <a:gd name="connsiteY3" fmla="*/ 3765 h 11325"/>
              <a:gd name="connsiteX4" fmla="*/ 7459 w 10039"/>
              <a:gd name="connsiteY4" fmla="*/ 7949 h 11325"/>
              <a:gd name="connsiteX5" fmla="*/ 2134 w 10039"/>
              <a:gd name="connsiteY5" fmla="*/ 11272 h 11325"/>
              <a:gd name="connsiteX6" fmla="*/ 99 w 10039"/>
              <a:gd name="connsiteY6" fmla="*/ 5247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9" h="11325">
                <a:moveTo>
                  <a:pt x="99" y="5247"/>
                </a:moveTo>
                <a:cubicBezTo>
                  <a:pt x="569" y="3441"/>
                  <a:pt x="3489" y="1212"/>
                  <a:pt x="4954" y="437"/>
                </a:cubicBezTo>
                <a:cubicBezTo>
                  <a:pt x="6419" y="-337"/>
                  <a:pt x="8049" y="47"/>
                  <a:pt x="8887" y="600"/>
                </a:cubicBezTo>
                <a:cubicBezTo>
                  <a:pt x="9725" y="1155"/>
                  <a:pt x="10217" y="2540"/>
                  <a:pt x="9980" y="3765"/>
                </a:cubicBezTo>
                <a:cubicBezTo>
                  <a:pt x="9742" y="4989"/>
                  <a:pt x="8767" y="6698"/>
                  <a:pt x="7459" y="7949"/>
                </a:cubicBezTo>
                <a:cubicBezTo>
                  <a:pt x="6151" y="9200"/>
                  <a:pt x="3361" y="11722"/>
                  <a:pt x="2134" y="11272"/>
                </a:cubicBezTo>
                <a:cubicBezTo>
                  <a:pt x="908" y="10822"/>
                  <a:pt x="-371" y="7053"/>
                  <a:pt x="99" y="5247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82FE4-32C6-4F9A-A230-D5D65B90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C670A2-7899-49D4-9F67-0EDBA803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9A588C-A8E1-4E2D-BA65-82D6C5E9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8F747C-8840-4300-B4A0-F9000DE9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5618C-67AC-4E53-B57E-463193B8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93BAF7-0882-4463-B233-5A8B5259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4B30EB-BEC5-4F8D-8508-276675531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870581-0A58-4EA4-96A0-1107B6F7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18C6F3-CB0A-45C1-899D-64B3D5BC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67379B-76C9-4B87-AF63-7A2BA6D6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CFF00-224A-4E89-88F7-48731CC3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22DE6D-4696-4FC2-8BE9-0ECDAC086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E5505-8404-4DC0-B245-5924C64F5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5546A1-DAF6-4219-82D9-72CE8DF6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B1E86D-CC23-4496-9046-E6DFD778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CE338-46D3-4F0E-8307-C8E839EF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84133-19A6-41AC-98EA-1E9A49FC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F3CEA-05A3-41C7-B7B9-F6F09F927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3CB37-107D-45E7-9627-EAD42509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2E880-2D88-4C29-927A-491D1C44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551D2-6D8A-4577-B662-B97B4D44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059608-F023-4347-BE89-BA872A106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876AFF-6ACF-43A8-A68E-F3A58C560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926CE7-850E-49BC-90B4-8F92719E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7AC25D-C3FA-4ED3-B5DE-77FAF715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37F5C-3A15-48EC-943C-B1D0C867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F9A0267F-C1EC-4886-81F1-F1B366ABF0E6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-414448" y="4390823"/>
            <a:ext cx="4195111" cy="4158183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6" h="10036">
                <a:moveTo>
                  <a:pt x="338" y="3478"/>
                </a:moveTo>
                <a:cubicBezTo>
                  <a:pt x="1195" y="1895"/>
                  <a:pt x="4858" y="830"/>
                  <a:pt x="6432" y="330"/>
                </a:cubicBezTo>
                <a:cubicBezTo>
                  <a:pt x="8007" y="-171"/>
                  <a:pt x="9293" y="-86"/>
                  <a:pt x="9787" y="475"/>
                </a:cubicBezTo>
                <a:cubicBezTo>
                  <a:pt x="10281" y="1036"/>
                  <a:pt x="10100" y="2432"/>
                  <a:pt x="9396" y="3694"/>
                </a:cubicBezTo>
                <a:cubicBezTo>
                  <a:pt x="8692" y="4956"/>
                  <a:pt x="6917" y="7021"/>
                  <a:pt x="5567" y="8044"/>
                </a:cubicBezTo>
                <a:cubicBezTo>
                  <a:pt x="4217" y="9067"/>
                  <a:pt x="2165" y="10592"/>
                  <a:pt x="1294" y="9831"/>
                </a:cubicBezTo>
                <a:cubicBezTo>
                  <a:pt x="423" y="9070"/>
                  <a:pt x="-518" y="5062"/>
                  <a:pt x="338" y="347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969905" y="1677471"/>
            <a:ext cx="9361037" cy="9884930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  <a:gd name="connsiteX0" fmla="*/ 338 w 24670"/>
              <a:gd name="connsiteY0" fmla="*/ 19909 h 26467"/>
              <a:gd name="connsiteX1" fmla="*/ 6432 w 24670"/>
              <a:gd name="connsiteY1" fmla="*/ 16761 h 26467"/>
              <a:gd name="connsiteX2" fmla="*/ 24656 w 24670"/>
              <a:gd name="connsiteY2" fmla="*/ 16 h 26467"/>
              <a:gd name="connsiteX3" fmla="*/ 9396 w 24670"/>
              <a:gd name="connsiteY3" fmla="*/ 20125 h 26467"/>
              <a:gd name="connsiteX4" fmla="*/ 5567 w 24670"/>
              <a:gd name="connsiteY4" fmla="*/ 24475 h 26467"/>
              <a:gd name="connsiteX5" fmla="*/ 1294 w 24670"/>
              <a:gd name="connsiteY5" fmla="*/ 26262 h 26467"/>
              <a:gd name="connsiteX6" fmla="*/ 338 w 24670"/>
              <a:gd name="connsiteY6" fmla="*/ 19909 h 26467"/>
              <a:gd name="connsiteX0" fmla="*/ 1348 w 26296"/>
              <a:gd name="connsiteY0" fmla="*/ 21151 h 27709"/>
              <a:gd name="connsiteX1" fmla="*/ 21193 w 26296"/>
              <a:gd name="connsiteY1" fmla="*/ 4186 h 27709"/>
              <a:gd name="connsiteX2" fmla="*/ 25666 w 26296"/>
              <a:gd name="connsiteY2" fmla="*/ 1258 h 27709"/>
              <a:gd name="connsiteX3" fmla="*/ 10406 w 26296"/>
              <a:gd name="connsiteY3" fmla="*/ 21367 h 27709"/>
              <a:gd name="connsiteX4" fmla="*/ 6577 w 26296"/>
              <a:gd name="connsiteY4" fmla="*/ 25717 h 27709"/>
              <a:gd name="connsiteX5" fmla="*/ 2304 w 26296"/>
              <a:gd name="connsiteY5" fmla="*/ 27504 h 27709"/>
              <a:gd name="connsiteX6" fmla="*/ 1348 w 26296"/>
              <a:gd name="connsiteY6" fmla="*/ 21151 h 27709"/>
              <a:gd name="connsiteX0" fmla="*/ 2150 w 24499"/>
              <a:gd name="connsiteY0" fmla="*/ 22474 h 27676"/>
              <a:gd name="connsiteX1" fmla="*/ 19448 w 24499"/>
              <a:gd name="connsiteY1" fmla="*/ 4229 h 27676"/>
              <a:gd name="connsiteX2" fmla="*/ 23921 w 24499"/>
              <a:gd name="connsiteY2" fmla="*/ 1301 h 27676"/>
              <a:gd name="connsiteX3" fmla="*/ 8661 w 24499"/>
              <a:gd name="connsiteY3" fmla="*/ 21410 h 27676"/>
              <a:gd name="connsiteX4" fmla="*/ 4832 w 24499"/>
              <a:gd name="connsiteY4" fmla="*/ 25760 h 27676"/>
              <a:gd name="connsiteX5" fmla="*/ 559 w 24499"/>
              <a:gd name="connsiteY5" fmla="*/ 27547 h 27676"/>
              <a:gd name="connsiteX6" fmla="*/ 2150 w 24499"/>
              <a:gd name="connsiteY6" fmla="*/ 22474 h 27676"/>
              <a:gd name="connsiteX0" fmla="*/ 1636 w 25371"/>
              <a:gd name="connsiteY0" fmla="*/ 21613 h 27696"/>
              <a:gd name="connsiteX1" fmla="*/ 20293 w 25371"/>
              <a:gd name="connsiteY1" fmla="*/ 4201 h 27696"/>
              <a:gd name="connsiteX2" fmla="*/ 24766 w 25371"/>
              <a:gd name="connsiteY2" fmla="*/ 1273 h 27696"/>
              <a:gd name="connsiteX3" fmla="*/ 9506 w 25371"/>
              <a:gd name="connsiteY3" fmla="*/ 21382 h 27696"/>
              <a:gd name="connsiteX4" fmla="*/ 5677 w 25371"/>
              <a:gd name="connsiteY4" fmla="*/ 25732 h 27696"/>
              <a:gd name="connsiteX5" fmla="*/ 1404 w 25371"/>
              <a:gd name="connsiteY5" fmla="*/ 27519 h 27696"/>
              <a:gd name="connsiteX6" fmla="*/ 1636 w 25371"/>
              <a:gd name="connsiteY6" fmla="*/ 21613 h 27696"/>
              <a:gd name="connsiteX0" fmla="*/ 1636 w 25139"/>
              <a:gd name="connsiteY0" fmla="*/ 21214 h 27297"/>
              <a:gd name="connsiteX1" fmla="*/ 18466 w 25139"/>
              <a:gd name="connsiteY1" fmla="*/ 5445 h 27297"/>
              <a:gd name="connsiteX2" fmla="*/ 20293 w 25139"/>
              <a:gd name="connsiteY2" fmla="*/ 3802 h 27297"/>
              <a:gd name="connsiteX3" fmla="*/ 24766 w 25139"/>
              <a:gd name="connsiteY3" fmla="*/ 874 h 27297"/>
              <a:gd name="connsiteX4" fmla="*/ 9506 w 25139"/>
              <a:gd name="connsiteY4" fmla="*/ 20983 h 27297"/>
              <a:gd name="connsiteX5" fmla="*/ 5677 w 25139"/>
              <a:gd name="connsiteY5" fmla="*/ 25333 h 27297"/>
              <a:gd name="connsiteX6" fmla="*/ 1404 w 25139"/>
              <a:gd name="connsiteY6" fmla="*/ 27120 h 27297"/>
              <a:gd name="connsiteX7" fmla="*/ 1636 w 25139"/>
              <a:gd name="connsiteY7" fmla="*/ 21214 h 27297"/>
              <a:gd name="connsiteX0" fmla="*/ 1154 w 24706"/>
              <a:gd name="connsiteY0" fmla="*/ 21357 h 27440"/>
              <a:gd name="connsiteX1" fmla="*/ 13076 w 24706"/>
              <a:gd name="connsiteY1" fmla="*/ 12398 h 27440"/>
              <a:gd name="connsiteX2" fmla="*/ 19811 w 24706"/>
              <a:gd name="connsiteY2" fmla="*/ 3945 h 27440"/>
              <a:gd name="connsiteX3" fmla="*/ 24284 w 24706"/>
              <a:gd name="connsiteY3" fmla="*/ 1017 h 27440"/>
              <a:gd name="connsiteX4" fmla="*/ 9024 w 24706"/>
              <a:gd name="connsiteY4" fmla="*/ 21126 h 27440"/>
              <a:gd name="connsiteX5" fmla="*/ 5195 w 24706"/>
              <a:gd name="connsiteY5" fmla="*/ 25476 h 27440"/>
              <a:gd name="connsiteX6" fmla="*/ 922 w 24706"/>
              <a:gd name="connsiteY6" fmla="*/ 27263 h 27440"/>
              <a:gd name="connsiteX7" fmla="*/ 1154 w 24706"/>
              <a:gd name="connsiteY7" fmla="*/ 21357 h 27440"/>
              <a:gd name="connsiteX0" fmla="*/ 1154 w 24692"/>
              <a:gd name="connsiteY0" fmla="*/ 21628 h 27711"/>
              <a:gd name="connsiteX1" fmla="*/ 13076 w 24692"/>
              <a:gd name="connsiteY1" fmla="*/ 12669 h 27711"/>
              <a:gd name="connsiteX2" fmla="*/ 19698 w 24692"/>
              <a:gd name="connsiteY2" fmla="*/ 3181 h 27711"/>
              <a:gd name="connsiteX3" fmla="*/ 24284 w 24692"/>
              <a:gd name="connsiteY3" fmla="*/ 1288 h 27711"/>
              <a:gd name="connsiteX4" fmla="*/ 9024 w 24692"/>
              <a:gd name="connsiteY4" fmla="*/ 21397 h 27711"/>
              <a:gd name="connsiteX5" fmla="*/ 5195 w 24692"/>
              <a:gd name="connsiteY5" fmla="*/ 25747 h 27711"/>
              <a:gd name="connsiteX6" fmla="*/ 922 w 24692"/>
              <a:gd name="connsiteY6" fmla="*/ 27534 h 27711"/>
              <a:gd name="connsiteX7" fmla="*/ 1154 w 24692"/>
              <a:gd name="connsiteY7" fmla="*/ 21628 h 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2" h="27711">
                <a:moveTo>
                  <a:pt x="1154" y="21628"/>
                </a:moveTo>
                <a:cubicBezTo>
                  <a:pt x="3180" y="19151"/>
                  <a:pt x="9967" y="15571"/>
                  <a:pt x="13076" y="12669"/>
                </a:cubicBezTo>
                <a:cubicBezTo>
                  <a:pt x="16185" y="9767"/>
                  <a:pt x="17830" y="5078"/>
                  <a:pt x="19698" y="3181"/>
                </a:cubicBezTo>
                <a:cubicBezTo>
                  <a:pt x="21566" y="1284"/>
                  <a:pt x="26063" y="-1748"/>
                  <a:pt x="24284" y="1288"/>
                </a:cubicBezTo>
                <a:cubicBezTo>
                  <a:pt x="22505" y="4324"/>
                  <a:pt x="12205" y="17321"/>
                  <a:pt x="9024" y="21397"/>
                </a:cubicBezTo>
                <a:cubicBezTo>
                  <a:pt x="5843" y="25473"/>
                  <a:pt x="6545" y="24724"/>
                  <a:pt x="5195" y="25747"/>
                </a:cubicBezTo>
                <a:cubicBezTo>
                  <a:pt x="3845" y="26770"/>
                  <a:pt x="1595" y="28220"/>
                  <a:pt x="922" y="27534"/>
                </a:cubicBezTo>
                <a:cubicBezTo>
                  <a:pt x="249" y="26848"/>
                  <a:pt x="-872" y="24106"/>
                  <a:pt x="1154" y="2162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E0D9D-BAE9-41EE-8920-C823CE5D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70C94-9031-4668-9A60-3DD2B919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7F1ED-D46C-447A-ADF8-DE236AE8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id="{84230BBA-38F7-42F1-8EEA-87BA1C014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43" y="4180114"/>
            <a:ext cx="6565743" cy="267788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BE916754-89D7-474D-BCEA-2F050316A7C1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57" y="2112694"/>
            <a:ext cx="7091259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2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id="{A4DD0ED0-EB2E-492A-96B3-D7E000F1E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17" y="4077196"/>
            <a:ext cx="6818083" cy="27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1C2B7B-7142-47F9-AF11-2C9EBDC2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054209-3BE7-4368-A9EF-E600887F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1D74B9-95DE-48D5-9B58-79F99AC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41152-4C68-4D00-AF86-91B0CEEC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A9E78C-E6B3-420F-AB20-68BB2A0C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AA42B-6821-40D1-87E4-85525481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A0864-7692-4562-8E27-D5BF4199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62803-F3E9-4358-BF9C-9D90029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12CDC-EF1F-49E1-AAFA-51AE3F77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45883-C223-4357-8EAB-6E2FB5C12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E12D9F-3544-4F7D-B895-5A141FF0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5AC944-3F9B-4171-B94F-80995642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C8BBA4-3561-4386-B297-85B000CB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F86D95-1EF4-4D86-8C24-26D6CB84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E40CC-2DEF-492D-8BD7-0AB04A53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15BD96-B477-40AD-B52D-704AF96CD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EC4CE4-584C-4A80-9BA6-81710A9A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7D77F5-BC67-4395-B0FE-786C5A9A8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CCD36F-50A3-4879-9A16-CBC0BFAFD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11ED1A-D852-44D1-B814-8E782F8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88F2A8-C2E9-4969-9E9A-D14AB805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B4217-CB1E-425F-BBAF-FEBE1FCD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F097B-DB91-4A3D-BBE2-0527D893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BC59C2-76F8-47C8-B192-E3EB630BA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F1B5A6-812C-4F0E-A9CB-2A88D278E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6F94-6A76-4546-AB4E-8591D96FEACB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50E00-61C0-4B29-B7D8-FC936E63E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B8AB7E-74FF-4748-81E1-8481B38CA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id="{2A6D8B76-6E1C-4995-A072-EAA7935A06C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7.svg"/><Relationship Id="rId4" Type="http://schemas.openxmlformats.org/officeDocument/2006/relationships/image" Target="../media/image23.png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C722F-1249-4DE4-9AA4-23E22521E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932" y="1701798"/>
            <a:ext cx="7196667" cy="2463801"/>
          </a:xfrm>
        </p:spPr>
        <p:txBody>
          <a:bodyPr>
            <a:noAutofit/>
          </a:bodyPr>
          <a:lstStyle/>
          <a:p>
            <a:r>
              <a:rPr lang="ru-RU" sz="7200" dirty="0"/>
              <a:t>Добровольческая </a:t>
            </a:r>
            <a:r>
              <a:rPr lang="ru-RU" sz="7200" dirty="0" smtClean="0"/>
              <a:t>деятельность</a:t>
            </a:r>
            <a:endParaRPr lang="ru-RU" sz="7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067" y="362712"/>
            <a:ext cx="1202267" cy="809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72134" y="369824"/>
            <a:ext cx="2175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Администрация </a:t>
            </a:r>
          </a:p>
          <a:p>
            <a:r>
              <a:rPr lang="ru-RU" sz="1600" dirty="0" smtClean="0"/>
              <a:t>Верх-Исетского района города Екатеринбурга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435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426" y="3645961"/>
            <a:ext cx="3613574" cy="22584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D99CD-C6AE-43D7-A784-5BF49FF5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76" y="948042"/>
            <a:ext cx="10515600" cy="1216555"/>
          </a:xfrm>
        </p:spPr>
        <p:txBody>
          <a:bodyPr/>
          <a:lstStyle/>
          <a:p>
            <a:r>
              <a:rPr lang="ru-RU" b="0" dirty="0" smtClean="0"/>
              <a:t>Направления волонтерской деятельности</a:t>
            </a:r>
            <a:endParaRPr lang="ru-RU" b="0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C878D52D-5884-490C-9764-1C5996264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821666"/>
              </p:ext>
            </p:extLst>
          </p:nvPr>
        </p:nvGraphicFramePr>
        <p:xfrm>
          <a:off x="602342" y="2003730"/>
          <a:ext cx="7044267" cy="328446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6834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6407433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</a:tblGrid>
              <a:tr h="4708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4708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Здравоохранение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и ЗОЖ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708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Ветераны и Историческая память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708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Дети и молодежь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708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Спорт и события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591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Культура и искусство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4708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Образование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AE44C-3728-4A8E-AC84-CDE7A9E67D53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025" y="232629"/>
            <a:ext cx="1201016" cy="804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195" y="232629"/>
            <a:ext cx="228619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D77EB-E2EA-449B-B17A-7515526AC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726" y="3051621"/>
            <a:ext cx="7315199" cy="1391529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Волонтерские отряды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Верх-Исетского района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1FD2D31-55A6-42E4-A1A0-5BCDF0835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726" y="4383767"/>
            <a:ext cx="4863345" cy="23057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/>
              <a:t> 6 волонтерских отрядов на базе </a:t>
            </a:r>
            <a:r>
              <a:rPr lang="ru-RU" sz="2200" dirty="0" err="1" smtClean="0"/>
              <a:t>ссузов</a:t>
            </a:r>
            <a:r>
              <a:rPr lang="ru-RU" sz="2200" dirty="0" smtClean="0"/>
              <a:t> и вузов</a:t>
            </a:r>
            <a:endParaRPr lang="ru-RU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/>
              <a:t> 12 волонтерских отрядов на базе образовательных организаций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/>
              <a:t> </a:t>
            </a:r>
            <a:r>
              <a:rPr lang="ru-RU" sz="2200" dirty="0" smtClean="0"/>
              <a:t>4 волонтерских отряда на базе клубов по месту жительства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01D4D7-39C8-424B-9468-16A6AABA16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50071" y="4145091"/>
            <a:ext cx="2039862" cy="2039862"/>
          </a:xfrm>
          <a:prstGeom prst="rect">
            <a:avLst/>
          </a:prstGeom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642" y="340579"/>
            <a:ext cx="1201016" cy="804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401" y="369154"/>
            <a:ext cx="2286198" cy="92057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30D77EB-E2EA-449B-B17A-7515526AC218}"/>
              </a:ext>
            </a:extLst>
          </p:cNvPr>
          <p:cNvSpPr txBox="1">
            <a:spLocks/>
          </p:cNvSpPr>
          <p:nvPr/>
        </p:nvSpPr>
        <p:spPr>
          <a:xfrm>
            <a:off x="447673" y="617544"/>
            <a:ext cx="626745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10"/>
          <p:cNvSpPr txBox="1">
            <a:spLocks/>
          </p:cNvSpPr>
          <p:nvPr/>
        </p:nvSpPr>
        <p:spPr>
          <a:xfrm>
            <a:off x="447673" y="1009733"/>
            <a:ext cx="6334125" cy="3037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/>
              <a:t>поддержка и развитие добровольческой (волонтерской) деятельности на территории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/>
              <a:t>Верх-Исетского района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496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153185E-AA0A-4EA5-980E-FF4320416F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132" y="365126"/>
            <a:ext cx="10295467" cy="2431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Здравоохранение</a:t>
            </a:r>
            <a:r>
              <a:rPr lang="ru-RU" sz="4000" dirty="0">
                <a:solidFill>
                  <a:schemeClr val="accent1"/>
                </a:solidFill>
              </a:rPr>
              <a:t> и </a:t>
            </a:r>
            <a:r>
              <a:rPr lang="ru-RU" sz="4000" dirty="0" smtClean="0">
                <a:solidFill>
                  <a:schemeClr val="accent1"/>
                </a:solidFill>
              </a:rPr>
              <a:t>ЗОЖ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67E1500-AA5F-41E7-ACA8-969CE906669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86" y="260351"/>
            <a:ext cx="5958514" cy="446888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5" y="723718"/>
            <a:ext cx="3920065" cy="322601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"/>
          <a:stretch/>
        </p:blipFill>
        <p:spPr>
          <a:xfrm>
            <a:off x="1090085" y="4065208"/>
            <a:ext cx="3920065" cy="270163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6233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34A6B-7B51-4608-A34B-C9C8E7B2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154741"/>
            <a:ext cx="10811933" cy="480259"/>
          </a:xfrm>
        </p:spPr>
        <p:txBody>
          <a:bodyPr>
            <a:noAutofit/>
          </a:bodyPr>
          <a:lstStyle/>
          <a:p>
            <a:r>
              <a:rPr lang="ru-RU" sz="4000" b="0" dirty="0"/>
              <a:t>Ветераны и Историческая </a:t>
            </a:r>
            <a:r>
              <a:rPr lang="ru-RU" sz="4000" b="0" dirty="0" smtClean="0"/>
              <a:t>память</a:t>
            </a:r>
            <a:endParaRPr lang="ru-RU" sz="3600" dirty="0"/>
          </a:p>
        </p:txBody>
      </p:sp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B2294B21-71C0-4979-BE13-D613348B9B2D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1" y="850551"/>
            <a:ext cx="4715241" cy="31404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31" y="835770"/>
            <a:ext cx="3793537" cy="252655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558" y="4174900"/>
            <a:ext cx="3963041" cy="263944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274" y="3362325"/>
            <a:ext cx="607823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" y="584200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Дети и </a:t>
            </a:r>
            <a:r>
              <a:rPr lang="ru-RU" b="0" dirty="0" smtClean="0"/>
              <a:t>молодежь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0911"/>
            <a:ext cx="3904285" cy="292821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42" y="345722"/>
            <a:ext cx="4079583" cy="543944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182" y="1968852"/>
            <a:ext cx="3152512" cy="420334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65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23309"/>
            <a:ext cx="10515600" cy="448734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Спорт и </a:t>
            </a:r>
            <a:r>
              <a:rPr lang="ru-RU" b="0" dirty="0" smtClean="0"/>
              <a:t>события</a:t>
            </a:r>
            <a:endParaRPr lang="ru-RU" b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6074"/>
            <a:ext cx="5317067" cy="397949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93" y="3047999"/>
            <a:ext cx="5091706" cy="339513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543" y="2123097"/>
            <a:ext cx="1006699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2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49A2F-BA89-4EB8-9A2A-18B985F6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работы с волонтерами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E90BA6-20BC-4B94-B967-FE49C401CAFE}"/>
              </a:ext>
            </a:extLst>
          </p:cNvPr>
          <p:cNvSpPr/>
          <p:nvPr/>
        </p:nvSpPr>
        <p:spPr>
          <a:xfrm>
            <a:off x="585828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307E5FF8-A04D-4D63-8171-0B65DA32C0CA}"/>
              </a:ext>
            </a:extLst>
          </p:cNvPr>
          <p:cNvSpPr/>
          <p:nvPr/>
        </p:nvSpPr>
        <p:spPr>
          <a:xfrm>
            <a:off x="983853" y="157905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D0F606B-71FC-447F-B430-91DD7B06D6E9}"/>
              </a:ext>
            </a:extLst>
          </p:cNvPr>
          <p:cNvSpPr/>
          <p:nvPr/>
        </p:nvSpPr>
        <p:spPr>
          <a:xfrm>
            <a:off x="3510828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81E0F697-DBA4-40A8-8448-F1F224397311}"/>
              </a:ext>
            </a:extLst>
          </p:cNvPr>
          <p:cNvSpPr/>
          <p:nvPr/>
        </p:nvSpPr>
        <p:spPr>
          <a:xfrm rot="10800000">
            <a:off x="3908853" y="1579058"/>
            <a:ext cx="1886122" cy="2408774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93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3A7CF46-54C1-47D0-9B18-DE50B668A4E2}"/>
              </a:ext>
            </a:extLst>
          </p:cNvPr>
          <p:cNvSpPr/>
          <p:nvPr/>
        </p:nvSpPr>
        <p:spPr>
          <a:xfrm>
            <a:off x="6407895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6294C1E0-F61C-4D59-AFB5-A140B11E9449}"/>
              </a:ext>
            </a:extLst>
          </p:cNvPr>
          <p:cNvSpPr/>
          <p:nvPr/>
        </p:nvSpPr>
        <p:spPr>
          <a:xfrm>
            <a:off x="6805920" y="157905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6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93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73FDCDD-CAF0-4A5D-969A-F56C6118DE69}"/>
              </a:ext>
            </a:extLst>
          </p:cNvPr>
          <p:cNvSpPr/>
          <p:nvPr/>
        </p:nvSpPr>
        <p:spPr>
          <a:xfrm>
            <a:off x="9306914" y="241748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FD4E786B-022A-4C11-B02A-E1694CE2C3A2}"/>
              </a:ext>
            </a:extLst>
          </p:cNvPr>
          <p:cNvSpPr/>
          <p:nvPr/>
        </p:nvSpPr>
        <p:spPr>
          <a:xfrm>
            <a:off x="9704939" y="158370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1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1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93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684EFF-5B33-4511-8637-1AC2935E66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46914" y="1815945"/>
            <a:ext cx="554782" cy="5547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4FACB-4817-4F50-B80B-E8E85896A6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71914" y="1815945"/>
            <a:ext cx="560920" cy="5609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AD7598-9016-417A-8AB0-A5873317FBD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568980" y="1815944"/>
            <a:ext cx="554783" cy="5547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4370A4-099C-4D7C-A5A4-C4CA520F107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0467999" y="1815944"/>
            <a:ext cx="560921" cy="5609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34E7B6-8317-46AB-8996-2EE102E0E8B1}"/>
              </a:ext>
            </a:extLst>
          </p:cNvPr>
          <p:cNvSpPr txBox="1"/>
          <p:nvPr/>
        </p:nvSpPr>
        <p:spPr>
          <a:xfrm>
            <a:off x="916085" y="2532484"/>
            <a:ext cx="1928680" cy="597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Набор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волонтеров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2B385E-730F-4907-9BDF-D97AE035B73B}"/>
              </a:ext>
            </a:extLst>
          </p:cNvPr>
          <p:cNvSpPr txBox="1"/>
          <p:nvPr/>
        </p:nvSpPr>
        <p:spPr>
          <a:xfrm>
            <a:off x="4056347" y="2538752"/>
            <a:ext cx="163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Обучение волонтеров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4B881C-F591-4287-9243-861A3FD830FE}"/>
              </a:ext>
            </a:extLst>
          </p:cNvPr>
          <p:cNvSpPr txBox="1"/>
          <p:nvPr/>
        </p:nvSpPr>
        <p:spPr>
          <a:xfrm>
            <a:off x="6975017" y="2532484"/>
            <a:ext cx="148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Координация работы волонтеров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1E6E3B-CC7B-49F6-88C0-8ACB4F3FEE88}"/>
              </a:ext>
            </a:extLst>
          </p:cNvPr>
          <p:cNvSpPr txBox="1"/>
          <p:nvPr/>
        </p:nvSpPr>
        <p:spPr>
          <a:xfrm>
            <a:off x="9868800" y="2543359"/>
            <a:ext cx="148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Награждение волонтеров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1A3B22-0993-4533-8186-37B414DF0DA8}"/>
              </a:ext>
            </a:extLst>
          </p:cNvPr>
          <p:cNvSpPr txBox="1"/>
          <p:nvPr/>
        </p:nvSpPr>
        <p:spPr>
          <a:xfrm>
            <a:off x="891914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31E446-E07C-4901-AFA6-C3D1B3977F8D}"/>
              </a:ext>
            </a:extLst>
          </p:cNvPr>
          <p:cNvSpPr txBox="1"/>
          <p:nvPr/>
        </p:nvSpPr>
        <p:spPr>
          <a:xfrm>
            <a:off x="3794472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907ECE-E5C0-4EE1-A742-3CD8948AF420}"/>
              </a:ext>
            </a:extLst>
          </p:cNvPr>
          <p:cNvSpPr txBox="1"/>
          <p:nvPr/>
        </p:nvSpPr>
        <p:spPr>
          <a:xfrm>
            <a:off x="6674472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C1862C-638F-4A67-B91D-4022702D6494}"/>
              </a:ext>
            </a:extLst>
          </p:cNvPr>
          <p:cNvSpPr txBox="1"/>
          <p:nvPr/>
        </p:nvSpPr>
        <p:spPr>
          <a:xfrm>
            <a:off x="9578866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36" name="Нижний колонтитул 4">
            <a:extLst>
              <a:ext uri="{FF2B5EF4-FFF2-40B4-BE49-F238E27FC236}">
                <a16:creationId xmlns:a16="http://schemas.microsoft.com/office/drawing/2014/main" id="{ECB43C55-053E-4112-A42B-168928794D6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7F0C4726-51CE-435B-86CA-0D698CF91E0F}"/>
              </a:ext>
            </a:extLst>
          </p:cNvPr>
          <p:cNvSpPr txBox="1">
            <a:spLocks/>
          </p:cNvSpPr>
          <p:nvPr/>
        </p:nvSpPr>
        <p:spPr>
          <a:xfrm>
            <a:off x="3879751" y="619233"/>
            <a:ext cx="443249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id="{2FB18F7F-F157-46DC-8320-134BD48DDDDC}"/>
              </a:ext>
            </a:extLst>
          </p:cNvPr>
          <p:cNvSpPr txBox="1">
            <a:spLocks/>
          </p:cNvSpPr>
          <p:nvPr/>
        </p:nvSpPr>
        <p:spPr>
          <a:xfrm>
            <a:off x="2608499" y="2003122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267" y="1058954"/>
            <a:ext cx="3109106" cy="31051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805" y="1102190"/>
            <a:ext cx="3065127" cy="3061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667" y="4603782"/>
            <a:ext cx="5359400" cy="19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Верх-Исетского района </a:t>
            </a:r>
          </a:p>
          <a:p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Екатеринбурга</a:t>
            </a: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r>
              <a:rPr lang="ru-RU" sz="2000" dirty="0" smtClean="0">
                <a:solidFill>
                  <a:schemeClr val="accent1"/>
                </a:solidFill>
              </a:rPr>
              <a:t>Отдел по физической культуре, спорту, образования и молодежной политике</a:t>
            </a:r>
          </a:p>
          <a:p>
            <a:r>
              <a:rPr lang="ru-RU" sz="2000" dirty="0">
                <a:solidFill>
                  <a:schemeClr val="accent1"/>
                </a:solidFill>
              </a:rPr>
              <a:t>у</a:t>
            </a:r>
            <a:r>
              <a:rPr lang="ru-RU" sz="2000" dirty="0" smtClean="0">
                <a:solidFill>
                  <a:schemeClr val="accent1"/>
                </a:solidFill>
              </a:rPr>
              <a:t>л. Московская, 27, </a:t>
            </a:r>
            <a:r>
              <a:rPr lang="ru-RU" sz="2000" dirty="0" err="1" smtClean="0">
                <a:solidFill>
                  <a:schemeClr val="accent1"/>
                </a:solidFill>
              </a:rPr>
              <a:t>каб</a:t>
            </a:r>
            <a:r>
              <a:rPr lang="ru-RU" sz="2000" dirty="0" smtClean="0">
                <a:solidFill>
                  <a:schemeClr val="accent1"/>
                </a:solidFill>
              </a:rPr>
              <a:t>. 515, тел: 304-36-72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77250" y="1769500"/>
            <a:ext cx="230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EuclidCircularB"/>
              </a:rPr>
              <a:t>ID </a:t>
            </a:r>
            <a:r>
              <a:rPr lang="ru-RU" sz="1600" b="1" dirty="0">
                <a:solidFill>
                  <a:schemeClr val="accent1"/>
                </a:solidFill>
                <a:latin typeface="EuclidCircularB"/>
              </a:rPr>
              <a:t>организации: </a:t>
            </a:r>
            <a:endParaRPr lang="ru-RU" sz="1600" b="1" dirty="0" smtClean="0">
              <a:solidFill>
                <a:schemeClr val="accent1"/>
              </a:solidFill>
              <a:latin typeface="EuclidCircularB"/>
            </a:endParaRP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EuclidCircularB"/>
              </a:rPr>
              <a:t>10121430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5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150</Words>
  <Application>Microsoft Office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EuclidCircularB</vt:lpstr>
      <vt:lpstr>Wingdings</vt:lpstr>
      <vt:lpstr>Тема Office</vt:lpstr>
      <vt:lpstr>Добровольческая деятельность</vt:lpstr>
      <vt:lpstr>Направления волонтерской деятельности</vt:lpstr>
      <vt:lpstr>Волонтерские отряды  Верх-Исетского района</vt:lpstr>
      <vt:lpstr>Здравоохранение и ЗОЖ</vt:lpstr>
      <vt:lpstr>Ветераны и Историческая память</vt:lpstr>
      <vt:lpstr>Дети и молодежь</vt:lpstr>
      <vt:lpstr>Спорт и события</vt:lpstr>
      <vt:lpstr>Форма работы с волонтерами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Овчинникова Марина Анатольевна</cp:lastModifiedBy>
  <cp:revision>35</cp:revision>
  <dcterms:created xsi:type="dcterms:W3CDTF">2021-05-07T08:34:05Z</dcterms:created>
  <dcterms:modified xsi:type="dcterms:W3CDTF">2025-04-11T09:46:08Z</dcterms:modified>
</cp:coreProperties>
</file>