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5540-3653-4CEC-8C37-62658C064973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19CB-5009-4954-AD98-2A8120A97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mailto:cntr.bibl.ruz@e-mordovia.ru" TargetMode="External"/><Relationship Id="rId7" Type="http://schemas.openxmlformats.org/officeDocument/2006/relationships/hyperlink" Target="https://ok.ru/r.bibliotechnayasistema" TargetMode="External"/><Relationship Id="rId2" Type="http://schemas.openxmlformats.org/officeDocument/2006/relationships/hyperlink" Target="http://ruzbiblio13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ruz_biblio1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284984"/>
            <a:ext cx="7632848" cy="1109985"/>
          </a:xfrm>
        </p:spPr>
        <p:txBody>
          <a:bodyPr/>
          <a:lstStyle/>
          <a:p>
            <a:r>
              <a:rPr lang="ru-RU" b="1" dirty="0" smtClean="0"/>
              <a:t>«Волонтеры в библиотеке»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764704"/>
            <a:ext cx="6400800" cy="1368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Муниципальное бюджетное учреждение культуры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«Централизованная библиотечная система»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Рузаевского муниципального района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Республики Мордовия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404664"/>
            <a:ext cx="2592288" cy="259228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9912" y="5517232"/>
            <a:ext cx="52200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С.Н.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Расстригина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ам.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директора по методической работе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МБУК «Централизованная библиотечная система» </a:t>
            </a:r>
            <a:endParaRPr kumimoji="0" lang="ru-RU" sz="1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Рузаевского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муниципального района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486916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Сайт </a:t>
            </a:r>
            <a:r>
              <a:rPr lang="ru-RU" b="1" dirty="0"/>
              <a:t>МБУК «ЦБС»: </a:t>
            </a:r>
            <a:r>
              <a:rPr lang="ru-RU" b="1" u="sng" dirty="0">
                <a:hlinkClick r:id="rId2"/>
              </a:rPr>
              <a:t>http://ruzbiblio13.ru</a:t>
            </a:r>
            <a:r>
              <a:rPr lang="ru-RU" b="1" u="sng" dirty="0" smtClean="0">
                <a:hlinkClick r:id="rId2"/>
              </a:rPr>
              <a:t>/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429000"/>
            <a:ext cx="5040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Наш адрес: Республика Мордовия,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431444, г. Рузаевка, ул.Куйбышева, д.89,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Тел: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8(83451)2-10-31;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E-mail: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cntr.bibl.ruz@e-mordovia.ru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32656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F:\a5LSF8CsUlk.jpg"/>
          <p:cNvPicPr>
            <a:picLocks noChangeAspect="1" noChangeArrowheads="1"/>
          </p:cNvPicPr>
          <p:nvPr/>
        </p:nvPicPr>
        <p:blipFill>
          <a:blip r:embed="rId4" cstate="print"/>
          <a:srcRect l="3784" t="8696" r="5400" b="19565"/>
          <a:stretch>
            <a:fillRect/>
          </a:stretch>
        </p:blipFill>
        <p:spPr bwMode="auto">
          <a:xfrm>
            <a:off x="2339752" y="1052736"/>
            <a:ext cx="4608512" cy="2112235"/>
          </a:xfrm>
          <a:prstGeom prst="rect">
            <a:avLst/>
          </a:prstGeom>
          <a:noFill/>
        </p:spPr>
      </p:pic>
      <p:pic>
        <p:nvPicPr>
          <p:cNvPr id="13" name="Picture 1" descr="D:\1\Desktop\QR- код сай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797152"/>
            <a:ext cx="648072" cy="6140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55172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6"/>
              </a:rPr>
              <a:t>https</a:t>
            </a:r>
            <a:r>
              <a:rPr lang="ru-RU" b="1" u="sng" dirty="0" smtClean="0">
                <a:hlinkClick r:id="rId6"/>
              </a:rPr>
              <a:t>://</a:t>
            </a:r>
            <a:r>
              <a:rPr lang="ru-RU" b="1" u="sng" dirty="0" smtClean="0">
                <a:hlinkClick r:id="rId6"/>
              </a:rPr>
              <a:t>vk.com/ruz_biblio13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61653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7"/>
              </a:rPr>
              <a:t>https</a:t>
            </a:r>
            <a:r>
              <a:rPr lang="ru-RU" b="1" u="sng" dirty="0" smtClean="0">
                <a:hlinkClick r:id="rId7"/>
              </a:rPr>
              <a:t>://ok.ru/r.bibliotechnayasistema</a:t>
            </a:r>
            <a:endParaRPr lang="ru-RU" b="1" dirty="0"/>
          </a:p>
        </p:txBody>
      </p:sp>
      <p:pic>
        <p:nvPicPr>
          <p:cNvPr id="15" name="Picture 1" descr="D:\1\Desktop\QR- код сайта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5445224"/>
            <a:ext cx="542054" cy="542054"/>
          </a:xfrm>
          <a:prstGeom prst="rect">
            <a:avLst/>
          </a:prstGeom>
          <a:noFill/>
        </p:spPr>
      </p:pic>
      <p:pic>
        <p:nvPicPr>
          <p:cNvPr id="16" name="Picture 1" descr="D:\1\Desktop\QR- код сайта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763688" y="6093296"/>
            <a:ext cx="542054" cy="54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208823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    На </a:t>
            </a:r>
            <a:r>
              <a:rPr lang="ru-RU" sz="1600" dirty="0" smtClean="0">
                <a:solidFill>
                  <a:schemeClr val="tx1"/>
                </a:solidFill>
              </a:rPr>
              <a:t>протяжении существования библиотек их поддерживали и помогали читатели, когда-то они назывались читатели-активисты. И сегодня их тоже немало, дети, подростки, молодежь, и даже их </a:t>
            </a:r>
            <a:r>
              <a:rPr lang="ru-RU" sz="1600" dirty="0" smtClean="0">
                <a:solidFill>
                  <a:schemeClr val="tx1"/>
                </a:solidFill>
              </a:rPr>
              <a:t>мамы и бабушки - </a:t>
            </a:r>
            <a:r>
              <a:rPr lang="ru-RU" sz="1600" dirty="0" smtClean="0">
                <a:solidFill>
                  <a:schemeClr val="tx1"/>
                </a:solidFill>
              </a:rPr>
              <a:t>«серебряные волонтеры». Они помогают сотрудникам библиотек Рузаевского района в подготовке и проведении мероприятий, организуют просветительские акции на улицах.  В рамках Региональной составляющей федерального проекта «Творческие люди» </a:t>
            </a:r>
            <a:r>
              <a:rPr lang="ru-RU" sz="1600" dirty="0" smtClean="0">
                <a:solidFill>
                  <a:schemeClr val="tx1"/>
                </a:solidFill>
              </a:rPr>
              <a:t>национального проекта «Культура» </a:t>
            </a:r>
            <a:r>
              <a:rPr lang="ru-RU" sz="1600" dirty="0" err="1" smtClean="0">
                <a:solidFill>
                  <a:schemeClr val="tx1"/>
                </a:solidFill>
              </a:rPr>
              <a:t>рузаевские</a:t>
            </a:r>
            <a:r>
              <a:rPr lang="ru-RU" sz="1600" dirty="0" smtClean="0">
                <a:solidFill>
                  <a:schemeClr val="tx1"/>
                </a:solidFill>
              </a:rPr>
              <a:t> библиотеки </a:t>
            </a:r>
            <a:r>
              <a:rPr lang="ru-RU" sz="1600" dirty="0" smtClean="0">
                <a:solidFill>
                  <a:schemeClr val="tx1"/>
                </a:solidFill>
              </a:rPr>
              <a:t>ведут успешную работу по поддержке волонтерского движения.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780928"/>
            <a:ext cx="3312368" cy="2484276"/>
          </a:xfrm>
          <a:prstGeom prst="rect">
            <a:avLst/>
          </a:prstGeom>
          <a:noFill/>
        </p:spPr>
      </p:pic>
      <p:pic>
        <p:nvPicPr>
          <p:cNvPr id="8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35895" y="2780928"/>
            <a:ext cx="5300007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10081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 центральной модельной библиотеке «</a:t>
            </a:r>
            <a:r>
              <a:rPr lang="ru-RU" sz="1600" dirty="0" err="1" smtClean="0">
                <a:solidFill>
                  <a:schemeClr val="tx1"/>
                </a:solidFill>
              </a:rPr>
              <a:t>Библиоэкспресс</a:t>
            </a:r>
            <a:r>
              <a:rPr lang="ru-RU" sz="1600" dirty="0" smtClean="0">
                <a:solidFill>
                  <a:schemeClr val="tx1"/>
                </a:solidFill>
              </a:rPr>
              <a:t>» участвуют в организации уличных просветительских акций, проводят разнообразные конкурсы с участниками Всероссийской акции «</a:t>
            </a:r>
            <a:r>
              <a:rPr lang="ru-RU" sz="1600" dirty="0" err="1" smtClean="0">
                <a:solidFill>
                  <a:schemeClr val="tx1"/>
                </a:solidFill>
              </a:rPr>
              <a:t>Библионочь</a:t>
            </a:r>
            <a:r>
              <a:rPr lang="ru-RU" sz="1600" dirty="0" smtClean="0">
                <a:solidFill>
                  <a:schemeClr val="tx1"/>
                </a:solidFill>
              </a:rPr>
              <a:t>».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517" y="2276872"/>
            <a:ext cx="3984443" cy="2988332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8218" y="2276872"/>
            <a:ext cx="4466270" cy="297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122413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 центральной модельной библиотеке «</a:t>
            </a:r>
            <a:r>
              <a:rPr lang="ru-RU" sz="1600" dirty="0" err="1" smtClean="0">
                <a:solidFill>
                  <a:schemeClr val="tx1"/>
                </a:solidFill>
              </a:rPr>
              <a:t>Библиоэкспресс</a:t>
            </a:r>
            <a:r>
              <a:rPr lang="ru-RU" sz="1600" dirty="0" smtClean="0">
                <a:solidFill>
                  <a:schemeClr val="tx1"/>
                </a:solidFill>
              </a:rPr>
              <a:t>» «</a:t>
            </a:r>
            <a:r>
              <a:rPr lang="ru-RU" sz="1600" dirty="0" smtClean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еребряные волонтеры» проводят мастер-классы с членами семейного клуба «</a:t>
            </a:r>
            <a:r>
              <a:rPr lang="ru-RU" sz="1600" dirty="0" err="1" smtClean="0">
                <a:solidFill>
                  <a:schemeClr val="tx1"/>
                </a:solidFill>
              </a:rPr>
              <a:t>Арт-мастерская</a:t>
            </a:r>
            <a:r>
              <a:rPr lang="ru-RU" sz="1600" dirty="0" smtClean="0">
                <a:solidFill>
                  <a:schemeClr val="tx1"/>
                </a:solidFill>
              </a:rPr>
              <a:t> «Мамина «</a:t>
            </a:r>
            <a:r>
              <a:rPr lang="ru-RU" sz="1600" dirty="0" err="1" smtClean="0">
                <a:solidFill>
                  <a:schemeClr val="tx1"/>
                </a:solidFill>
              </a:rPr>
              <a:t>ФАНтазия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516" y="2204864"/>
            <a:ext cx="4080453" cy="3060340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2199538"/>
            <a:ext cx="4071577" cy="3053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24936" cy="79208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Библиоволонтеры</a:t>
            </a:r>
            <a:r>
              <a:rPr lang="ru-RU" sz="1600" dirty="0" smtClean="0">
                <a:solidFill>
                  <a:schemeClr val="tx1"/>
                </a:solidFill>
              </a:rPr>
              <a:t> оказали помощь в проведении Всероссийской акции «</a:t>
            </a:r>
            <a:r>
              <a:rPr lang="ru-RU" sz="1600" dirty="0" err="1" smtClean="0">
                <a:solidFill>
                  <a:schemeClr val="tx1"/>
                </a:solidFill>
              </a:rPr>
              <a:t>Библионочь</a:t>
            </a:r>
            <a:r>
              <a:rPr lang="ru-RU" sz="1600" dirty="0" smtClean="0">
                <a:solidFill>
                  <a:schemeClr val="tx1"/>
                </a:solidFill>
              </a:rPr>
              <a:t>» и новогоднего </a:t>
            </a:r>
            <a:r>
              <a:rPr lang="ru-RU" sz="1600" dirty="0" err="1" smtClean="0">
                <a:solidFill>
                  <a:schemeClr val="tx1"/>
                </a:solidFill>
              </a:rPr>
              <a:t>фотодня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«Разный </a:t>
            </a:r>
            <a:r>
              <a:rPr lang="ru-RU" sz="1600" dirty="0" smtClean="0">
                <a:solidFill>
                  <a:schemeClr val="tx1"/>
                </a:solidFill>
              </a:rPr>
              <a:t>ракурс» в </a:t>
            </a:r>
            <a:r>
              <a:rPr lang="ru-RU" sz="1600" dirty="0" err="1" smtClean="0">
                <a:solidFill>
                  <a:schemeClr val="tx1"/>
                </a:solidFill>
              </a:rPr>
              <a:t>Тат-Пишлинской</a:t>
            </a:r>
            <a:r>
              <a:rPr lang="ru-RU" sz="1600" dirty="0" smtClean="0">
                <a:solidFill>
                  <a:schemeClr val="tx1"/>
                </a:solidFill>
              </a:rPr>
              <a:t> модельной библиотеке «БИТ-21».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737" y="1988840"/>
            <a:ext cx="4538279" cy="3024336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206084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115212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В библиотеке-филиале №1 </a:t>
            </a:r>
            <a:r>
              <a:rPr lang="ru-RU" sz="1600" dirty="0" smtClean="0">
                <a:solidFill>
                  <a:schemeClr val="tx1"/>
                </a:solidFill>
              </a:rPr>
              <a:t>работает волонтерский </a:t>
            </a:r>
            <a:r>
              <a:rPr lang="ru-RU" sz="1600" dirty="0" smtClean="0">
                <a:solidFill>
                  <a:schemeClr val="tx1"/>
                </a:solidFill>
              </a:rPr>
              <a:t>клуб «Пульс</a:t>
            </a:r>
            <a:r>
              <a:rPr lang="ru-RU" sz="1600" dirty="0" smtClean="0">
                <a:solidFill>
                  <a:schemeClr val="tx1"/>
                </a:solidFill>
              </a:rPr>
              <a:t>». Молодые члены клуба проводят не только уличные акции, но и участвуют в разнообразных литературных конкурсах по чтению стихотворений поэтов-юбиляров или патриотических конкурсов чтецов. Ежегодно самые активные награждаются грамотами.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772816"/>
            <a:ext cx="2664296" cy="2345829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31840" y="1772816"/>
            <a:ext cx="2601896" cy="2376264"/>
          </a:xfrm>
          <a:prstGeom prst="rect">
            <a:avLst/>
          </a:prstGeom>
          <a:noFill/>
        </p:spPr>
      </p:pic>
      <p:pic>
        <p:nvPicPr>
          <p:cNvPr id="7" name="Picture 2" descr="C:\Desktop\титульный 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5295" y="4305737"/>
            <a:ext cx="2620521" cy="2147599"/>
          </a:xfrm>
          <a:prstGeom prst="rect">
            <a:avLst/>
          </a:prstGeom>
          <a:noFill/>
        </p:spPr>
      </p:pic>
      <p:pic>
        <p:nvPicPr>
          <p:cNvPr id="8" name="Picture 2" descr="C:\Desktop\титульный 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4305284"/>
            <a:ext cx="2592288" cy="2140663"/>
          </a:xfrm>
          <a:prstGeom prst="rect">
            <a:avLst/>
          </a:prstGeom>
          <a:noFill/>
        </p:spPr>
      </p:pic>
      <p:pic>
        <p:nvPicPr>
          <p:cNvPr id="9" name="Picture 2" descr="C:\Desktop\титульный 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16216" y="3717032"/>
            <a:ext cx="1872208" cy="1872208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300192" y="1772816"/>
            <a:ext cx="230425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Сканируйте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-код страницы библиотеки ив Контакте и смотрите видеоролики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участников конкурсов чтецов.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158417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В библиотеке-филиале №4 реализуется проект «Культурный волонтер». Активные читатели библиотеки 15-18 лет </a:t>
            </a:r>
            <a:r>
              <a:rPr lang="ru-RU" sz="1600" dirty="0" smtClean="0">
                <a:solidFill>
                  <a:schemeClr val="tx1"/>
                </a:solidFill>
              </a:rPr>
              <a:t>принимают </a:t>
            </a:r>
            <a:r>
              <a:rPr lang="ru-RU" sz="1600" dirty="0" smtClean="0">
                <a:solidFill>
                  <a:schemeClr val="tx1"/>
                </a:solidFill>
              </a:rPr>
              <a:t>участие в организации и проведении разнообразных акций «Самая вежливая дата» (ко Всемирному дню Спасибо), акция «Займись спортом! Навстречу комплексу ГТО», «Славим возраст золотой», «В единстве – наша сила», «Знаем ли мы основной закон страны?», литературной акции «Читая Пушкина сегодня» и др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2276872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8680"/>
            <a:ext cx="5184576" cy="19442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В 2023 году молодые </a:t>
            </a:r>
            <a:r>
              <a:rPr lang="ru-RU" sz="1600" dirty="0" err="1" smtClean="0">
                <a:solidFill>
                  <a:schemeClr val="tx1"/>
                </a:solidFill>
              </a:rPr>
              <a:t>библиоволонтеры</a:t>
            </a:r>
            <a:r>
              <a:rPr lang="ru-RU" sz="1600" dirty="0" smtClean="0">
                <a:solidFill>
                  <a:schemeClr val="tx1"/>
                </a:solidFill>
              </a:rPr>
              <a:t> и «серебряные волонтеры» библиотеки-филиала №4 активно участвуют в акции «Народная сеть» как в стенах библиотеки, так и в «библиотеках под открытым небом» на различных муниципальных праздниках и межрегиональных фестивалях.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404664"/>
            <a:ext cx="3312368" cy="2494628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3953" y="3140968"/>
            <a:ext cx="4430224" cy="2952328"/>
          </a:xfrm>
          <a:prstGeom prst="rect">
            <a:avLst/>
          </a:prstGeom>
          <a:noFill/>
        </p:spPr>
      </p:pic>
      <p:pic>
        <p:nvPicPr>
          <p:cNvPr id="7" name="Picture 2" descr="C:\Desktop\титульный 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3068960"/>
            <a:ext cx="4029182" cy="302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ический отдел\для оформления\фоны презентаций\фоны\wallpaper-powerpoint-free-i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196752"/>
            <a:ext cx="3960440" cy="79208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Огромную помощь </a:t>
            </a:r>
            <a:r>
              <a:rPr lang="ru-RU" sz="1600" dirty="0" err="1" smtClean="0">
                <a:solidFill>
                  <a:schemeClr val="tx1"/>
                </a:solidFill>
              </a:rPr>
              <a:t>библиоволонтеры</a:t>
            </a:r>
            <a:r>
              <a:rPr lang="ru-RU" sz="1600" dirty="0" smtClean="0">
                <a:solidFill>
                  <a:schemeClr val="tx1"/>
                </a:solidFill>
              </a:rPr>
              <a:t> оказывают сельским библиотекарям в ходе акция по уборке памятников землякам, участникам Великой Отечественной войны.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esktop\титульный 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179512" y="260648"/>
            <a:ext cx="4032448" cy="3024336"/>
          </a:xfrm>
          <a:prstGeom prst="rect">
            <a:avLst/>
          </a:prstGeom>
          <a:noFill/>
        </p:spPr>
      </p:pic>
      <p:pic>
        <p:nvPicPr>
          <p:cNvPr id="6" name="Picture 2" descr="C:\Desktop\титульный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447002"/>
            <a:ext cx="4104456" cy="3078342"/>
          </a:xfrm>
          <a:prstGeom prst="rect">
            <a:avLst/>
          </a:prstGeom>
          <a:noFill/>
        </p:spPr>
      </p:pic>
      <p:pic>
        <p:nvPicPr>
          <p:cNvPr id="7" name="Picture 2" descr="C:\Desktop\титульный 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5509" y="342900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«Волонтеры в библиотеке»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«Волонтеры в библиотеке»</dc:title>
  <dc:creator>1</dc:creator>
  <cp:lastModifiedBy>1</cp:lastModifiedBy>
  <cp:revision>14</cp:revision>
  <dcterms:created xsi:type="dcterms:W3CDTF">2023-08-29T06:19:47Z</dcterms:created>
  <dcterms:modified xsi:type="dcterms:W3CDTF">2023-08-29T08:37:44Z</dcterms:modified>
</cp:coreProperties>
</file>