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63" r:id="rId5"/>
    <p:sldId id="258" r:id="rId6"/>
    <p:sldId id="267" r:id="rId7"/>
    <p:sldId id="270" r:id="rId8"/>
    <p:sldId id="271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FF"/>
    <a:srgbClr val="CC0099"/>
    <a:srgbClr val="FF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>
      <p:cViewPr varScale="1">
        <p:scale>
          <a:sx n="113" d="100"/>
          <a:sy n="113" d="100"/>
        </p:scale>
        <p:origin x="127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2113-0E71-45A0-99F2-B528B1053E38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87F-9E36-42D6-BBAE-916A444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76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2113-0E71-45A0-99F2-B528B1053E38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87F-9E36-42D6-BBAE-916A444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62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2113-0E71-45A0-99F2-B528B1053E38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87F-9E36-42D6-BBAE-916A444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47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2113-0E71-45A0-99F2-B528B1053E38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87F-9E36-42D6-BBAE-916A444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09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2113-0E71-45A0-99F2-B528B1053E38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87F-9E36-42D6-BBAE-916A444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42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2113-0E71-45A0-99F2-B528B1053E38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87F-9E36-42D6-BBAE-916A444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8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2113-0E71-45A0-99F2-B528B1053E38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87F-9E36-42D6-BBAE-916A444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15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2113-0E71-45A0-99F2-B528B1053E38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87F-9E36-42D6-BBAE-916A444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28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2113-0E71-45A0-99F2-B528B1053E38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87F-9E36-42D6-BBAE-916A444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34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2113-0E71-45A0-99F2-B528B1053E38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87F-9E36-42D6-BBAE-916A444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7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2113-0E71-45A0-99F2-B528B1053E38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87F-9E36-42D6-BBAE-916A444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8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B2113-0E71-45A0-99F2-B528B1053E38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E387F-9E36-42D6-BBAE-916A444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98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ng.pngtree.com/back_origin_pic/00/01/67/4cd27479250fdd908c9379fb3ff84b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5" y="-345"/>
            <a:ext cx="915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avatars.mds.yandex.net/get-zen_doc/1219524/pub_5d19b584bd2e7e00ad725b99_5d19b604df71c300adae91a4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21066"/>
            <a:ext cx="3240360" cy="295634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433359" y="99928"/>
            <a:ext cx="18473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anose="020B0903020102020204" pitchFamily="34" charset="0"/>
              </a:rPr>
              <a:t/>
            </a:r>
            <a:br>
              <a:rPr lang="ru-RU" sz="44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anose="020B0903020102020204" pitchFamily="34" charset="0"/>
              </a:rPr>
            </a:br>
            <a:endParaRPr lang="ru-RU" sz="4400" b="1" cap="none" spc="50" dirty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82425" y="5376411"/>
            <a:ext cx="57978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anose="020B0903020102020204" pitchFamily="34" charset="0"/>
              </a:rPr>
              <a:t>«</a:t>
            </a:r>
            <a:r>
              <a:rPr lang="ru-RU" sz="4400" b="1" spc="50" dirty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anose="020B0903020102020204" pitchFamily="34" charset="0"/>
              </a:rPr>
              <a:t>К</a:t>
            </a:r>
            <a:r>
              <a:rPr lang="ru-RU" sz="44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anose="020B0903020102020204" pitchFamily="34" charset="0"/>
              </a:rPr>
              <a:t>апелька доброты»</a:t>
            </a:r>
            <a:endParaRPr lang="ru-RU" sz="4400" b="1" cap="none" spc="50" dirty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1670" y="4200801"/>
            <a:ext cx="5886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Комплексная программа  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инклюзивном добровольчестве</a:t>
            </a:r>
            <a:r>
              <a:rPr lang="ru-RU" sz="1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модуля  </a:t>
            </a:r>
            <a:endParaRPr lang="ru-RU" sz="1400" b="1" dirty="0" smtClean="0">
              <a:solidFill>
                <a:srgbClr val="0000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Волонтёрская </a:t>
            </a:r>
            <a:r>
              <a:rPr lang="ru-RU" sz="1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деятельность,</a:t>
            </a:r>
            <a:r>
              <a:rPr lang="ru-RU" sz="2800" b="1" dirty="0" smtClean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средство социализации</a:t>
            </a:r>
            <a:r>
              <a:rPr lang="ru-RU" sz="28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с ОВЗ»</a:t>
            </a:r>
            <a:endParaRPr lang="ru-RU" sz="1100" dirty="0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214681"/>
            <a:ext cx="4572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бюджетное учреждение социального обслуживания </a:t>
            </a:r>
            <a:endParaRPr lang="ru-RU" sz="1400" b="1" dirty="0" smtClean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Комплексный центр социального обслуживания населения Заларинского района»</a:t>
            </a:r>
            <a:endParaRPr lang="ru-RU" sz="11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67" y="1327468"/>
            <a:ext cx="5063349" cy="29681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474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clipartbest.com/cliparts/9cR/bgK/9cRbgK7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5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190273" y="80112"/>
            <a:ext cx="286168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anose="020B0903020102020204" pitchFamily="34" charset="0"/>
              </a:rPr>
              <a:t>Новизна  </a:t>
            </a:r>
          </a:p>
          <a:p>
            <a:pPr algn="r"/>
            <a:r>
              <a:rPr lang="ru-RU" sz="44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anose="020B0903020102020204" pitchFamily="34" charset="0"/>
              </a:rPr>
              <a:t>проекта</a:t>
            </a:r>
            <a:endParaRPr lang="ru-RU" sz="4400" b="1" cap="none" spc="50" dirty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273235"/>
            <a:ext cx="8712968" cy="409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2275" indent="-285750" algn="just">
              <a:lnSpc>
                <a:spcPct val="103000"/>
              </a:lnSpc>
              <a:spcAft>
                <a:spcPts val="8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Новизна программы заключается в том, что большое внимание уделяется созданию безопасного информационного контента добровольческой направленности в процессе освоения программы. Так же, так как одной из задач реализации программы является укрепление семейных ценностей, на проводимых мероприятиях допускается присутствие младших членов семьи детей – инвалидов (братьев и сестер, не достигших 14 лет), а на акциях (форма практических занятий) – присутствие родителей. </a:t>
            </a:r>
            <a:endParaRPr lang="ru-RU" dirty="0" smtClean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7975" indent="-171450" algn="just">
              <a:lnSpc>
                <a:spcPct val="103000"/>
              </a:lnSpc>
              <a:spcAft>
                <a:spcPts val="8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Занятия в волонтёрских </a:t>
            </a: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группах проходят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деятельностный подход к воспитанию и развитию детей - инвалидов средствами кукольного театра, целью которого </a:t>
            </a: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является обучение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– инвалидов основам театральных постановок (русские народные сказки, потешки и т.д.). по </a:t>
            </a:r>
            <a:r>
              <a:rPr lang="ru-RU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итогам </a:t>
            </a:r>
            <a:r>
              <a:rPr lang="ru-RU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проводится показ работ на районном уровне: выезда в детские сады, дом – интернат для инвалидов и престарелых с. Владимир.</a:t>
            </a:r>
          </a:p>
          <a:p>
            <a:pPr marL="136525" indent="452755" algn="just">
              <a:lnSpc>
                <a:spcPct val="103000"/>
              </a:lnSpc>
              <a:spcAft>
                <a:spcPts val="80"/>
              </a:spcAft>
            </a:pPr>
            <a:endParaRPr lang="ru-RU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nationalable.org/wp-content/uploads/2016/10/41721104_thumbnai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r="14887" b="1174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88640"/>
            <a:ext cx="82089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Инклюзивное </a:t>
            </a:r>
            <a:r>
              <a:rPr lang="ru-RU" sz="2400" b="1" dirty="0" smtClean="0">
                <a:solidFill>
                  <a:srgbClr val="0070C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добровольчество</a:t>
            </a:r>
          </a:p>
          <a:p>
            <a:pPr algn="ctr"/>
            <a:r>
              <a:rPr lang="ru-RU" sz="20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особое направление волонтерской деятельности, которое, с одной стороны, направлено на помощь 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 (ОВЗ), а с другой — на их интеграцию в добровольческую деятельность. 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Волонтеры - 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обровольно 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безвозмездно 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участвуют 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деятельности, направленной на решение актуальных социальных, культурных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экологических проблем в 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обществе.</a:t>
            </a:r>
            <a:endParaRPr lang="ru-RU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81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nationalable.org/wp-content/uploads/2016/10/41721104_thumbnai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r="14887" b="1174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34178"/>
            <a:ext cx="813690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Franklin Gothic Heavy" panose="020B09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3200" dirty="0" smtClean="0">
                <a:solidFill>
                  <a:srgbClr val="0070C0"/>
                </a:solidFill>
                <a:latin typeface="Franklin Gothic Heavy" panose="020B09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ключевых компетенций детей с ограниченными возможностями здоровья, необходимых для осуществления ими волонтерской социально-значимой деятельности.</a:t>
            </a:r>
            <a:endParaRPr lang="ru-RU" sz="2000" dirty="0">
              <a:solidFill>
                <a:srgbClr val="0000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25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mtutech.com/uploads/images/201611/14785992251348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265685"/>
            <a:ext cx="712879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400" b="1" u="sng" dirty="0" smtClean="0">
                <a:solidFill>
                  <a:srgbClr val="0070C0"/>
                </a:solidFill>
                <a:latin typeface="Franklin Gothic Heavy" panose="020B0903020102020204" pitchFamily="34" charset="0"/>
              </a:rPr>
              <a:t>Наши результаты:</a:t>
            </a:r>
          </a:p>
          <a:p>
            <a:pPr algn="r"/>
            <a:endParaRPr lang="ru-RU" sz="3200" b="1" u="sng" dirty="0">
              <a:solidFill>
                <a:srgbClr val="FF00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19793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endParaRPr lang="ru-RU" sz="3200" dirty="0">
              <a:solidFill>
                <a:srgbClr val="CC00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09" y="2498057"/>
            <a:ext cx="3672408" cy="3098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51520" y="2498057"/>
            <a:ext cx="3960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*В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ходе совместной 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 сформированы  ответственные, адаптированные личности</a:t>
            </a:r>
            <a:endParaRPr lang="ru-RU" sz="2000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*Сформирован сплочённый деятельный коллектив волонтёров</a:t>
            </a:r>
            <a:endParaRPr lang="ru-RU" sz="20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4883"/>
            <a:ext cx="2555776" cy="1916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361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allpaper-mania.com/wp-content/uploads/2018/09/High_resolution_wallpaper_background_ID_77700406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4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4028" y="116632"/>
            <a:ext cx="5239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Franklin Gothic Heavy" panose="020B0903020102020204" pitchFamily="34" charset="0"/>
              </a:rPr>
              <a:t>СПОРТИВНОЕ ВОЛОНТЕРСТВО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08720"/>
            <a:ext cx="392392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17032"/>
            <a:ext cx="3515883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319464" y="2551837"/>
            <a:ext cx="45010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Волонтёры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спортивного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направления помогают в организации и проведении 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физкультурных событий, популяризуют здоровый образ жизни через личное участие в </a:t>
            </a: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мероприятиях. Приняли  участие в сдаче нормы ГТО.</a:t>
            </a:r>
            <a:endParaRPr lang="ru-RU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92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allpaper-mania.com/wp-content/uploads/2018/09/High_resolution_wallpaper_background_ID_77700406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1" y="-7300"/>
            <a:ext cx="91564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92732" y="116632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 smtClean="0">
              <a:solidFill>
                <a:srgbClr val="0000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97905" y="2736503"/>
            <a:ext cx="476658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Получили необходимый опыт 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навыки 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реализации собственных идей и проектов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*Овладели 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знаниями и 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умением 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аргументированно отстаивать свою позицию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*Сформировано уважительное отношение 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ветеранам, старшему поколению</a:t>
            </a:r>
            <a:endParaRPr lang="ru-RU" sz="20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7" y="639852"/>
            <a:ext cx="3035829" cy="22768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96" y="3717032"/>
            <a:ext cx="3419872" cy="25649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66" y="360040"/>
            <a:ext cx="447598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allpaper-mania.com/wp-content/uploads/2018/09/High_resolution_wallpaper_background_ID_77700406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1" y="0"/>
            <a:ext cx="91564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75946" y="3167390"/>
            <a:ext cx="70445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*Принимаем участие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акциях, флеш-мобах, социально-значимых мероприятиях и 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проектах</a:t>
            </a:r>
            <a:endParaRPr lang="ru-RU" sz="20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6632"/>
            <a:ext cx="3565973" cy="3004332"/>
          </a:xfrm>
          <a:prstGeom prst="rect">
            <a:avLst/>
          </a:prstGeom>
          <a:ln w="1270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21702"/>
            <a:ext cx="3635896" cy="27269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8443"/>
            <a:ext cx="2211710" cy="29489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54" y="4002711"/>
            <a:ext cx="3419872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6175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krot.info/uploads/posts/2020-01/1580410604_63-p-foni-dlya-pauer-point-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65685"/>
            <a:ext cx="88569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  <a:latin typeface="Franklin Gothic Heavy" panose="020B0903020102020204" pitchFamily="34" charset="0"/>
              </a:rPr>
              <a:t>Деятельность  кукольного театра</a:t>
            </a:r>
            <a:r>
              <a:rPr lang="ru-RU" sz="2400" b="1" u="sng" dirty="0">
                <a:solidFill>
                  <a:srgbClr val="0070C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2400" b="1" u="sng" dirty="0" smtClean="0">
                <a:solidFill>
                  <a:srgbClr val="0070C0"/>
                </a:solidFill>
                <a:latin typeface="Franklin Gothic Heavy" panose="020B0903020102020204" pitchFamily="34" charset="0"/>
              </a:rPr>
              <a:t>«Волшебная шкатулка»</a:t>
            </a:r>
          </a:p>
          <a:p>
            <a:pPr algn="r"/>
            <a:endParaRPr lang="ru-RU" sz="2000" b="1" u="sng" dirty="0">
              <a:solidFill>
                <a:srgbClr val="FF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34076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endParaRPr lang="ru-RU" sz="3200" smtClean="0">
              <a:solidFill>
                <a:srgbClr val="CC0099"/>
              </a:solidFill>
            </a:endParaRPr>
          </a:p>
          <a:p>
            <a:pPr marL="514350" indent="-514350">
              <a:buAutoNum type="arabicPeriod"/>
            </a:pPr>
            <a:endParaRPr lang="ru-RU" sz="3200" dirty="0" smtClean="0">
              <a:solidFill>
                <a:srgbClr val="CC0099"/>
              </a:solidFill>
            </a:endParaRPr>
          </a:p>
          <a:p>
            <a:pPr marL="514350" indent="-514350">
              <a:buAutoNum type="arabicPeriod"/>
            </a:pPr>
            <a:endParaRPr lang="ru-RU" sz="3200" dirty="0">
              <a:solidFill>
                <a:srgbClr val="CC00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251196"/>
            <a:ext cx="2843808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719" y="3931640"/>
            <a:ext cx="2086964" cy="27826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16193"/>
            <a:ext cx="2598066" cy="2598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12" y="1004059"/>
            <a:ext cx="2708920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07504" y="987787"/>
            <a:ext cx="5760640" cy="3396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ребятами проводятся занятия один раз в неделю, проходят генеральные репетиция с показом спектакля своим родителям, братьям и </a:t>
            </a:r>
            <a:r>
              <a:rPr lang="ru-RU" sz="1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сестрам.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Выездные 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 в детские сады, оздоровительные лагеря, сельские клубы состоятся по плану или по приглашению.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Подводя итог проделанной работе за полугодие, можно сделать вывод, что к</a:t>
            </a:r>
            <a:r>
              <a:rPr lang="ru-RU" sz="1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укольно 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театральная деятельность наложила отпечаток </a:t>
            </a:r>
            <a:r>
              <a:rPr lang="ru-RU" sz="1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поведение детей. </a:t>
            </a:r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Хорошая уверенность перед большой аудиторией, творческая активность, жизнерадостность, целеустремленность – вот далеко не полный перечень положительных качеств, которые начали формироваться у ребят благодаря занятиям кукольным театром.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403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Franklin Gothic Heavy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Учетная запись Майкрософт</cp:lastModifiedBy>
  <cp:revision>33</cp:revision>
  <dcterms:created xsi:type="dcterms:W3CDTF">2020-04-20T17:19:26Z</dcterms:created>
  <dcterms:modified xsi:type="dcterms:W3CDTF">2023-06-27T08:39:54Z</dcterms:modified>
</cp:coreProperties>
</file>