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92" r:id="rId6"/>
    <p:sldId id="282" r:id="rId7"/>
    <p:sldId id="284" r:id="rId8"/>
    <p:sldId id="291" r:id="rId9"/>
    <p:sldId id="301" r:id="rId10"/>
    <p:sldId id="283" r:id="rId11"/>
    <p:sldId id="288" r:id="rId12"/>
    <p:sldId id="286" r:id="rId13"/>
    <p:sldId id="287" r:id="rId14"/>
    <p:sldId id="289" r:id="rId15"/>
    <p:sldId id="285" r:id="rId16"/>
    <p:sldId id="293" r:id="rId17"/>
    <p:sldId id="294" r:id="rId18"/>
    <p:sldId id="295" r:id="rId19"/>
    <p:sldId id="297" r:id="rId20"/>
    <p:sldId id="298" r:id="rId21"/>
    <p:sldId id="296" r:id="rId22"/>
    <p:sldId id="299" r:id="rId23"/>
    <p:sldId id="300" r:id="rId24"/>
    <p:sldId id="290" r:id="rId25"/>
    <p:sldId id="271" r:id="rId26"/>
    <p:sldId id="278" r:id="rId27"/>
    <p:sldId id="280" r:id="rId28"/>
    <p:sldId id="279" r:id="rId29"/>
    <p:sldId id="281" r:id="rId30"/>
    <p:sldId id="27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885"/>
    <a:srgbClr val="026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 snapToGrid="0">
      <p:cViewPr varScale="1">
        <p:scale>
          <a:sx n="57" d="100"/>
          <a:sy n="57" d="100"/>
        </p:scale>
        <p:origin x="952" y="40"/>
      </p:cViewPr>
      <p:guideLst/>
    </p:cSldViewPr>
  </p:slideViewPr>
  <p:outlineViewPr>
    <p:cViewPr>
      <p:scale>
        <a:sx n="33" d="100"/>
        <a:sy n="33" d="100"/>
      </p:scale>
      <p:origin x="0" y="-184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3D778-E348-4AA5-A80C-607946466C1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CEB67-4697-4DD1-945E-59F83161B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1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CEB67-4697-4DD1-945E-59F83161B4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9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CEB67-4697-4DD1-945E-59F83161B4B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7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71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48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3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41F6C-738E-4F9D-9EE0-74D323F73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9873F5-D207-45E1-B8D8-1D9206024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243FB8-66C5-4240-B1C6-B984274E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94CD-54E5-4BE9-99D5-EE19AE1DDD2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FD892-0199-4D4B-BE4B-1C513884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4EF19-9193-460C-9A06-9A625545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9DB-D8DB-43E6-BBA9-83CEEECCF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8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126C9-31C0-4F55-B1F3-A12395CC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705972-DF2A-4656-974F-B4A827B6F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206F73-1E9D-461A-8340-D774FC29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94CD-54E5-4BE9-99D5-EE19AE1DDD2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98B7D8-9199-4114-BF9B-BB8AE3BE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6B4E5-2AA0-425D-AC63-9356992F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9DB-D8DB-43E6-BBA9-83CEEECCF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1D5DE5-07A7-41E5-81A3-8F75C8750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7806D8-30F3-428A-8BF0-FAA6EAB69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804985-6142-45EB-BB9F-85B74349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94CD-54E5-4BE9-99D5-EE19AE1DDD2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8EE74-F06C-4E4C-918C-810591AD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07F0B-5E1D-42E7-B4C1-47620414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9DB-D8DB-43E6-BBA9-83CEEECCF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24EE1-95F6-4FBD-A296-14DF36AD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2E05B2-8087-4671-BC43-BE049540C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0366AE-B5F7-4659-BA31-2EEEFD01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94CD-54E5-4BE9-99D5-EE19AE1DDD2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18660-1A65-43E5-9CA0-658F85C7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CDF28-1CE7-45E3-9A87-5B2F6D57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9DB-D8DB-43E6-BBA9-83CEEECCF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7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6418E-5A64-4770-880A-AE33A2FE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10A7E-9A23-4736-A84F-64F6D3712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6B122-A4A6-43A7-BC2D-41DF4C34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94CD-54E5-4BE9-99D5-EE19AE1DDD2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91345-920F-4C51-BC0E-1DD27605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8361C-DF15-4BD7-857C-9241F50D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9DB-D8DB-43E6-BBA9-83CEEECCF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7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C2F2B-651E-4CB6-A0C1-95AFA23A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0ADA0-047B-448E-ADF4-057842F9A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19A7A2-686F-4851-AB08-035CD2A88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1B0162-A1C1-490E-84F6-9413BA27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94CD-54E5-4BE9-99D5-EE19AE1DDD2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9B1631-F96C-4747-BCC9-92CD56F7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75A6A-05E1-43F9-A40A-CCDCB026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9DB-D8DB-43E6-BBA9-83CEEECCF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6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0E94D-C7EA-4399-B9FB-01E1A759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0C28F7-984A-42EB-B6D6-5F35C0134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F90C00-CF86-4597-85C0-997A0A413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00DE22-7543-4874-958C-5E144F13E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F24403-DA54-4C67-8FF3-B334A3D07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86BAB0-57DC-4786-9FC6-0956FADB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94CD-54E5-4BE9-99D5-EE19AE1DDD2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809B7C-2A49-43E4-B9B2-364EF26C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4F512-1CFA-4C89-B8F9-3E3B2864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9DB-D8DB-43E6-BBA9-83CEEECCF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5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07A5B-7812-4D90-A16A-31EDAAD6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C9548-06E1-4BA0-9A63-BD153637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94CD-54E5-4BE9-99D5-EE19AE1DDD2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9C0D88-FBB7-4664-BC49-284BCD6B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923AF5-53E7-4442-9FD7-2484D967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9DB-D8DB-43E6-BBA9-83CEEECCF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9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4CE2F6-39A1-4EC7-AE9B-B784C0F19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94CD-54E5-4BE9-99D5-EE19AE1DDD2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49DD3F-EB1F-44F7-9526-63B08EF1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1AAE08-FF2E-42AC-853C-87AE38A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9DB-D8DB-43E6-BBA9-83CEEECCF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4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1C117-62BE-4E27-AD5D-EFCAF54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40E17-0AB2-47A3-8C6F-6C45E4968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32B202-DD6B-411E-8A69-515DAB5EC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941496-8BE1-49AB-8286-95B621DC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94CD-54E5-4BE9-99D5-EE19AE1DDD2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3B50FA-6516-49DB-B9E4-709D8DA8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DE3462-CE00-4E99-B2F1-2C8A89B6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9DB-D8DB-43E6-BBA9-83CEEECCF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3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0857-B429-4867-84A1-B84796F3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9C91EC-42B0-4D11-94E8-63E23E1E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126A9E-3786-4E79-8E57-D836B9B83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3C6AD2-E516-4D21-A407-30AF3A06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94CD-54E5-4BE9-99D5-EE19AE1DDD2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691828-445A-4492-9266-1BDC4A89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968488-2446-4CBB-B73B-86C90E72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9DB-D8DB-43E6-BBA9-83CEEECCF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3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85A84-073D-456A-9C1F-680FCD92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935B6E-0BD7-4400-A7C5-7197B1A2C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669C72-F3B0-4DD1-A8F7-C3507E386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F94CD-54E5-4BE9-99D5-EE19AE1DDD2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C62CE-F67A-48C4-B3F4-BE45245E1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77893B-7606-433B-A514-020440C7A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29DB-D8DB-43E6-BBA9-83CEEECCF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7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kremlin.ru/events/president/news/7056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br.ru/analytics/szpp/fin_literacy/fin_ed_intr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.jpe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hyperlink" Target="https://businesslady.space/biznes_det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lady.spac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6E6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DFC3AD-29B6-4878-9F60-5BD5E9551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03" y="2168041"/>
            <a:ext cx="4203194" cy="252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3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DFEC4-DAED-4A13-A8C0-4D849B6F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Актуальность и поддержка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6AD3-E289-478B-934C-58934C366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271833"/>
            <a:ext cx="10665541" cy="92333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600" i="1" dirty="0">
                <a:solidFill>
                  <a:srgbClr val="026E6B"/>
                </a:solidFill>
                <a:latin typeface="Century Gothic" panose="020B0502020202020204" pitchFamily="34" charset="0"/>
              </a:rPr>
              <a:t>«Важнейший элемент экономического суверенитета – это свобода предпринимательства. Повторю: именно частный бизнес на фоне внешних попыток сдержать Россию доказал, что умеет адаптироваться к быстро меняющейся конъюнктуре, в непростых условиях обеспечивать рост экономики. Поэтому каждая деловая инициатива, направленная на пользу стране, должна получить поддержку.»* </a:t>
            </a:r>
          </a:p>
          <a:p>
            <a:pPr algn="just"/>
            <a:endParaRPr lang="ru-RU" sz="1600" i="1" dirty="0">
              <a:solidFill>
                <a:srgbClr val="026E6B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5CF632-73E3-4348-BBE6-22F02FD0D3EA}"/>
              </a:ext>
            </a:extLst>
          </p:cNvPr>
          <p:cNvSpPr/>
          <p:nvPr/>
        </p:nvSpPr>
        <p:spPr>
          <a:xfrm>
            <a:off x="5801031" y="629727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i="1" dirty="0">
                <a:latin typeface="Century Gothic" panose="020B0502020202020204" pitchFamily="34" charset="0"/>
              </a:rPr>
              <a:t>*Президент Российской Федерации В.В. Путин Послание Федеральному собранию 21 февраля 2023 г. </a:t>
            </a:r>
            <a:r>
              <a:rPr lang="ru-RU" sz="1200" i="1" dirty="0">
                <a:latin typeface="Century Gothic" panose="020B0502020202020204" pitchFamily="34" charset="0"/>
                <a:hlinkClick r:id="rId2"/>
              </a:rPr>
              <a:t>http://kremlin.ru/events/president/news/70565</a:t>
            </a:r>
            <a:endParaRPr lang="ru-RU" sz="1200" i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D4C273-D99E-4473-A8AE-66C59C3E9544}"/>
              </a:ext>
            </a:extLst>
          </p:cNvPr>
          <p:cNvSpPr/>
          <p:nvPr/>
        </p:nvSpPr>
        <p:spPr>
          <a:xfrm>
            <a:off x="988142" y="1124502"/>
            <a:ext cx="10515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Преподавание финансовой грамотности закреплено в федеральных государственных образовательных стандартах (ФГОС), которые были разработаны Минпросвещения при участии Банка России. </a:t>
            </a:r>
          </a:p>
          <a:p>
            <a:pPr algn="just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Стандарты стали обязательными с 1 сентября 2022 года.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E2593D-6B52-4B46-A716-F6E23BC82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1A0BBE-E48C-410A-8FE9-2E91B326F627}"/>
              </a:ext>
            </a:extLst>
          </p:cNvPr>
          <p:cNvSpPr/>
          <p:nvPr/>
        </p:nvSpPr>
        <p:spPr>
          <a:xfrm>
            <a:off x="1381435" y="2585302"/>
            <a:ext cx="10122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Навыки финансовой грамотности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и цифровой безопасности пригодятся детям в будущем независимо от возможных угроз, считают в </a:t>
            </a:r>
            <a:r>
              <a:rPr lang="ru-RU" sz="2000" b="1" dirty="0">
                <a:solidFill>
                  <a:srgbClr val="026E6B"/>
                </a:solidFill>
                <a:latin typeface="Century Gothic" panose="020B0502020202020204" pitchFamily="34" charset="0"/>
              </a:rPr>
              <a:t>Сбербанке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73873C-CCC9-4126-A2DB-C71BE7E6C75D}"/>
              </a:ext>
            </a:extLst>
          </p:cNvPr>
          <p:cNvSpPr/>
          <p:nvPr/>
        </p:nvSpPr>
        <p:spPr>
          <a:xfrm>
            <a:off x="2123767" y="3311368"/>
            <a:ext cx="9379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Ребенок имеет право совершать мелкие бытовые сделки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 шести лет, а это значит, что тема актуальна для детей, указывают в пресс-службе </a:t>
            </a:r>
            <a:r>
              <a:rPr lang="ru-RU" sz="2000" b="1" dirty="0">
                <a:solidFill>
                  <a:srgbClr val="026E6B"/>
                </a:solidFill>
                <a:latin typeface="Century Gothic" panose="020B0502020202020204" pitchFamily="34" charset="0"/>
              </a:rPr>
              <a:t>ВТБ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AA6175-D327-485E-82A3-2D5E406C7C04}"/>
              </a:ext>
            </a:extLst>
          </p:cNvPr>
          <p:cNvSpPr/>
          <p:nvPr/>
        </p:nvSpPr>
        <p:spPr>
          <a:xfrm>
            <a:off x="2939846" y="4345211"/>
            <a:ext cx="8662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2000" b="1" dirty="0">
                <a:solidFill>
                  <a:srgbClr val="026E6B"/>
                </a:solidFill>
                <a:latin typeface="Century Gothic" panose="020B0502020202020204" pitchFamily="34" charset="0"/>
              </a:rPr>
              <a:t>Промсвязьбанке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считают, что новые знания помогут детям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противостоять мошенникам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571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AC19EA-6136-4B49-A1FE-EB2E4B47C9CF}"/>
              </a:ext>
            </a:extLst>
          </p:cNvPr>
          <p:cNvSpPr/>
          <p:nvPr/>
        </p:nvSpPr>
        <p:spPr>
          <a:xfrm>
            <a:off x="2411851" y="1171177"/>
            <a:ext cx="8159606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населения делают регулярные сбережения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17BA73-A7D1-44EE-B2BD-AB1FE0FBBEEC}"/>
              </a:ext>
            </a:extLst>
          </p:cNvPr>
          <p:cNvSpPr/>
          <p:nvPr/>
        </p:nvSpPr>
        <p:spPr>
          <a:xfrm>
            <a:off x="2411850" y="2163972"/>
            <a:ext cx="6723315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следует своим финансовым целям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B1ACF3-C25B-4248-9BAB-CDC1058AAB63}"/>
              </a:ext>
            </a:extLst>
          </p:cNvPr>
          <p:cNvSpPr/>
          <p:nvPr/>
        </p:nvSpPr>
        <p:spPr>
          <a:xfrm>
            <a:off x="6115427" y="6053709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i="1" dirty="0">
                <a:latin typeface="Century Gothic" panose="020B0502020202020204" pitchFamily="34" charset="0"/>
              </a:rPr>
              <a:t>Согласно измерениям уровня финансовой грамотности, которые проводятся Банком России с 2017 года, в том числе и среди молодежи </a:t>
            </a:r>
            <a:r>
              <a:rPr lang="ru-RU" sz="1100" i="1" dirty="0">
                <a:latin typeface="Century Gothic" panose="020B0502020202020204" pitchFamily="34" charset="0"/>
                <a:hlinkClick r:id="rId2"/>
              </a:rPr>
              <a:t>https://cbr.ru/analytics/szpp/fin_literacy/fin_ed_intro/</a:t>
            </a:r>
            <a:r>
              <a:rPr lang="ru-RU" sz="1100" i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661AD2-D5C0-4110-8DEC-BB5FAB751A10}"/>
              </a:ext>
            </a:extLst>
          </p:cNvPr>
          <p:cNvSpPr/>
          <p:nvPr/>
        </p:nvSpPr>
        <p:spPr>
          <a:xfrm>
            <a:off x="1225308" y="1027406"/>
            <a:ext cx="1292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28885"/>
                </a:solidFill>
                <a:latin typeface="Century Gothic" panose="020B0502020202020204" pitchFamily="34" charset="0"/>
              </a:rPr>
              <a:t>32%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133F143-5DE2-4297-A74B-5D03500CC23B}"/>
              </a:ext>
            </a:extLst>
          </p:cNvPr>
          <p:cNvSpPr/>
          <p:nvPr/>
        </p:nvSpPr>
        <p:spPr>
          <a:xfrm>
            <a:off x="1225307" y="2035590"/>
            <a:ext cx="1292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28885"/>
                </a:solidFill>
                <a:latin typeface="Century Gothic" panose="020B0502020202020204" pitchFamily="34" charset="0"/>
              </a:rPr>
              <a:t>37%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827CE7E-1683-4FEF-96F1-7D6B747F39BD}"/>
              </a:ext>
            </a:extLst>
          </p:cNvPr>
          <p:cNvSpPr/>
          <p:nvPr/>
        </p:nvSpPr>
        <p:spPr>
          <a:xfrm>
            <a:off x="2411849" y="3213051"/>
            <a:ext cx="7750840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населения имеет подушку безопасности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05A9B01-2484-4968-B64D-2472803C4683}"/>
              </a:ext>
            </a:extLst>
          </p:cNvPr>
          <p:cNvSpPr/>
          <p:nvPr/>
        </p:nvSpPr>
        <p:spPr>
          <a:xfrm>
            <a:off x="1225306" y="3043774"/>
            <a:ext cx="1292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28885"/>
                </a:solidFill>
                <a:latin typeface="Century Gothic" panose="020B0502020202020204" pitchFamily="34" charset="0"/>
              </a:rPr>
              <a:t>47%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E668FA-E4F8-4787-A857-D870C2FB0958}"/>
              </a:ext>
            </a:extLst>
          </p:cNvPr>
          <p:cNvSpPr/>
          <p:nvPr/>
        </p:nvSpPr>
        <p:spPr>
          <a:xfrm>
            <a:off x="1225306" y="4769345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7%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DE50A3-7C8D-4075-A4F7-A02535F96730}"/>
              </a:ext>
            </a:extLst>
          </p:cNvPr>
          <p:cNvSpPr/>
          <p:nvPr/>
        </p:nvSpPr>
        <p:spPr>
          <a:xfrm>
            <a:off x="1225306" y="5152980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3%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C297EBC-7882-4EBB-8078-AD8EDFE0C0A5}"/>
              </a:ext>
            </a:extLst>
          </p:cNvPr>
          <p:cNvSpPr/>
          <p:nvPr/>
        </p:nvSpPr>
        <p:spPr>
          <a:xfrm>
            <a:off x="1225306" y="4341535"/>
            <a:ext cx="9060494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Вкладываются в развитие собственного бизнеса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1317EC-0C95-4AE4-92B3-BF1AB33750B5}"/>
              </a:ext>
            </a:extLst>
          </p:cNvPr>
          <p:cNvSpPr/>
          <p:nvPr/>
        </p:nvSpPr>
        <p:spPr>
          <a:xfrm>
            <a:off x="1952901" y="4743840"/>
            <a:ext cx="1372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мужчин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3924A86-DEFC-45B5-8206-DAE673634047}"/>
              </a:ext>
            </a:extLst>
          </p:cNvPr>
          <p:cNvSpPr/>
          <p:nvPr/>
        </p:nvSpPr>
        <p:spPr>
          <a:xfrm>
            <a:off x="1952901" y="5135720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женщин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BCA67C-AD7F-4BCB-BCEA-BA15F1FEB9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FC5C6-3819-4718-9794-AC98DC21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756"/>
            <a:ext cx="10515600" cy="56085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Формы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A9C3BB-6BCB-40EA-A348-644E63918499}"/>
              </a:ext>
            </a:extLst>
          </p:cNvPr>
          <p:cNvSpPr/>
          <p:nvPr/>
        </p:nvSpPr>
        <p:spPr>
          <a:xfrm>
            <a:off x="838200" y="1143849"/>
            <a:ext cx="10839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Обучение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детей 11-18 лет теоретическим и практическим навыкам финансовой грамотности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951A05-D729-45BF-984C-ADCBB00E77E0}"/>
              </a:ext>
            </a:extLst>
          </p:cNvPr>
          <p:cNvSpPr/>
          <p:nvPr/>
        </p:nvSpPr>
        <p:spPr>
          <a:xfrm>
            <a:off x="1811979" y="2105465"/>
            <a:ext cx="954182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Привлечение внимания общества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90DA4D-92AE-40B0-8775-267E2AF9229C}"/>
              </a:ext>
            </a:extLst>
          </p:cNvPr>
          <p:cNvSpPr/>
          <p:nvPr/>
        </p:nvSpPr>
        <p:spPr>
          <a:xfrm>
            <a:off x="1811978" y="3485318"/>
            <a:ext cx="98080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Проведение мероприятий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B76C8C-898F-4B98-86FB-AD0BEF222652}"/>
              </a:ext>
            </a:extLst>
          </p:cNvPr>
          <p:cNvSpPr/>
          <p:nvPr/>
        </p:nvSpPr>
        <p:spPr>
          <a:xfrm>
            <a:off x="1811978" y="4139505"/>
            <a:ext cx="98080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Индивидуальные психологические консультации для детей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244E1F-7442-4862-9FB9-75C541924BF2}"/>
              </a:ext>
            </a:extLst>
          </p:cNvPr>
          <p:cNvSpPr/>
          <p:nvPr/>
        </p:nvSpPr>
        <p:spPr>
          <a:xfrm>
            <a:off x="1811978" y="2797794"/>
            <a:ext cx="954182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Индивидуальные психологические консультации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8D7EED-62B0-4CAA-A2D2-08E61AF6399B}"/>
              </a:ext>
            </a:extLst>
          </p:cNvPr>
          <p:cNvSpPr/>
          <p:nvPr/>
        </p:nvSpPr>
        <p:spPr>
          <a:xfrm>
            <a:off x="1811978" y="4729787"/>
            <a:ext cx="9808040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Сотрудничество с государственными органами и образовательными учреждениями, некоммерческими партнерствами, центрами консультирования</a:t>
            </a:r>
          </a:p>
        </p:txBody>
      </p:sp>
      <p:pic>
        <p:nvPicPr>
          <p:cNvPr id="12" name="Рисунок 11" descr="Расширение бизнеса">
            <a:extLst>
              <a:ext uri="{FF2B5EF4-FFF2-40B4-BE49-F238E27FC236}">
                <a16:creationId xmlns:a16="http://schemas.microsoft.com/office/drawing/2014/main" id="{1443DB1B-957B-40C7-AE3D-01B30FAD0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190" y="2007913"/>
            <a:ext cx="650334" cy="650334"/>
          </a:xfrm>
          <a:prstGeom prst="rect">
            <a:avLst/>
          </a:prstGeom>
        </p:spPr>
      </p:pic>
      <p:pic>
        <p:nvPicPr>
          <p:cNvPr id="14" name="Рисунок 13" descr="Мускулистая рука">
            <a:extLst>
              <a:ext uri="{FF2B5EF4-FFF2-40B4-BE49-F238E27FC236}">
                <a16:creationId xmlns:a16="http://schemas.microsoft.com/office/drawing/2014/main" id="{F566E683-D22F-4C4D-A85C-67934E5E2E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382" y="2670038"/>
            <a:ext cx="548224" cy="54822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D77F5E-18CF-4755-B13C-2EE4087EA6DB}"/>
              </a:ext>
            </a:extLst>
          </p:cNvPr>
          <p:cNvSpPr/>
          <p:nvPr/>
        </p:nvSpPr>
        <p:spPr>
          <a:xfrm>
            <a:off x="1811978" y="5793700"/>
            <a:ext cx="9808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Обмен опытом, привлечение специалистов высокой</a:t>
            </a:r>
            <a:endParaRPr lang="ru-RU" sz="2000" dirty="0"/>
          </a:p>
        </p:txBody>
      </p:sp>
      <p:pic>
        <p:nvPicPr>
          <p:cNvPr id="17" name="Рисунок 16" descr="Танец дракона">
            <a:extLst>
              <a:ext uri="{FF2B5EF4-FFF2-40B4-BE49-F238E27FC236}">
                <a16:creationId xmlns:a16="http://schemas.microsoft.com/office/drawing/2014/main" id="{D2A17322-97E0-4C85-B926-DE50270FBB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381" y="3372762"/>
            <a:ext cx="650334" cy="650334"/>
          </a:xfrm>
          <a:prstGeom prst="rect">
            <a:avLst/>
          </a:prstGeom>
        </p:spPr>
      </p:pic>
      <p:pic>
        <p:nvPicPr>
          <p:cNvPr id="19" name="Рисунок 18" descr="Целевая аудитория">
            <a:extLst>
              <a:ext uri="{FF2B5EF4-FFF2-40B4-BE49-F238E27FC236}">
                <a16:creationId xmlns:a16="http://schemas.microsoft.com/office/drawing/2014/main" id="{21520207-32AC-432A-95F0-F7AAFA817A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8756" y="4133770"/>
            <a:ext cx="650334" cy="650334"/>
          </a:xfrm>
          <a:prstGeom prst="rect">
            <a:avLst/>
          </a:prstGeom>
        </p:spPr>
      </p:pic>
      <p:pic>
        <p:nvPicPr>
          <p:cNvPr id="21" name="Рисунок 20" descr="Портфель">
            <a:extLst>
              <a:ext uri="{FF2B5EF4-FFF2-40B4-BE49-F238E27FC236}">
                <a16:creationId xmlns:a16="http://schemas.microsoft.com/office/drawing/2014/main" id="{CDA1B722-F956-4B43-B8AA-9AEF8999C9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8756" y="4777930"/>
            <a:ext cx="650334" cy="650334"/>
          </a:xfrm>
          <a:prstGeom prst="rect">
            <a:avLst/>
          </a:prstGeom>
        </p:spPr>
      </p:pic>
      <p:pic>
        <p:nvPicPr>
          <p:cNvPr id="23" name="Рисунок 22" descr="Мозговой штурм группы">
            <a:extLst>
              <a:ext uri="{FF2B5EF4-FFF2-40B4-BE49-F238E27FC236}">
                <a16:creationId xmlns:a16="http://schemas.microsoft.com/office/drawing/2014/main" id="{B617D86C-C982-4A28-9459-651B7722CE5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8756" y="5543476"/>
            <a:ext cx="650334" cy="6503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F0DBAF-524B-40EC-8BD8-38AE33E92C6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0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43280-BC0C-4523-97E3-E55D6D1E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33"/>
            <a:ext cx="10515600" cy="51977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Программа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5BA107-49ED-4AFC-8939-691AE9173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3652662"/>
            <a:ext cx="10822857" cy="2010807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Дети создают свои проекты под руководством наставников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После создания проектов, дети выбирают в каждой группе директора, </a:t>
            </a:r>
            <a:r>
              <a:rPr lang="ru-RU" sz="2000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создают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Совет директоров (3 человека), участвующих в организации проектной деятельности (ярмарки,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маркеты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и пр.).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По завершению  обучения дети участвуют в конкурсе «Лучшие проекты Бизнес Дети».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8E0E15-5A68-4E0E-95FB-B270779D270D}"/>
              </a:ext>
            </a:extLst>
          </p:cNvPr>
          <p:cNvSpPr/>
          <p:nvPr/>
        </p:nvSpPr>
        <p:spPr>
          <a:xfrm>
            <a:off x="6861743" y="990026"/>
            <a:ext cx="3318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26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занятий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514BED-32D9-4581-A2B8-33E8922060D8}"/>
              </a:ext>
            </a:extLst>
          </p:cNvPr>
          <p:cNvSpPr/>
          <p:nvPr/>
        </p:nvSpPr>
        <p:spPr>
          <a:xfrm>
            <a:off x="530942" y="1477059"/>
            <a:ext cx="39116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3</a:t>
            </a:r>
            <a:r>
              <a:rPr lang="ru-RU" sz="44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месяца обучения</a:t>
            </a:r>
            <a:endParaRPr lang="ru-RU" sz="4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9BA05D-2D2E-4D5C-BED9-A247C3209A14}"/>
              </a:ext>
            </a:extLst>
          </p:cNvPr>
          <p:cNvSpPr/>
          <p:nvPr/>
        </p:nvSpPr>
        <p:spPr>
          <a:xfrm>
            <a:off x="5318713" y="1945346"/>
            <a:ext cx="19511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26E6B"/>
                </a:solidFill>
                <a:latin typeface="Century Gothic" panose="020B0502020202020204" pitchFamily="34" charset="0"/>
                <a:cs typeface="Calibri"/>
              </a:rPr>
              <a:t>16 </a:t>
            </a:r>
            <a:r>
              <a:rPr lang="ru-RU" b="1" dirty="0">
                <a:solidFill>
                  <a:srgbClr val="026E6B"/>
                </a:solidFill>
                <a:latin typeface="Century Gothic" panose="020B0502020202020204" pitchFamily="34" charset="0"/>
                <a:cs typeface="Calibri"/>
              </a:rPr>
              <a:t>занятий </a:t>
            </a:r>
            <a:endParaRPr lang="ru-RU" b="1" dirty="0">
              <a:solidFill>
                <a:srgbClr val="026E6B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DAA019-B53F-4FA2-AB14-46E44AA350F4}"/>
              </a:ext>
            </a:extLst>
          </p:cNvPr>
          <p:cNvSpPr/>
          <p:nvPr/>
        </p:nvSpPr>
        <p:spPr>
          <a:xfrm>
            <a:off x="5215320" y="2707160"/>
            <a:ext cx="2157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теоретическая часть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529BA8-F70C-4C3E-8070-E45682F61AEB}"/>
              </a:ext>
            </a:extLst>
          </p:cNvPr>
          <p:cNvSpPr/>
          <p:nvPr/>
        </p:nvSpPr>
        <p:spPr>
          <a:xfrm>
            <a:off x="8444514" y="1939179"/>
            <a:ext cx="2355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26E6B"/>
                </a:solidFill>
                <a:latin typeface="Century Gothic" panose="020B0502020202020204" pitchFamily="34" charset="0"/>
                <a:cs typeface="Calibri"/>
              </a:rPr>
              <a:t>10</a:t>
            </a:r>
            <a:r>
              <a:rPr lang="ru-RU" b="1" dirty="0">
                <a:solidFill>
                  <a:srgbClr val="026E6B"/>
                </a:solidFill>
                <a:latin typeface="Century Gothic" panose="020B0502020202020204" pitchFamily="34" charset="0"/>
                <a:cs typeface="Calibri"/>
              </a:rPr>
              <a:t> занятий</a:t>
            </a:r>
            <a:endParaRPr lang="ru-RU" b="1" dirty="0">
              <a:solidFill>
                <a:srgbClr val="026E6B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E564E8-16DC-4DDF-B4D2-D603F43FD6EB}"/>
              </a:ext>
            </a:extLst>
          </p:cNvPr>
          <p:cNvSpPr/>
          <p:nvPr/>
        </p:nvSpPr>
        <p:spPr>
          <a:xfrm>
            <a:off x="7589107" y="2690336"/>
            <a:ext cx="36196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практическая часть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, включающая в себя посещение производств из выбранной ниши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B685C86-DFEC-405F-9CC0-B15DA01A8D09}"/>
              </a:ext>
            </a:extLst>
          </p:cNvPr>
          <p:cNvCxnSpPr>
            <a:cxnSpLocks/>
          </p:cNvCxnSpPr>
          <p:nvPr/>
        </p:nvCxnSpPr>
        <p:spPr>
          <a:xfrm>
            <a:off x="5215320" y="1892557"/>
            <a:ext cx="5993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0C075CC9-E7BF-4C4E-ADB9-712C2CDA7B2E}"/>
              </a:ext>
            </a:extLst>
          </p:cNvPr>
          <p:cNvSpPr/>
          <p:nvPr/>
        </p:nvSpPr>
        <p:spPr>
          <a:xfrm>
            <a:off x="530942" y="2203591"/>
            <a:ext cx="3911648" cy="320251"/>
          </a:xfrm>
          <a:prstGeom prst="rightArrow">
            <a:avLst/>
          </a:prstGeom>
          <a:gradFill flip="none" rotWithShape="1">
            <a:gsLst>
              <a:gs pos="0">
                <a:srgbClr val="028885">
                  <a:tint val="66000"/>
                  <a:satMod val="160000"/>
                </a:srgbClr>
              </a:gs>
              <a:gs pos="50000">
                <a:srgbClr val="028885">
                  <a:tint val="44500"/>
                  <a:satMod val="160000"/>
                </a:srgbClr>
              </a:gs>
              <a:gs pos="100000">
                <a:srgbClr val="028885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A6488DE-73BC-4C13-B55B-651DCB1B1BCB}"/>
              </a:ext>
            </a:extLst>
          </p:cNvPr>
          <p:cNvSpPr/>
          <p:nvPr/>
        </p:nvSpPr>
        <p:spPr>
          <a:xfrm>
            <a:off x="5771536" y="55157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Лучшие проекты принимают участие в Лиги Юниоров, с возможностью получения государственной поддержки в виде денежного Гранта и дальнейшего обучения</a:t>
            </a:r>
          </a:p>
        </p:txBody>
      </p:sp>
      <p:pic>
        <p:nvPicPr>
          <p:cNvPr id="20" name="Рисунок 19" descr="Кубок">
            <a:extLst>
              <a:ext uri="{FF2B5EF4-FFF2-40B4-BE49-F238E27FC236}">
                <a16:creationId xmlns:a16="http://schemas.microsoft.com/office/drawing/2014/main" id="{9586573A-9400-43F5-93E9-7C259F6A2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1513" y="5658702"/>
            <a:ext cx="914400" cy="9144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519A8FE-2AB2-4736-AD0D-B3D3D47AA1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9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AD113-3C63-4FE8-A8FD-88B1626B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93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Обучающие блоки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34DE1-C942-4C5A-8F5F-3F09F49F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020"/>
            <a:ext cx="10515600" cy="466049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Знакомство. Диагностика. Выявление сильных сторон.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Деньги, потребность, товары, услуги, доходы, расходы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Как работают деньги: основные понятия. Денежная игра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Спрос. Предложение. Реклама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Виды предпринимательской деятельности. Ресурсы.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Цена, себестоимость, затраты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Маркетинг, бренд, рождение идеи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Бизнес-модели, бизнес-проект</a:t>
            </a:r>
          </a:p>
        </p:txBody>
      </p:sp>
    </p:spTree>
    <p:extLst>
      <p:ext uri="{BB962C8B-B14F-4D97-AF65-F5344CB8AC3E}">
        <p14:creationId xmlns:p14="http://schemas.microsoft.com/office/powerpoint/2010/main" val="58801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5F2EB64-C9A3-4EE6-B8CC-BCD3639B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463257"/>
              </p:ext>
            </p:extLst>
          </p:nvPr>
        </p:nvGraphicFramePr>
        <p:xfrm>
          <a:off x="648930" y="373626"/>
          <a:ext cx="10609007" cy="625826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148156">
                  <a:extLst>
                    <a:ext uri="{9D8B030D-6E8A-4147-A177-3AD203B41FA5}">
                      <a16:colId xmlns:a16="http://schemas.microsoft.com/office/drawing/2014/main" val="338464719"/>
                    </a:ext>
                  </a:extLst>
                </a:gridCol>
                <a:gridCol w="3117540">
                  <a:extLst>
                    <a:ext uri="{9D8B030D-6E8A-4147-A177-3AD203B41FA5}">
                      <a16:colId xmlns:a16="http://schemas.microsoft.com/office/drawing/2014/main" val="1835152341"/>
                    </a:ext>
                  </a:extLst>
                </a:gridCol>
                <a:gridCol w="2853094">
                  <a:extLst>
                    <a:ext uri="{9D8B030D-6E8A-4147-A177-3AD203B41FA5}">
                      <a16:colId xmlns:a16="http://schemas.microsoft.com/office/drawing/2014/main" val="2179799315"/>
                    </a:ext>
                  </a:extLst>
                </a:gridCol>
                <a:gridCol w="3490217">
                  <a:extLst>
                    <a:ext uri="{9D8B030D-6E8A-4147-A177-3AD203B41FA5}">
                      <a16:colId xmlns:a16="http://schemas.microsoft.com/office/drawing/2014/main" val="246073290"/>
                    </a:ext>
                  </a:extLst>
                </a:gridCol>
              </a:tblGrid>
              <a:tr h="5695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Программа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15103"/>
                  </a:ext>
                </a:extLst>
              </a:tr>
              <a:tr h="115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entury Gothic" panose="020B0502020202020204" pitchFamily="34" charset="0"/>
                        </a:rPr>
                        <a:t>11-13 ЛЕТ                               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entury Gothic" panose="020B0502020202020204" pitchFamily="34" charset="0"/>
                        </a:rPr>
                        <a:t>14-16 ЛЕТ                                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entury Gothic" panose="020B0502020202020204" pitchFamily="34" charset="0"/>
                        </a:rPr>
                        <a:t>17-18 ЛЕТ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3189312978"/>
                  </a:ext>
                </a:extLst>
              </a:tr>
              <a:tr h="221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1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Происхождение денег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Происхождение денег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Базовые понятия финансовой грамотности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2414585602"/>
                  </a:ext>
                </a:extLst>
              </a:tr>
              <a:tr h="221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2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Источники денежных средств семьи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Источники денежных средств семьи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Базовые понятия финансовой грамотности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1022739103"/>
                  </a:ext>
                </a:extLst>
              </a:tr>
              <a:tr h="334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3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Контроль семейных расходов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Контроль семейных расходов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Семейный бюджет. Оптимизация семейного бюджета.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2635768499"/>
                  </a:ext>
                </a:extLst>
              </a:tr>
              <a:tr h="448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4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Что такое </a:t>
                      </a:r>
                      <a:r>
                        <a:rPr lang="ru-RU" sz="1100" dirty="0" err="1">
                          <a:effectLst/>
                          <a:latin typeface="Century Gothic" panose="020B0502020202020204" pitchFamily="34" charset="0"/>
                        </a:rPr>
                        <a:t>семейныи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̆ бюджет и как его построить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Что такое семейный бюджет и как его построить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Проектная работа "Семейный бюджет. Оптимизация семейного бюджета"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767742980"/>
                  </a:ext>
                </a:extLst>
              </a:tr>
              <a:tr h="221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5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Проектная работа "семейный бюджет"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Проектная работа "семейный бюджет"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Финансовое планирование.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1571828154"/>
                  </a:ext>
                </a:extLst>
              </a:tr>
              <a:tr h="448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6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Для чего нужно осуществлять финансовое планирование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Как оптимизировать </a:t>
                      </a:r>
                      <a:r>
                        <a:rPr lang="ru-RU" sz="1100" dirty="0" err="1">
                          <a:effectLst/>
                          <a:latin typeface="Century Gothic" panose="020B0502020202020204" pitchFamily="34" charset="0"/>
                        </a:rPr>
                        <a:t>семейныи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̆ бюджет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Проектная работа "финансовый план"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748967752"/>
                  </a:ext>
                </a:extLst>
              </a:tr>
              <a:tr h="448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7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Как осуществлять финансовое планирование на разных жизненных этапах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Проектная работа "оптимизация семейного бюджета"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Финансовые организации как инструменты управления капиталом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502933295"/>
                  </a:ext>
                </a:extLst>
              </a:tr>
              <a:tr h="448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8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Проектная работа "финансовый план"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Для чего нужно осуществлять финансовое планирование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Проектная работа "Использование финансовых организаций для управления капиталом"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3845935873"/>
                  </a:ext>
                </a:extLst>
              </a:tr>
              <a:tr h="561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9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Риски в мире денег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Как осуществлять финансовое планирование на разных жизненных этапах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Что такое бизнес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2306848412"/>
                  </a:ext>
                </a:extLst>
              </a:tr>
              <a:tr h="221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10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Как работает страхование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Проектная работа "финансовый план"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Как создать свое дело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3081196449"/>
                  </a:ext>
                </a:extLst>
              </a:tr>
              <a:tr h="448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11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Какие бывают финансовые риски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Финансовые организации как инструменты управления капиталом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Бизнес-планирование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3905124158"/>
                  </a:ext>
                </a:extLst>
              </a:tr>
              <a:tr h="675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12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Что такое финансовые пирамиды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Проектная работа "Использование финансовых организаций для управления капиталом"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Проектная работа "Бизнес-план"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1515186313"/>
                  </a:ext>
                </a:extLst>
              </a:tr>
              <a:tr h="334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13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Проектная работа "риски в мире денег"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Что такое бизнес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Правовое обеспечение предпринимательской деятельности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2598064096"/>
                  </a:ext>
                </a:extLst>
              </a:tr>
              <a:tr h="221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14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Банки и их роль в жизни семьи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Как создать свое дело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Упаковка бизнеса. Маркетинг.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3220476444"/>
                  </a:ext>
                </a:extLst>
              </a:tr>
              <a:tr h="221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15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Собственный бизнес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Проектная работа "Бизнес-идея"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Проектная работа "Бизнес-идея"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1625101308"/>
                  </a:ext>
                </a:extLst>
              </a:tr>
              <a:tr h="221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Занятие 16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Валюта в современном мире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Проектная работа "Бизнес-идея"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Проектная работа "Бизнес-идея"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7" marR="29177" marT="0" marB="0"/>
                </a:tc>
                <a:extLst>
                  <a:ext uri="{0D108BD9-81ED-4DB2-BD59-A6C34878D82A}">
                    <a16:rowId xmlns:a16="http://schemas.microsoft.com/office/drawing/2014/main" val="140073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82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0ADFE0-914E-4F92-920E-F49BB8156B37}"/>
              </a:ext>
            </a:extLst>
          </p:cNvPr>
          <p:cNvSpPr/>
          <p:nvPr/>
        </p:nvSpPr>
        <p:spPr>
          <a:xfrm>
            <a:off x="781414" y="1047634"/>
            <a:ext cx="192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11-13 ЛЕТ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8668AA-2526-48D0-8DF4-B056989FAE7B}"/>
              </a:ext>
            </a:extLst>
          </p:cNvPr>
          <p:cNvSpPr/>
          <p:nvPr/>
        </p:nvSpPr>
        <p:spPr>
          <a:xfrm>
            <a:off x="1477110" y="1680868"/>
            <a:ext cx="4883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Эффективно управлять личными финансами.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D152F8-82CB-4FFF-9D1F-529EFE66BD73}"/>
              </a:ext>
            </a:extLst>
          </p:cNvPr>
          <p:cNvSpPr/>
          <p:nvPr/>
        </p:nvSpPr>
        <p:spPr>
          <a:xfrm>
            <a:off x="1477110" y="2422011"/>
            <a:ext cx="4883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Осуществлять учет расходов и доходов в </a:t>
            </a: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семье </a:t>
            </a:r>
            <a:r>
              <a:rPr lang="ru-RU" dirty="0">
                <a:latin typeface="Century Gothic" panose="020B0502020202020204" pitchFamily="34" charset="0"/>
              </a:rPr>
              <a:t>и осуществлять краткосрочное и долгосрочное финансовое планирование.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3536B2-B964-4BC1-8226-310CA3247EDA}"/>
              </a:ext>
            </a:extLst>
          </p:cNvPr>
          <p:cNvSpPr/>
          <p:nvPr/>
        </p:nvSpPr>
        <p:spPr>
          <a:xfrm>
            <a:off x="904623" y="3792865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14-16 ЛЕТ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D28E4B-1C27-4870-8882-94DE8CFFB74D}"/>
              </a:ext>
            </a:extLst>
          </p:cNvPr>
          <p:cNvSpPr/>
          <p:nvPr/>
        </p:nvSpPr>
        <p:spPr>
          <a:xfrm>
            <a:off x="1477109" y="4396369"/>
            <a:ext cx="4883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Эффективно управлять личными финансами.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987F44-5283-43B8-8D71-215928214B90}"/>
              </a:ext>
            </a:extLst>
          </p:cNvPr>
          <p:cNvSpPr/>
          <p:nvPr/>
        </p:nvSpPr>
        <p:spPr>
          <a:xfrm>
            <a:off x="1477109" y="5088006"/>
            <a:ext cx="46188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Осуществлять учет расходов и доходов в </a:t>
            </a:r>
            <a:r>
              <a:rPr lang="ru-RU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семье и личных средствах</a:t>
            </a:r>
            <a:r>
              <a:rPr lang="ru-RU" sz="1600" dirty="0">
                <a:latin typeface="Century Gothic" panose="020B0502020202020204" pitchFamily="34" charset="0"/>
              </a:rPr>
              <a:t>, осуществлять краткосрочное и долгосрочное финансовое планирование.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075794-0D0C-4D4F-992B-C222C29BD812}"/>
              </a:ext>
            </a:extLst>
          </p:cNvPr>
          <p:cNvSpPr/>
          <p:nvPr/>
        </p:nvSpPr>
        <p:spPr>
          <a:xfrm>
            <a:off x="1471613" y="6191872"/>
            <a:ext cx="4883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Оптимизировать соотношение между сбережениями и потреблением.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05780A-BC44-451C-96F8-130A3FF3376F}"/>
              </a:ext>
            </a:extLst>
          </p:cNvPr>
          <p:cNvSpPr/>
          <p:nvPr/>
        </p:nvSpPr>
        <p:spPr>
          <a:xfrm>
            <a:off x="6662057" y="956360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17-18 ЛЕТ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43DA9DF-ADF8-4E54-B377-6B9535A5B049}"/>
              </a:ext>
            </a:extLst>
          </p:cNvPr>
          <p:cNvSpPr/>
          <p:nvPr/>
        </p:nvSpPr>
        <p:spPr>
          <a:xfrm>
            <a:off x="6608466" y="5227948"/>
            <a:ext cx="502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Эффективно управлять личными финансами.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9F4C34-4B0F-4EEC-996A-57AA65A3D309}"/>
              </a:ext>
            </a:extLst>
          </p:cNvPr>
          <p:cNvSpPr/>
          <p:nvPr/>
        </p:nvSpPr>
        <p:spPr>
          <a:xfrm>
            <a:off x="6608466" y="5845369"/>
            <a:ext cx="502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Осуществлять учет расходов и доходов в </a:t>
            </a:r>
            <a:r>
              <a:rPr lang="ru-RU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семье</a:t>
            </a:r>
            <a:r>
              <a:rPr lang="ru-RU" sz="1600" dirty="0">
                <a:latin typeface="Century Gothic" panose="020B0502020202020204" pitchFamily="34" charset="0"/>
              </a:rPr>
              <a:t> и осуществлять краткосрочное и долгосрочное финансовое планирование.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A19A28-476D-4927-81B3-A408BDF32AF5}"/>
              </a:ext>
            </a:extLst>
          </p:cNvPr>
          <p:cNvSpPr/>
          <p:nvPr/>
        </p:nvSpPr>
        <p:spPr>
          <a:xfrm>
            <a:off x="6608466" y="3368591"/>
            <a:ext cx="502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Оптимизировать соотношение между сбережениями и потреблением.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0BF10D4-E867-4741-8348-A27FF77FA7D7}"/>
              </a:ext>
            </a:extLst>
          </p:cNvPr>
          <p:cNvSpPr/>
          <p:nvPr/>
        </p:nvSpPr>
        <p:spPr>
          <a:xfrm>
            <a:off x="6662057" y="1626373"/>
            <a:ext cx="5024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Разбираться в особенностях различных финансовых продуктов и услуг (в том числе инструментов рынка ценных бумаг и коллективных инвестиций), иметь актуальную информацию о ситуации на финансовых рынках.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6276C48-670B-4A7F-8CF1-F7F82E5AFAF0}"/>
              </a:ext>
            </a:extLst>
          </p:cNvPr>
          <p:cNvSpPr/>
          <p:nvPr/>
        </p:nvSpPr>
        <p:spPr>
          <a:xfrm>
            <a:off x="6608466" y="4103361"/>
            <a:ext cx="5024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Принимать обоснованные решения в отношении финансовых продуктов и услуг и осознанно нести ответственность за такие решения.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51EEFDA-02C9-4AF6-ACEC-415A8D14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23" y="181634"/>
            <a:ext cx="10515600" cy="62793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По результатам программы участники умеют:</a:t>
            </a:r>
          </a:p>
        </p:txBody>
      </p:sp>
      <p:pic>
        <p:nvPicPr>
          <p:cNvPr id="20" name="Рисунок 19" descr="Маркеры-галочки">
            <a:extLst>
              <a:ext uri="{FF2B5EF4-FFF2-40B4-BE49-F238E27FC236}">
                <a16:creationId xmlns:a16="http://schemas.microsoft.com/office/drawing/2014/main" id="{ABC4EE06-138B-49A2-9A60-1118C5873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963" y="1614461"/>
            <a:ext cx="502146" cy="502146"/>
          </a:xfrm>
          <a:prstGeom prst="rect">
            <a:avLst/>
          </a:prstGeom>
        </p:spPr>
      </p:pic>
      <p:pic>
        <p:nvPicPr>
          <p:cNvPr id="21" name="Рисунок 20" descr="Маркеры-галочки">
            <a:extLst>
              <a:ext uri="{FF2B5EF4-FFF2-40B4-BE49-F238E27FC236}">
                <a16:creationId xmlns:a16="http://schemas.microsoft.com/office/drawing/2014/main" id="{DF964B5C-E081-46EA-BD4E-A062BE5F5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669" y="2422011"/>
            <a:ext cx="502146" cy="502146"/>
          </a:xfrm>
          <a:prstGeom prst="rect">
            <a:avLst/>
          </a:prstGeom>
        </p:spPr>
      </p:pic>
      <p:pic>
        <p:nvPicPr>
          <p:cNvPr id="26" name="Рисунок 25" descr="Маркеры-галочки">
            <a:extLst>
              <a:ext uri="{FF2B5EF4-FFF2-40B4-BE49-F238E27FC236}">
                <a16:creationId xmlns:a16="http://schemas.microsoft.com/office/drawing/2014/main" id="{162E7274-185B-4B98-BBC5-10FE9D6DF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330" y="4341565"/>
            <a:ext cx="502146" cy="502146"/>
          </a:xfrm>
          <a:prstGeom prst="rect">
            <a:avLst/>
          </a:prstGeom>
        </p:spPr>
      </p:pic>
      <p:pic>
        <p:nvPicPr>
          <p:cNvPr id="27" name="Рисунок 26" descr="Маркеры-галочки">
            <a:extLst>
              <a:ext uri="{FF2B5EF4-FFF2-40B4-BE49-F238E27FC236}">
                <a16:creationId xmlns:a16="http://schemas.microsoft.com/office/drawing/2014/main" id="{331493AB-9A01-4452-AB84-EB2B2CF99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647" y="5075762"/>
            <a:ext cx="502146" cy="502146"/>
          </a:xfrm>
          <a:prstGeom prst="rect">
            <a:avLst/>
          </a:prstGeom>
        </p:spPr>
      </p:pic>
      <p:pic>
        <p:nvPicPr>
          <p:cNvPr id="28" name="Рисунок 27" descr="Маркеры-галочки">
            <a:extLst>
              <a:ext uri="{FF2B5EF4-FFF2-40B4-BE49-F238E27FC236}">
                <a16:creationId xmlns:a16="http://schemas.microsoft.com/office/drawing/2014/main" id="{4046E92A-5A6E-48ED-BAAC-D14CB5F59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330" y="6199979"/>
            <a:ext cx="502146" cy="502146"/>
          </a:xfrm>
          <a:prstGeom prst="rect">
            <a:avLst/>
          </a:prstGeom>
        </p:spPr>
      </p:pic>
      <p:pic>
        <p:nvPicPr>
          <p:cNvPr id="30" name="Рисунок 29" descr="Маркеры-галочки">
            <a:extLst>
              <a:ext uri="{FF2B5EF4-FFF2-40B4-BE49-F238E27FC236}">
                <a16:creationId xmlns:a16="http://schemas.microsoft.com/office/drawing/2014/main" id="{7752EA59-1F74-4D96-A5DE-950DB122F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614461"/>
            <a:ext cx="502146" cy="502146"/>
          </a:xfrm>
          <a:prstGeom prst="rect">
            <a:avLst/>
          </a:prstGeom>
        </p:spPr>
      </p:pic>
      <p:pic>
        <p:nvPicPr>
          <p:cNvPr id="31" name="Рисунок 30" descr="Маркеры-галочки">
            <a:extLst>
              <a:ext uri="{FF2B5EF4-FFF2-40B4-BE49-F238E27FC236}">
                <a16:creationId xmlns:a16="http://schemas.microsoft.com/office/drawing/2014/main" id="{30AC7179-73D0-42C9-86AF-04B0E9B11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3852" y="3384591"/>
            <a:ext cx="502146" cy="502146"/>
          </a:xfrm>
          <a:prstGeom prst="rect">
            <a:avLst/>
          </a:prstGeom>
        </p:spPr>
      </p:pic>
      <p:pic>
        <p:nvPicPr>
          <p:cNvPr id="32" name="Рисунок 31" descr="Маркеры-галочки">
            <a:extLst>
              <a:ext uri="{FF2B5EF4-FFF2-40B4-BE49-F238E27FC236}">
                <a16:creationId xmlns:a16="http://schemas.microsoft.com/office/drawing/2014/main" id="{AB98CF03-21C0-46A7-B686-2B2D53F9D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6320" y="4109488"/>
            <a:ext cx="502146" cy="502146"/>
          </a:xfrm>
          <a:prstGeom prst="rect">
            <a:avLst/>
          </a:prstGeom>
        </p:spPr>
      </p:pic>
      <p:pic>
        <p:nvPicPr>
          <p:cNvPr id="33" name="Рисунок 32" descr="Маркеры-галочки">
            <a:extLst>
              <a:ext uri="{FF2B5EF4-FFF2-40B4-BE49-F238E27FC236}">
                <a16:creationId xmlns:a16="http://schemas.microsoft.com/office/drawing/2014/main" id="{D23E0CFA-76F9-4255-AEFE-4322D5A1F5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787" y="5182181"/>
            <a:ext cx="502146" cy="502146"/>
          </a:xfrm>
          <a:prstGeom prst="rect">
            <a:avLst/>
          </a:prstGeom>
        </p:spPr>
      </p:pic>
      <p:pic>
        <p:nvPicPr>
          <p:cNvPr id="34" name="Рисунок 33" descr="Маркеры-галочки">
            <a:extLst>
              <a:ext uri="{FF2B5EF4-FFF2-40B4-BE49-F238E27FC236}">
                <a16:creationId xmlns:a16="http://schemas.microsoft.com/office/drawing/2014/main" id="{B62C7E63-44A0-47EB-A993-3A8CCDAB5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787" y="5846786"/>
            <a:ext cx="502146" cy="5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64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5F6CB-9C00-454E-86DE-091658C8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Почему детям интересно быть в проекте бизнес дети?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4CF44-81A0-4B38-B0BE-EB9451AF5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26" y="1514168"/>
            <a:ext cx="10515600" cy="4555919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Каждый ребенок развивает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собственный бизнес-проект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под руководством личного наставника.</a:t>
            </a: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Наши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наставники - это  грамотные и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успешные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предприниматели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которые проводят яркие мастер-классы для наших учеников и сопровождают их стартапы.</a:t>
            </a: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Они вдохновляют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ребят собственным примером, потому что знают на практике, как «с нуля» построить прибыльный бизнес.</a:t>
            </a:r>
          </a:p>
        </p:txBody>
      </p:sp>
    </p:spTree>
    <p:extLst>
      <p:ext uri="{BB962C8B-B14F-4D97-AF65-F5344CB8AC3E}">
        <p14:creationId xmlns:p14="http://schemas.microsoft.com/office/powerpoint/2010/main" val="3566585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E967CB-9127-4AB4-8716-F31DFC6EA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1110"/>
            <a:ext cx="10577052" cy="61746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28885"/>
                </a:solidFill>
                <a:latin typeface="Century Gothic" panose="020B0502020202020204" pitchFamily="34" charset="0"/>
              </a:rPr>
              <a:t>ПРЕПОДАВАТЕЛИ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Качество обучения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и вовлеченность ребенка зависит от качества преподавательского состава.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Каждый тренер имеет профильное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(экономическое, педагогическое, психологическое)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высшее образование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а также проходит дополнительную подготовку и аттестацию.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28885"/>
                </a:solidFill>
                <a:latin typeface="Century Gothic" panose="020B0502020202020204" pitchFamily="34" charset="0"/>
              </a:rPr>
              <a:t>ОКРУЖЕНИЕ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На нашем курсе ребенок находит единомышленников и развивается за счет сильного окружения предпринимателей-наставников, учится защищать свой проект.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rgbClr val="028885"/>
                </a:solidFill>
                <a:latin typeface="Century Gothic" panose="020B0502020202020204" pitchFamily="34" charset="0"/>
              </a:rPr>
              <a:t>ЭКСКУРСИИ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Юные предприниматели посещают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лучшие предприятия города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где на практике знакомятся с бизнес-процессами компаний и общаются с их  владельцами.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Это придает детям внутреннюю уверенность в достижении целей и развитии лидерских качеств.</a:t>
            </a:r>
          </a:p>
        </p:txBody>
      </p:sp>
    </p:spTree>
    <p:extLst>
      <p:ext uri="{BB962C8B-B14F-4D97-AF65-F5344CB8AC3E}">
        <p14:creationId xmlns:p14="http://schemas.microsoft.com/office/powerpoint/2010/main" val="194252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2834B-ABF7-4F7C-A1DE-3AE2099C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28885"/>
                </a:solidFill>
                <a:latin typeface="Century Gothic" panose="020B0502020202020204" pitchFamily="34" charset="0"/>
              </a:rPr>
              <a:t>ИНВЕСТИРУЙТЕ В УСПЕШНОЕ БУДУЩЕЕ  ВАШЕГО РЕБЕНКА!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F0141-5228-4885-8302-9A5A963DC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42" y="3117696"/>
            <a:ext cx="10515600" cy="6226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Стоимость обучения 150 000 рублей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6FE165-4878-4697-8618-E8191FC9BB43}"/>
              </a:ext>
            </a:extLst>
          </p:cNvPr>
          <p:cNvSpPr/>
          <p:nvPr/>
        </p:nvSpPr>
        <p:spPr>
          <a:xfrm>
            <a:off x="3175820" y="4154581"/>
            <a:ext cx="6096000" cy="177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028885"/>
                </a:solidFill>
                <a:latin typeface="Century Gothic" panose="020B0502020202020204" pitchFamily="34" charset="0"/>
              </a:rPr>
              <a:t>Беспроцентная рассрочка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028885"/>
                </a:solidFill>
                <a:latin typeface="Century Gothic" panose="020B0502020202020204" pitchFamily="34" charset="0"/>
              </a:rPr>
              <a:t>на 10 месяцев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028885"/>
                </a:solidFill>
                <a:latin typeface="Century Gothic" panose="020B0502020202020204" pitchFamily="34" charset="0"/>
              </a:rPr>
              <a:t>15000 рублей/ месяц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ru-RU" sz="2800" b="1" dirty="0">
              <a:solidFill>
                <a:srgbClr val="02888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1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F6CAB-C031-44F5-914F-9B01F4D8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970"/>
            <a:ext cx="10515600" cy="1011391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«Бизнес-дети» </a:t>
            </a:r>
            <a:b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</a:b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– это </a:t>
            </a: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Calibri"/>
              </a:rPr>
              <a:t>особая</a:t>
            </a: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Calibri"/>
              </a:rPr>
              <a:t>образовательная</a:t>
            </a: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 финансовая программа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13A16-F6AC-4148-ACAB-22B325D9E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516"/>
            <a:ext cx="10515600" cy="4945625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помогающая детям от 11-18 лет: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создать и реализовать свой денежный проект; 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сформировать предпринимательское мышление;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развить креативные качества;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познать себя;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найти сильные стороны;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обрести уверенность в себе;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найти сильное окружение;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участвовать в конкурсном отборе;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стать участником Лиги юниоров, с получением Гранта и дальнейшем государственную поддержку.</a:t>
            </a:r>
          </a:p>
        </p:txBody>
      </p:sp>
    </p:spTree>
    <p:extLst>
      <p:ext uri="{BB962C8B-B14F-4D97-AF65-F5344CB8AC3E}">
        <p14:creationId xmlns:p14="http://schemas.microsoft.com/office/powerpoint/2010/main" val="2613815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8364CB-D91D-469A-9120-C63FD956C2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8B86F3-F630-4543-9946-2F4F412A16D0}"/>
              </a:ext>
            </a:extLst>
          </p:cNvPr>
          <p:cNvSpPr/>
          <p:nvPr/>
        </p:nvSpPr>
        <p:spPr>
          <a:xfrm>
            <a:off x="3823308" y="4936285"/>
            <a:ext cx="4188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Куратор проекта +7 916 676-88-19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Ксенофонтова Екатерина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51DA93-E26A-420A-948F-3A8181E2D531}"/>
              </a:ext>
            </a:extLst>
          </p:cNvPr>
          <p:cNvSpPr/>
          <p:nvPr/>
        </p:nvSpPr>
        <p:spPr>
          <a:xfrm>
            <a:off x="3823308" y="4034754"/>
            <a:ext cx="455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  <a:hlinkClick r:id="rId4"/>
              </a:rPr>
              <a:t>https://businesslady.space/biznes_deti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://qrcoder.ru/code/?https%3A%2F%2Fbusinesslady.space%2Fbiznes_deti&amp;4&amp;0">
            <a:extLst>
              <a:ext uri="{FF2B5EF4-FFF2-40B4-BE49-F238E27FC236}">
                <a16:creationId xmlns:a16="http://schemas.microsoft.com/office/drawing/2014/main" id="{E1CDA815-08A7-43FE-96B5-A1E13163E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10" y="557629"/>
            <a:ext cx="3330803" cy="3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32B201-1FCD-4796-BB33-AF8E1703CE23}"/>
              </a:ext>
            </a:extLst>
          </p:cNvPr>
          <p:cNvSpPr/>
          <p:nvPr/>
        </p:nvSpPr>
        <p:spPr>
          <a:xfrm>
            <a:off x="3912196" y="2379094"/>
            <a:ext cx="47884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248F94"/>
                </a:solidFill>
                <a:latin typeface="Century Gothic" panose="020B0502020202020204" pitchFamily="34" charset="0"/>
                <a:cs typeface="Calibri"/>
              </a:rPr>
              <a:t>ПРОЕКТЫ</a:t>
            </a:r>
            <a:endParaRPr lang="ru-RU" sz="8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93F2-3C9A-4E27-B1A9-91C7FFA763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4822722" y="1277253"/>
            <a:ext cx="2207342" cy="131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7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88;p2"/>
          <p:cNvSpPr txBox="1">
            <a:spLocks/>
          </p:cNvSpPr>
          <p:nvPr/>
        </p:nvSpPr>
        <p:spPr>
          <a:xfrm>
            <a:off x="903789" y="914418"/>
            <a:ext cx="9942924" cy="121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00" indent="-280988">
              <a:lnSpc>
                <a:spcPct val="100000"/>
              </a:lnSpc>
              <a:spcBef>
                <a:spcPts val="0"/>
              </a:spcBef>
              <a:buSzPct val="140000"/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Детская выставка-ярмарка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это прекрасный  повод  устроить праздник для детей и взрослых, а так же весело и с пользой провести время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5D0C05FC-93E3-4C4B-A8F5-10725E06E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9910" y="342899"/>
            <a:ext cx="7732180" cy="571519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cs typeface="Calibri"/>
              </a:rPr>
              <a:t>ПРОЕКТ: детская</a:t>
            </a:r>
            <a:r>
              <a:rPr lang="ru-RU" sz="4000" b="1" dirty="0">
                <a:solidFill>
                  <a:srgbClr val="026E6B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cs typeface="Calibri"/>
              </a:rPr>
              <a:t>выставка-ярмарка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932A61-D63B-48D5-B554-8718A1E89186}"/>
              </a:ext>
            </a:extLst>
          </p:cNvPr>
          <p:cNvSpPr/>
          <p:nvPr/>
        </p:nvSpPr>
        <p:spPr>
          <a:xfrm>
            <a:off x="6281873" y="2263480"/>
            <a:ext cx="532257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ru-RU" sz="2000" b="1" dirty="0">
                <a:solidFill>
                  <a:srgbClr val="248F94"/>
                </a:solidFill>
                <a:latin typeface="Century Gothic" panose="020B0502020202020204" pitchFamily="34" charset="0"/>
                <a:cs typeface="Calibri"/>
              </a:rPr>
              <a:t>ЗАДАЧИ: </a:t>
            </a:r>
          </a:p>
          <a:p>
            <a:r>
              <a:rPr lang="ru-RU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детям возможности: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проявить свою фантазию, творчество;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поупражняться в рукоделии;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презентовать себя и свои работы;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освоить навыки обращения с деньгами (зарабатывать, ценить заработанное, распоряжаться);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почувствовать себя самостоятельным и состоятельным  человеком;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весело провести время.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90;p2">
            <a:extLst>
              <a:ext uri="{FF2B5EF4-FFF2-40B4-BE49-F238E27FC236}">
                <a16:creationId xmlns:a16="http://schemas.microsoft.com/office/drawing/2014/main" id="{6CB7C050-4D1F-473A-891D-1DB90DAE73C1}"/>
              </a:ext>
            </a:extLst>
          </p:cNvPr>
          <p:cNvSpPr txBox="1"/>
          <p:nvPr/>
        </p:nvSpPr>
        <p:spPr>
          <a:xfrm>
            <a:off x="598988" y="2263480"/>
            <a:ext cx="5322570" cy="420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248F94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ЦЕЛЬ: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популяризация детского креативного творчества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развитие творческих способностей у детей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создание условий для продвижения товаров придуманных и созданных руками детей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B78985-3BA4-42CB-9152-16FE845E5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10" y="4798778"/>
            <a:ext cx="2446838" cy="1835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316FA5-A3FF-4878-947D-F98BC3A972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4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FA4650-FFEB-4E71-80EB-A4130155D848}"/>
              </a:ext>
            </a:extLst>
          </p:cNvPr>
          <p:cNvSpPr/>
          <p:nvPr/>
        </p:nvSpPr>
        <p:spPr>
          <a:xfrm>
            <a:off x="1570681" y="1678696"/>
            <a:ext cx="5442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Научится преодолевать трудности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E6D00F-3540-4DC5-BEB7-D8F0E02EEE9C}"/>
              </a:ext>
            </a:extLst>
          </p:cNvPr>
          <p:cNvSpPr/>
          <p:nvPr/>
        </p:nvSpPr>
        <p:spPr>
          <a:xfrm>
            <a:off x="1570681" y="2290753"/>
            <a:ext cx="21563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Заявит о себе</a:t>
            </a:r>
            <a:endParaRPr lang="ru-RU" sz="2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85ED27-03B0-46FB-87F0-C3F71F367783}"/>
              </a:ext>
            </a:extLst>
          </p:cNvPr>
          <p:cNvSpPr/>
          <p:nvPr/>
        </p:nvSpPr>
        <p:spPr>
          <a:xfrm>
            <a:off x="1570681" y="3677218"/>
            <a:ext cx="78566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Приобретет умения презентовать себя и свои работы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155D25-6778-483A-8052-C89F73BF3EBE}"/>
              </a:ext>
            </a:extLst>
          </p:cNvPr>
          <p:cNvSpPr/>
          <p:nvPr/>
        </p:nvSpPr>
        <p:spPr>
          <a:xfrm>
            <a:off x="1570681" y="4346437"/>
            <a:ext cx="62199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Получит возможность достичь своих целей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067502-270A-49DC-BA31-FFC2A027133A}"/>
              </a:ext>
            </a:extLst>
          </p:cNvPr>
          <p:cNvSpPr/>
          <p:nvPr/>
        </p:nvSpPr>
        <p:spPr>
          <a:xfrm>
            <a:off x="1570681" y="5755541"/>
            <a:ext cx="51539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Планирование своей деятельности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A0B313-8999-45FB-9188-7AB2715C4303}"/>
              </a:ext>
            </a:extLst>
          </p:cNvPr>
          <p:cNvSpPr/>
          <p:nvPr/>
        </p:nvSpPr>
        <p:spPr>
          <a:xfrm>
            <a:off x="1570681" y="5058284"/>
            <a:ext cx="36744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Проявит свою фантазию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207E6D7-BFCD-4360-809F-EABBF1F7FD47}"/>
              </a:ext>
            </a:extLst>
          </p:cNvPr>
          <p:cNvSpPr/>
          <p:nvPr/>
        </p:nvSpPr>
        <p:spPr>
          <a:xfrm>
            <a:off x="1570681" y="2962653"/>
            <a:ext cx="5910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Получит навыки обращения с деньгами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07A2EA3-1D34-4354-A0B1-22F348D69328}"/>
              </a:ext>
            </a:extLst>
          </p:cNvPr>
          <p:cNvSpPr/>
          <p:nvPr/>
        </p:nvSpPr>
        <p:spPr>
          <a:xfrm>
            <a:off x="2051584" y="396971"/>
            <a:ext cx="8088831" cy="461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cs typeface="Calibri"/>
              </a:rPr>
              <a:t>В результате реализации проекта ребенок:</a:t>
            </a:r>
          </a:p>
        </p:txBody>
      </p:sp>
      <p:pic>
        <p:nvPicPr>
          <p:cNvPr id="18" name="Рисунок 17" descr="Маркеры-галочки">
            <a:extLst>
              <a:ext uri="{FF2B5EF4-FFF2-40B4-BE49-F238E27FC236}">
                <a16:creationId xmlns:a16="http://schemas.microsoft.com/office/drawing/2014/main" id="{8C4CB683-78E2-49D1-AA23-683268C6D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84" y="1572004"/>
            <a:ext cx="595852" cy="595852"/>
          </a:xfrm>
          <a:prstGeom prst="rect">
            <a:avLst/>
          </a:prstGeom>
        </p:spPr>
      </p:pic>
      <p:pic>
        <p:nvPicPr>
          <p:cNvPr id="25" name="Рисунок 24" descr="Маркеры-галочки">
            <a:extLst>
              <a:ext uri="{FF2B5EF4-FFF2-40B4-BE49-F238E27FC236}">
                <a16:creationId xmlns:a16="http://schemas.microsoft.com/office/drawing/2014/main" id="{BBFF32D4-3F55-4614-8142-EE6816A5F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84" y="2269260"/>
            <a:ext cx="595852" cy="595852"/>
          </a:xfrm>
          <a:prstGeom prst="rect">
            <a:avLst/>
          </a:prstGeom>
        </p:spPr>
      </p:pic>
      <p:pic>
        <p:nvPicPr>
          <p:cNvPr id="26" name="Рисунок 25" descr="Маркеры-галочки">
            <a:extLst>
              <a:ext uri="{FF2B5EF4-FFF2-40B4-BE49-F238E27FC236}">
                <a16:creationId xmlns:a16="http://schemas.microsoft.com/office/drawing/2014/main" id="{D916A662-D0B3-4646-ACAD-581007BCB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84" y="2966516"/>
            <a:ext cx="595852" cy="595852"/>
          </a:xfrm>
          <a:prstGeom prst="rect">
            <a:avLst/>
          </a:prstGeom>
        </p:spPr>
      </p:pic>
      <p:pic>
        <p:nvPicPr>
          <p:cNvPr id="27" name="Рисунок 26" descr="Маркеры-галочки">
            <a:extLst>
              <a:ext uri="{FF2B5EF4-FFF2-40B4-BE49-F238E27FC236}">
                <a16:creationId xmlns:a16="http://schemas.microsoft.com/office/drawing/2014/main" id="{B3FF2ADB-3683-4DE6-A201-5B6EC3BDC8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84" y="3663772"/>
            <a:ext cx="595852" cy="595852"/>
          </a:xfrm>
          <a:prstGeom prst="rect">
            <a:avLst/>
          </a:prstGeom>
        </p:spPr>
      </p:pic>
      <p:pic>
        <p:nvPicPr>
          <p:cNvPr id="28" name="Рисунок 27" descr="Маркеры-галочки">
            <a:extLst>
              <a:ext uri="{FF2B5EF4-FFF2-40B4-BE49-F238E27FC236}">
                <a16:creationId xmlns:a16="http://schemas.microsoft.com/office/drawing/2014/main" id="{AB80C385-E4EC-490F-85D3-DA55B6AEF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84" y="4361028"/>
            <a:ext cx="595852" cy="595852"/>
          </a:xfrm>
          <a:prstGeom prst="rect">
            <a:avLst/>
          </a:prstGeom>
        </p:spPr>
      </p:pic>
      <p:pic>
        <p:nvPicPr>
          <p:cNvPr id="29" name="Рисунок 28" descr="Маркеры-галочки">
            <a:extLst>
              <a:ext uri="{FF2B5EF4-FFF2-40B4-BE49-F238E27FC236}">
                <a16:creationId xmlns:a16="http://schemas.microsoft.com/office/drawing/2014/main" id="{18781AB7-99D0-4BC1-B7F2-CDD6206EF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84" y="5058284"/>
            <a:ext cx="595852" cy="595852"/>
          </a:xfrm>
          <a:prstGeom prst="rect">
            <a:avLst/>
          </a:prstGeom>
        </p:spPr>
      </p:pic>
      <p:pic>
        <p:nvPicPr>
          <p:cNvPr id="30" name="Рисунок 29" descr="Маркеры-галочки">
            <a:extLst>
              <a:ext uri="{FF2B5EF4-FFF2-40B4-BE49-F238E27FC236}">
                <a16:creationId xmlns:a16="http://schemas.microsoft.com/office/drawing/2014/main" id="{75F77DE5-D181-48B3-99DA-9C286000C4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84" y="5755541"/>
            <a:ext cx="595852" cy="595852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FE62940-2CD9-4A27-BE4D-0FEEF9421F24}"/>
              </a:ext>
            </a:extLst>
          </p:cNvPr>
          <p:cNvSpPr/>
          <p:nvPr/>
        </p:nvSpPr>
        <p:spPr>
          <a:xfrm>
            <a:off x="7588560" y="5034829"/>
            <a:ext cx="44332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28885"/>
                </a:solidFill>
                <a:latin typeface="Century Gothic" panose="020B0502020202020204" pitchFamily="34" charset="0"/>
              </a:rPr>
              <a:t>В результате мероприятия будет формироваться сообщество ребят с предпринимательской инициативой, созидающих и улучшающих жизнь вокруг себя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08A0D4B-8882-44DA-B81F-26B7CA3BD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876" y="1264901"/>
            <a:ext cx="2498492" cy="333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41ADF5C-0AA4-4362-919B-1C4EE74B77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20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07A2EA3-1D34-4354-A0B1-22F348D69328}"/>
              </a:ext>
            </a:extLst>
          </p:cNvPr>
          <p:cNvSpPr/>
          <p:nvPr/>
        </p:nvSpPr>
        <p:spPr>
          <a:xfrm>
            <a:off x="2051584" y="396971"/>
            <a:ext cx="8088831" cy="461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cs typeface="Calibri"/>
              </a:rPr>
              <a:t>В программе выставки- ярмарки: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D6A667-3BAC-4946-9C41-472EB2969979}"/>
              </a:ext>
            </a:extLst>
          </p:cNvPr>
          <p:cNvSpPr/>
          <p:nvPr/>
        </p:nvSpPr>
        <p:spPr>
          <a:xfrm>
            <a:off x="331469" y="3845265"/>
            <a:ext cx="11132821" cy="2740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248F94"/>
                </a:solidFill>
                <a:latin typeface="Century Gothic" panose="020B0502020202020204" pitchFamily="34" charset="0"/>
                <a:cs typeface="Calibri"/>
              </a:rPr>
              <a:t>Целевая аудитория: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дети  любого возраста  с родителями;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бабушки и дедушки;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все желающие поддержать предпринимательский дух  юных участников выставки-ярмарки. купить неповторимые вещи, сделанные детскими руками.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389D50-5D07-41CF-B961-0A3284B4A422}"/>
              </a:ext>
            </a:extLst>
          </p:cNvPr>
          <p:cNvSpPr/>
          <p:nvPr/>
        </p:nvSpPr>
        <p:spPr>
          <a:xfrm>
            <a:off x="2382890" y="935193"/>
            <a:ext cx="9638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выставка сувениров, поделок, игрушек и самых разнообразных предметов и вещей, придуманных и созданных руками  детей. 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7A23C9-BF36-4DF7-842A-BEB1D9E1F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790" y="2244419"/>
            <a:ext cx="2289405" cy="171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79706F-6D23-457D-82F5-B683C6EB2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389" y="2228230"/>
            <a:ext cx="3202052" cy="240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7851E4C-D3F3-44D3-B53A-000E72CA0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" y="121223"/>
            <a:ext cx="2590189" cy="345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7591B3-73BF-40D7-BD99-986967CD88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67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6CB4F-153C-472D-8655-E229BA0E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905"/>
            <a:ext cx="10515600" cy="492125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Проект будет проходить в несколько этапов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9EDFC2-DAC2-4136-A239-F756CC1618BB}"/>
              </a:ext>
            </a:extLst>
          </p:cNvPr>
          <p:cNvSpPr/>
          <p:nvPr/>
        </p:nvSpPr>
        <p:spPr>
          <a:xfrm>
            <a:off x="1633500" y="1213201"/>
            <a:ext cx="9720300" cy="105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социальных сетях и на официальном сайте Ассоциации будет размещена информация о старте проекта и объявлен прием заявок для участия в проекте. </a:t>
            </a:r>
          </a:p>
        </p:txBody>
      </p:sp>
      <p:pic>
        <p:nvPicPr>
          <p:cNvPr id="8" name="Рисунок 7" descr="Имбирный пряник">
            <a:extLst>
              <a:ext uri="{FF2B5EF4-FFF2-40B4-BE49-F238E27FC236}">
                <a16:creationId xmlns:a16="http://schemas.microsoft.com/office/drawing/2014/main" id="{62790449-68EB-4B31-BD9C-017E14B6A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00" y="2490015"/>
            <a:ext cx="914400" cy="9144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72CAC5-EDA3-4C29-8C12-3B47B67AE295}"/>
              </a:ext>
            </a:extLst>
          </p:cNvPr>
          <p:cNvSpPr/>
          <p:nvPr/>
        </p:nvSpPr>
        <p:spPr>
          <a:xfrm>
            <a:off x="1690756" y="3670584"/>
            <a:ext cx="9663044" cy="1254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этап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представление ребятами своих работ на площадке выставки-ярмарки "Бизнес дети", где будет организован конкурсный отбор детских работ и проектов, лучшие из которых будут награждены памятными призами и примут участие в обучающих мероприятиях, организуемых командой Ассоциации.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681A074-EBE4-455B-A7D3-C3DBA37B872D}"/>
              </a:ext>
            </a:extLst>
          </p:cNvPr>
          <p:cNvSpPr/>
          <p:nvPr/>
        </p:nvSpPr>
        <p:spPr>
          <a:xfrm>
            <a:off x="1633500" y="2490015"/>
            <a:ext cx="9720300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подготовка творческих работ и для выставки: ребята получат возможность получить консультацию экспертов проекта по подготовке проекта, созданию творческой работы. </a:t>
            </a:r>
          </a:p>
        </p:txBody>
      </p:sp>
      <p:pic>
        <p:nvPicPr>
          <p:cNvPr id="22" name="Рисунок 21" descr="Маркетинг">
            <a:extLst>
              <a:ext uri="{FF2B5EF4-FFF2-40B4-BE49-F238E27FC236}">
                <a16:creationId xmlns:a16="http://schemas.microsoft.com/office/drawing/2014/main" id="{1E26CE13-DCFB-4CDC-A5E6-B8D30FFED9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100" y="1097003"/>
            <a:ext cx="914400" cy="914400"/>
          </a:xfrm>
          <a:prstGeom prst="rect">
            <a:avLst/>
          </a:prstGeom>
        </p:spPr>
      </p:pic>
      <p:pic>
        <p:nvPicPr>
          <p:cNvPr id="24" name="Рисунок 23" descr="Фейерверки">
            <a:extLst>
              <a:ext uri="{FF2B5EF4-FFF2-40B4-BE49-F238E27FC236}">
                <a16:creationId xmlns:a16="http://schemas.microsoft.com/office/drawing/2014/main" id="{345FBA1F-EC55-44B4-B41A-706126466E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100" y="3883027"/>
            <a:ext cx="914400" cy="9144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A8ACC3D-4251-4493-A688-A21224071767}"/>
              </a:ext>
            </a:extLst>
          </p:cNvPr>
          <p:cNvSpPr/>
          <p:nvPr/>
        </p:nvSpPr>
        <p:spPr>
          <a:xfrm>
            <a:off x="3048000" y="54645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Будет организован благотворительный аукцион лучших работ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88A45C-5A50-4BB6-8D41-2F42C0FAF8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3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65BF7-52AD-4175-82D3-27FA1AD8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B35CB-2305-4F80-AAAD-01517228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770" y="1448435"/>
            <a:ext cx="747903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На площадке выставки-ярмарки в игровой форме ребята получат важные знания о финансовой безопасности и практические навыки для осуществления своей предпринимательской инициативы от идеи до ее реализации, познакомятся с маркетинговыми приемами, смогут найти свои сильные стороны и сильное окружение единомышленников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4A7E7-1BEA-45AA-9E1E-142A9917A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36" y="978059"/>
            <a:ext cx="2976801" cy="529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B9F178-8423-485F-9F31-30AF5229D9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82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C77E1C-327B-4EE6-9643-9FB237706503}"/>
              </a:ext>
            </a:extLst>
          </p:cNvPr>
          <p:cNvSpPr txBox="1"/>
          <p:nvPr/>
        </p:nvSpPr>
        <p:spPr>
          <a:xfrm>
            <a:off x="1835718" y="5810648"/>
            <a:ext cx="874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По всем вопросам обращаться по телефону обращаться по телефону:</a:t>
            </a:r>
          </a:p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+7 903 001 69 65 (Екатерина)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15EC4-9D02-B6AC-5ADB-51D7060C7D86}"/>
              </a:ext>
            </a:extLst>
          </p:cNvPr>
          <p:cNvSpPr txBox="1"/>
          <p:nvPr/>
        </p:nvSpPr>
        <p:spPr>
          <a:xfrm>
            <a:off x="4682490" y="3859530"/>
            <a:ext cx="3697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hlinkClick r:id="rId3"/>
              </a:rPr>
              <a:t>https://businesslady.space/</a:t>
            </a:r>
            <a:r>
              <a:rPr lang="ru-RU" sz="2000" dirty="0"/>
              <a:t> </a:t>
            </a:r>
          </a:p>
        </p:txBody>
      </p:sp>
      <p:pic>
        <p:nvPicPr>
          <p:cNvPr id="2050" name="Picture 2" descr="http://qrcoder.ru/code/?https%3A%2F%2Fbusinesslady.space%2Fbiznes_deti&amp;4&amp;0">
            <a:extLst>
              <a:ext uri="{FF2B5EF4-FFF2-40B4-BE49-F238E27FC236}">
                <a16:creationId xmlns:a16="http://schemas.microsoft.com/office/drawing/2014/main" id="{EB0D5EE9-FD46-4A84-BA65-CF1518094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6" y="1203960"/>
            <a:ext cx="2484120" cy="24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8364CB-D91D-469A-9120-C63FD956C2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8B86F3-F630-4543-9946-2F4F412A16D0}"/>
              </a:ext>
            </a:extLst>
          </p:cNvPr>
          <p:cNvSpPr/>
          <p:nvPr/>
        </p:nvSpPr>
        <p:spPr>
          <a:xfrm>
            <a:off x="5614405" y="5239088"/>
            <a:ext cx="418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Куратор проекта +7 916 676-88-19</a:t>
            </a:r>
          </a:p>
        </p:txBody>
      </p:sp>
    </p:spTree>
    <p:extLst>
      <p:ext uri="{BB962C8B-B14F-4D97-AF65-F5344CB8AC3E}">
        <p14:creationId xmlns:p14="http://schemas.microsoft.com/office/powerpoint/2010/main" val="323110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984DA-18C5-4147-927C-18BC4F43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59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От идеи до стартапа 1 шаг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847B4-4FC0-4E57-9D42-8F329638A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980"/>
            <a:ext cx="10515600" cy="4214425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40000"/>
              <a:buNone/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Идея проекта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пришла от 11-ти летней девочке, когда летом 2022 года Ассоциация «Бизнес Леди» была организатором молодежного фестиваля Арт Бас.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40000"/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Дети колесили с нами на все мероприятия, побывали в 5 городах Московской области. Им нравилось быть частью большого масштабного </a:t>
            </a:r>
            <a:r>
              <a:rPr lang="ru-RU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движа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, они как могли участвовали и помогали команде. В последний день фестиваля, уже в ночи, когда мы уставшие и довольные лежали на газоне и смотрели на звезды, девочка задала вопрос: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40000"/>
              <a:buFontTx/>
              <a:buChar char="-"/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«А почему Бизнес Леди» есть, а «Бизнес Дети» нет?»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  <a:sym typeface="Wingdings" panose="05000000000000000000" pitchFamily="2" charset="2"/>
              </a:rPr>
              <a:t>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40000"/>
              <a:buFontTx/>
              <a:buChar char="-"/>
            </a:pP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  <a:sym typeface="Wingdings" panose="05000000000000000000" pitchFamily="2" charset="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40000"/>
              <a:buNone/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Так пришла идея, которая спустя время обрела форму проекта.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40000"/>
              <a:buFontTx/>
              <a:buChar char="-"/>
            </a:pP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  <a:sym typeface="Wingdings" panose="05000000000000000000" pitchFamily="2" charset="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40000"/>
              <a:buNone/>
            </a:pP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40000"/>
              <a:buNone/>
            </a:pP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pPr marL="635000" indent="-280988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40000"/>
              <a:buNone/>
            </a:pP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E5A624-C062-4C9C-9517-B6EBCBB6F538}"/>
              </a:ext>
            </a:extLst>
          </p:cNvPr>
          <p:cNvSpPr/>
          <p:nvPr/>
        </p:nvSpPr>
        <p:spPr>
          <a:xfrm>
            <a:off x="3708796" y="5715333"/>
            <a:ext cx="8137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8885"/>
                </a:solidFill>
                <a:latin typeface="Century Gothic" panose="020B0502020202020204" pitchFamily="34" charset="0"/>
              </a:rPr>
              <a:t>В данном проекте мы собрали все самое лучшее, что хотели осуществить в первую очередь для своих детей.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4373F7-C6B2-4385-A07B-245B5E78BD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F08D1-9ED0-45C9-AEA5-D94072E2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02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b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</a:br>
            <a:b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</a:b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Миссия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7B4B06-17E0-4315-BE68-929A65C30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247"/>
            <a:ext cx="10754813" cy="1456809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just">
              <a:buNone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Миссия  проекта «Бизнес Дети»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помочь детям  реализовать свой потенциал, чтобы стать успешными и независимыми людьми в будущем.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4" name="Google Shape;190;p2">
            <a:extLst>
              <a:ext uri="{FF2B5EF4-FFF2-40B4-BE49-F238E27FC236}">
                <a16:creationId xmlns:a16="http://schemas.microsoft.com/office/drawing/2014/main" id="{63FC51E5-51D2-45DC-86F4-B9DB02C7FB11}"/>
              </a:ext>
            </a:extLst>
          </p:cNvPr>
          <p:cNvSpPr txBox="1"/>
          <p:nvPr/>
        </p:nvSpPr>
        <p:spPr>
          <a:xfrm>
            <a:off x="838199" y="2534545"/>
            <a:ext cx="10754813" cy="178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248F94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Цель</a:t>
            </a:r>
            <a:endParaRPr lang="ru-RU" sz="2000" b="1" i="0" u="none" strike="noStrike" cap="none" dirty="0">
              <a:solidFill>
                <a:srgbClr val="248F94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Воспитание финансовой грамотности детей и подростков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Развитие эффективных навыков обращения с деньгами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Практическое использование имеющихся  знаний и умений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FB82E9-0431-46DD-ACF3-1843C31B61BB}"/>
              </a:ext>
            </a:extLst>
          </p:cNvPr>
          <p:cNvSpPr/>
          <p:nvPr/>
        </p:nvSpPr>
        <p:spPr>
          <a:xfrm>
            <a:off x="838200" y="4524581"/>
            <a:ext cx="1051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Мы стремимся воспитать у детей ответственность, готовность менять мир вокруг себя, предпринимательские качества, такие как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креативность, инициативность, адаптивность, умение управлять рисками, скорость принятия решений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F9E654-CE7A-4403-B07D-64ADCD9318A2}"/>
              </a:ext>
            </a:extLst>
          </p:cNvPr>
          <p:cNvSpPr/>
          <p:nvPr/>
        </p:nvSpPr>
        <p:spPr>
          <a:xfrm>
            <a:off x="6096000" y="5851826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28885"/>
                </a:solidFill>
                <a:latin typeface="Century Gothic" panose="020B0502020202020204" pitchFamily="34" charset="0"/>
              </a:rPr>
              <a:t>Все это становится фактором качественных изменений в российской экономике и основой развития общества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ABFC0B-D4D3-4CFB-8068-89C85DEC5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3AC0B-CF50-4054-B224-5CDE75BB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44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02471C-BC6D-4F7B-A203-8B243C8BB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92078"/>
            <a:ext cx="10515600" cy="20384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«Для формирования компетенций в сфере финансовой грамотности у всех возрастных и целевых групп необходимо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продолжить разработку и внедрение образовательных программ повышения финансовой грамотности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для дошкольного, начального общего, основного общего, среднего общего, среднего профессионального и высшего образования, а также для дополнительного образования..»*.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3B6517-5436-4FCF-9BDC-62AC51FD1827}"/>
              </a:ext>
            </a:extLst>
          </p:cNvPr>
          <p:cNvSpPr/>
          <p:nvPr/>
        </p:nvSpPr>
        <p:spPr>
          <a:xfrm>
            <a:off x="5867399" y="6039311"/>
            <a:ext cx="6096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*Распоряжение Правительства РФ от 25 сентября 2017 г. № 2039-р Об утверждении Стратегии повышения финансовой грамотности в Российской Федерации на 2017 - 2023 гг.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D45BD3-2830-48C8-9CAF-8E865C9B183C}"/>
              </a:ext>
            </a:extLst>
          </p:cNvPr>
          <p:cNvSpPr/>
          <p:nvPr/>
        </p:nvSpPr>
        <p:spPr>
          <a:xfrm>
            <a:off x="838200" y="1027470"/>
            <a:ext cx="10515600" cy="251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ru-RU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/>
            <a:endParaRPr lang="ru-RU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усилить интерес детей к развитию личной  финансовой стратегии, 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повысить финансовую грамотность и безопасность, 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закрепить на практике теоретическую часть полученную в школе и на других обучающих ресурсах.</a:t>
            </a:r>
          </a:p>
        </p:txBody>
      </p:sp>
    </p:spTree>
    <p:extLst>
      <p:ext uri="{BB962C8B-B14F-4D97-AF65-F5344CB8AC3E}">
        <p14:creationId xmlns:p14="http://schemas.microsoft.com/office/powerpoint/2010/main" val="385228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F6CAB-C031-44F5-914F-9B01F4D8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970"/>
            <a:ext cx="10515600" cy="1011391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13A16-F6AC-4148-ACAB-22B325D9E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516"/>
            <a:ext cx="10515600" cy="3273543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Развитие навыков планирования и управления своими финансами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; 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Понимание роли предпринимательства в экономике и обществе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;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Стимулирование творческого мышления и поиска нестандартных решений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;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Развитие навыков коммуникации и сотрудничества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;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Формирование у детей ответственности за свои действия и последствия;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/>
            </a:endParaRP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Подготовка к будущей профессиональной деятельности и успешной карьере;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/>
            </a:endParaRP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ru-RU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Воспитание гражданской позиции и участия в жизни общества.</a:t>
            </a:r>
          </a:p>
          <a:p>
            <a:pPr marL="17780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/>
            </a:endParaRP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/>
            </a:endParaRPr>
          </a:p>
          <a:p>
            <a:pPr marL="466090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*Распоряжение Правительства РФ от 25 сентября 2017 г. № 2039-р Об утверждении Стратегии повышения финансовой грамотности в Российской Федерации на 2017 - 2023 гг. 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/>
            </a:endParaRPr>
          </a:p>
          <a:p>
            <a:pPr marL="17780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89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555F3-9B2E-4A93-9C3E-19C21A5C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041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Основание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B9887-FF6A-4D0F-88C7-0CFF9FA09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858" y="1115486"/>
            <a:ext cx="8999404" cy="1716367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Результаты опроса НАФИ показывают, что 48% опрошенным подросткам недостаточно знаний по финансовой грамотности</a:t>
            </a:r>
          </a:p>
          <a:p>
            <a:pPr marL="0" indent="0" algn="just">
              <a:buNone/>
            </a:pPr>
            <a:r>
              <a:rPr lang="ru-RU" sz="1800" dirty="0">
                <a:latin typeface="Century Gothic" panose="020B0502020202020204" pitchFamily="34" charset="0"/>
              </a:rPr>
              <a:t>«Доступ к деньгам дети получают довольно быстро, поэтому обучение финансовой грамотности необходимо»*.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</a:p>
        </p:txBody>
      </p:sp>
      <p:pic>
        <p:nvPicPr>
          <p:cNvPr id="7" name="Рисунок 6" descr="Исследование">
            <a:extLst>
              <a:ext uri="{FF2B5EF4-FFF2-40B4-BE49-F238E27FC236}">
                <a16:creationId xmlns:a16="http://schemas.microsoft.com/office/drawing/2014/main" id="{3BCD444A-466B-4678-860B-E6CCCA8EE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845" y="2692693"/>
            <a:ext cx="914400" cy="914400"/>
          </a:xfrm>
          <a:prstGeom prst="rect">
            <a:avLst/>
          </a:prstGeom>
        </p:spPr>
      </p:pic>
      <p:pic>
        <p:nvPicPr>
          <p:cNvPr id="9" name="Рисунок 8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593AF8A0-6F33-4A9D-9863-164207BEA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845" y="1069016"/>
            <a:ext cx="914400" cy="914400"/>
          </a:xfrm>
          <a:prstGeom prst="rect">
            <a:avLst/>
          </a:prstGeom>
        </p:spPr>
      </p:pic>
      <p:pic>
        <p:nvPicPr>
          <p:cNvPr id="11" name="Рисунок 10" descr="Обувь на высоком каблуке">
            <a:extLst>
              <a:ext uri="{FF2B5EF4-FFF2-40B4-BE49-F238E27FC236}">
                <a16:creationId xmlns:a16="http://schemas.microsoft.com/office/drawing/2014/main" id="{DE044636-DB68-437D-BE84-DAC1938B7C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0329" y="4123287"/>
            <a:ext cx="914400" cy="9144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0290CE-862A-41C6-9A0A-464E6AB1BF03}"/>
              </a:ext>
            </a:extLst>
          </p:cNvPr>
          <p:cNvSpPr/>
          <p:nvPr/>
        </p:nvSpPr>
        <p:spPr>
          <a:xfrm>
            <a:off x="2356858" y="2812610"/>
            <a:ext cx="8996943" cy="10515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Анализ лучших практик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latin typeface="Century Gothic" panose="020B0502020202020204" pitchFamily="34" charset="0"/>
                <a:cs typeface="Calibri"/>
              </a:rPr>
              <a:t>Проведены сравнительные исследования более 20 проектов аналогичной тематики.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E1179A4-0305-462B-99DE-CF9F0844C497}"/>
              </a:ext>
            </a:extLst>
          </p:cNvPr>
          <p:cNvSpPr/>
          <p:nvPr/>
        </p:nvSpPr>
        <p:spPr>
          <a:xfrm>
            <a:off x="2356857" y="4123287"/>
            <a:ext cx="8996943" cy="16609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Авторские методики команды методологов Ассоциации женщин-предпринимателей «Бизнес Леди»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latin typeface="Century Gothic" panose="020B0502020202020204" pitchFamily="34" charset="0"/>
                <a:cs typeface="Calibri"/>
              </a:rPr>
              <a:t>Собрана команда методологов в области образования, аналитиков, спикеров, педагогов, имеющих большой опыт в подготовке методических пособий для детей.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D41EF7-3704-44DE-B503-06820DD458D0}"/>
              </a:ext>
            </a:extLst>
          </p:cNvPr>
          <p:cNvSpPr/>
          <p:nvPr/>
        </p:nvSpPr>
        <p:spPr>
          <a:xfrm>
            <a:off x="5329084" y="6277431"/>
            <a:ext cx="67547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>
                <a:latin typeface="Century Gothic" panose="020B0502020202020204" pitchFamily="34" charset="0"/>
              </a:rPr>
              <a:t>*Распоряжение Правительства РФ от 25 сентября 2017 г. № 2039-р Об утверждении Стратегии повышения финансовой грамотности в Российской Федерации на 2017 - 2023 гг.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85EF7B-9B8B-4A94-A5E2-C97217A0B7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1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8CCB9-2372-42CE-BDBF-FC9971BA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26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Проблематика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F8DC1-768A-4245-B390-BCF8D70C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3964162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Финансовое поведение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— сложное явление, на него влияет множество факторов: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финансовая грамотность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доверие финансовым институтам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сложившиеся в семье установки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наличие свободных денег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общие стратегии ведения бюджета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экономическая ситуация в стране и многое другое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E0D975-5E88-4F24-892F-849696FD16F8}"/>
              </a:ext>
            </a:extLst>
          </p:cNvPr>
          <p:cNvSpPr/>
          <p:nvPr/>
        </p:nvSpPr>
        <p:spPr>
          <a:xfrm>
            <a:off x="6430297" y="5352274"/>
            <a:ext cx="545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28885"/>
                </a:solidFill>
                <a:latin typeface="Century Gothic" panose="020B0502020202020204" pitchFamily="34" charset="0"/>
              </a:rPr>
              <a:t>Одной из проблем является недостаточно высокий уровень финансовой грамотности населения, в том числе среди молодежи 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BB091DB-89EC-4132-8266-DD50C22674DD}"/>
              </a:ext>
            </a:extLst>
          </p:cNvPr>
          <p:cNvSpPr/>
          <p:nvPr/>
        </p:nvSpPr>
        <p:spPr>
          <a:xfrm>
            <a:off x="8055429" y="6294222"/>
            <a:ext cx="3526972" cy="320251"/>
          </a:xfrm>
          <a:prstGeom prst="rightArrow">
            <a:avLst/>
          </a:prstGeom>
          <a:gradFill flip="none" rotWithShape="1">
            <a:gsLst>
              <a:gs pos="0">
                <a:srgbClr val="028885">
                  <a:tint val="66000"/>
                  <a:satMod val="160000"/>
                </a:srgbClr>
              </a:gs>
              <a:gs pos="50000">
                <a:srgbClr val="028885">
                  <a:tint val="44500"/>
                  <a:satMod val="160000"/>
                </a:srgbClr>
              </a:gs>
              <a:gs pos="100000">
                <a:srgbClr val="028885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F48273-6C2D-45E9-BF03-1268FFD723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9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8ABB1D-D140-45F0-8F96-57AD3327E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170" y="3463904"/>
            <a:ext cx="8962878" cy="2093907"/>
          </a:xfrm>
        </p:spPr>
        <p:txBody>
          <a:bodyPr wrap="square">
            <a:spAutoFit/>
          </a:bodyPr>
          <a:lstStyle/>
          <a:p>
            <a:pPr marL="0" algn="just" fontAlgn="base">
              <a:buFont typeface="Wingdings" panose="05000000000000000000" pitchFamily="2" charset="2"/>
              <a:buChar char="q"/>
            </a:pPr>
            <a:r>
              <a:rPr lang="ru-RU" sz="1800" dirty="0">
                <a:latin typeface="Century Gothic" panose="020B0502020202020204" pitchFamily="34" charset="0"/>
              </a:rPr>
              <a:t>возложение ответственности за личные финансовые решения и принимаемые финансовые риски на государство </a:t>
            </a:r>
            <a:r>
              <a:rPr lang="ru-RU" sz="1800" strike="sngStrike" dirty="0">
                <a:solidFill>
                  <a:srgbClr val="FF0000"/>
                </a:solidFill>
                <a:latin typeface="Century Gothic" panose="020B0502020202020204" pitchFamily="34" charset="0"/>
              </a:rPr>
              <a:t>(патернализм);</a:t>
            </a:r>
          </a:p>
          <a:p>
            <a:pPr marL="0" algn="just" fontAlgn="base">
              <a:buFont typeface="Wingdings" panose="05000000000000000000" pitchFamily="2" charset="2"/>
              <a:buChar char="q"/>
            </a:pPr>
            <a:r>
              <a:rPr lang="ru-RU" sz="1800" dirty="0">
                <a:latin typeface="Century Gothic" panose="020B0502020202020204" pitchFamily="34" charset="0"/>
              </a:rPr>
              <a:t>отсутствие со стороны населения доверия к финансовой системе государства;</a:t>
            </a:r>
          </a:p>
          <a:p>
            <a:pPr marL="0" algn="just" fontAlgn="base">
              <a:buFont typeface="Wingdings" panose="05000000000000000000" pitchFamily="2" charset="2"/>
              <a:buChar char="q"/>
            </a:pPr>
            <a:r>
              <a:rPr lang="ru-RU" sz="1800" dirty="0">
                <a:latin typeface="Century Gothic" panose="020B0502020202020204" pitchFamily="34" charset="0"/>
              </a:rPr>
              <a:t>отсутствие механизма взаимодействия государства и общества, обеспечивающего повышение финансовой грамотности населения и развитие финансового образования граждан.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F3C857-3526-4985-B9F1-73A75AC88B06}"/>
              </a:ext>
            </a:extLst>
          </p:cNvPr>
          <p:cNvSpPr/>
          <p:nvPr/>
        </p:nvSpPr>
        <p:spPr>
          <a:xfrm>
            <a:off x="516620" y="1733103"/>
            <a:ext cx="215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Группа проблем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3C67D4-55A2-4C44-82A3-D7F6ABC8B227}"/>
              </a:ext>
            </a:extLst>
          </p:cNvPr>
          <p:cNvSpPr/>
          <p:nvPr/>
        </p:nvSpPr>
        <p:spPr>
          <a:xfrm>
            <a:off x="1193652" y="1148328"/>
            <a:ext cx="526106" cy="584775"/>
          </a:xfrm>
          <a:prstGeom prst="rect">
            <a:avLst/>
          </a:prstGeom>
          <a:ln w="28575">
            <a:solidFill>
              <a:srgbClr val="026E6B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907759-E129-42A4-AB36-8F6F342A96F1}"/>
              </a:ext>
            </a:extLst>
          </p:cNvPr>
          <p:cNvSpPr/>
          <p:nvPr/>
        </p:nvSpPr>
        <p:spPr>
          <a:xfrm>
            <a:off x="3916247" y="5611505"/>
            <a:ext cx="82757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28885"/>
                </a:solidFill>
                <a:latin typeface="Century Gothic" panose="020B0502020202020204" pitchFamily="34" charset="0"/>
              </a:rPr>
              <a:t>Это влечет за собой недостаток или отсутствие навыков и компетенций, необходимых для эффективного управления личными финансами, осуществления осознанного выбора финансовых услуг и взаимодействия с финансовыми организациями, органами и организациями, которые занимаются защитой прав потребителей финансовых услуг.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B6B510-CED4-475F-9BE1-9B967E0A5559}"/>
              </a:ext>
            </a:extLst>
          </p:cNvPr>
          <p:cNvSpPr/>
          <p:nvPr/>
        </p:nvSpPr>
        <p:spPr>
          <a:xfrm>
            <a:off x="2668170" y="1045864"/>
            <a:ext cx="89628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фрагментарный характер преподавания основ финансовой грамотности в образовательных организациях;</a:t>
            </a:r>
          </a:p>
          <a:p>
            <a:pPr algn="just" fontAlgn="base">
              <a:buFont typeface="Wingdings" panose="05000000000000000000" pitchFamily="2" charset="2"/>
              <a:buChar char="q"/>
            </a:pPr>
            <a:endParaRPr lang="ru-RU" sz="1600" dirty="0">
              <a:latin typeface="Century Gothic" panose="020B0502020202020204" pitchFamily="34" charset="0"/>
            </a:endParaRPr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недостаток доступных образовательных программ и образовательных материалов для всех слоев населения (в первую очередь для школьников и студентов);</a:t>
            </a:r>
          </a:p>
          <a:p>
            <a:pPr algn="just" fontAlgn="base">
              <a:buFont typeface="Wingdings" panose="05000000000000000000" pitchFamily="2" charset="2"/>
              <a:buChar char="q"/>
            </a:pPr>
            <a:endParaRPr lang="ru-RU" sz="1600" dirty="0">
              <a:latin typeface="Century Gothic" panose="020B0502020202020204" pitchFamily="34" charset="0"/>
            </a:endParaRPr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недостаток квалифицированных преподавателей основ финансовой грамотности.  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857E11E-04D1-454C-A387-AB1DE9056E38}"/>
              </a:ext>
            </a:extLst>
          </p:cNvPr>
          <p:cNvSpPr/>
          <p:nvPr/>
        </p:nvSpPr>
        <p:spPr>
          <a:xfrm>
            <a:off x="516619" y="4042421"/>
            <a:ext cx="215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Группа проблем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E02DA2-ABAF-4750-A64B-6CF026F454C7}"/>
              </a:ext>
            </a:extLst>
          </p:cNvPr>
          <p:cNvSpPr/>
          <p:nvPr/>
        </p:nvSpPr>
        <p:spPr>
          <a:xfrm>
            <a:off x="1193651" y="3457646"/>
            <a:ext cx="526106" cy="584775"/>
          </a:xfrm>
          <a:prstGeom prst="rect">
            <a:avLst/>
          </a:prstGeom>
          <a:ln w="28575">
            <a:solidFill>
              <a:srgbClr val="026E6B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2D8B683-0A85-431C-AC47-4ACACCA3F0D8}"/>
              </a:ext>
            </a:extLst>
          </p:cNvPr>
          <p:cNvCxnSpPr>
            <a:cxnSpLocks/>
          </p:cNvCxnSpPr>
          <p:nvPr/>
        </p:nvCxnSpPr>
        <p:spPr>
          <a:xfrm>
            <a:off x="2668170" y="3285935"/>
            <a:ext cx="8962877" cy="0"/>
          </a:xfrm>
          <a:prstGeom prst="line">
            <a:avLst/>
          </a:prstGeom>
          <a:ln w="19050">
            <a:solidFill>
              <a:srgbClr val="026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C56A5C6-1520-4A9E-8B7C-6D7D43EC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26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solidFill>
                  <a:srgbClr val="248F94"/>
                </a:solidFill>
                <a:latin typeface="Century Gothic" panose="020B0502020202020204" pitchFamily="34" charset="0"/>
                <a:ea typeface="+mn-ea"/>
                <a:cs typeface="Calibri"/>
              </a:rPr>
              <a:t>Проблематика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FC7423-2621-4BF7-A396-AA30BBFA19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8" b="13186"/>
          <a:stretch/>
        </p:blipFill>
        <p:spPr>
          <a:xfrm>
            <a:off x="10481187" y="126879"/>
            <a:ext cx="1582994" cy="9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05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D2E31314D027A4B9832033647C3CEEC" ma:contentTypeVersion="14" ma:contentTypeDescription="Создание документа." ma:contentTypeScope="" ma:versionID="eacb97abf39685cb6dfeeba1fbb05b4b">
  <xsd:schema xmlns:xsd="http://www.w3.org/2001/XMLSchema" xmlns:xs="http://www.w3.org/2001/XMLSchema" xmlns:p="http://schemas.microsoft.com/office/2006/metadata/properties" xmlns:ns3="0df2b508-f83f-4f0f-95b6-64fd61e1425c" xmlns:ns4="9d306925-d8ad-4560-bc2f-fbdecdae4dcc" targetNamespace="http://schemas.microsoft.com/office/2006/metadata/properties" ma:root="true" ma:fieldsID="53c4995123776dcd3226cf8489242345" ns3:_="" ns4:_="">
    <xsd:import namespace="0df2b508-f83f-4f0f-95b6-64fd61e1425c"/>
    <xsd:import namespace="9d306925-d8ad-4560-bc2f-fbdecdae4d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2b508-f83f-4f0f-95b6-64fd61e142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06925-d8ad-4560-bc2f-fbdecdae4d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67042A-6553-4460-B408-8DB109254949}">
  <ds:schemaRefs>
    <ds:schemaRef ds:uri="9d306925-d8ad-4560-bc2f-fbdecdae4dcc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0df2b508-f83f-4f0f-95b6-64fd61e1425c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8F34D51-FE1E-4F60-B5A3-9C3B197E4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f2b508-f83f-4f0f-95b6-64fd61e1425c"/>
    <ds:schemaRef ds:uri="9d306925-d8ad-4560-bc2f-fbdecdae4d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58FFAF-A679-4719-AE1B-0304405C9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2206</Words>
  <Application>Microsoft Office PowerPoint</Application>
  <PresentationFormat>Широкоэкранный</PresentationFormat>
  <Paragraphs>274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«Бизнес-дети»  – это особая образовательная финансовая программа</vt:lpstr>
      <vt:lpstr>От идеи до стартапа 1 шаг </vt:lpstr>
      <vt:lpstr>  Миссия</vt:lpstr>
      <vt:lpstr>Задачи</vt:lpstr>
      <vt:lpstr>Задачи</vt:lpstr>
      <vt:lpstr>Основание</vt:lpstr>
      <vt:lpstr>Проблематика</vt:lpstr>
      <vt:lpstr>Проблематика</vt:lpstr>
      <vt:lpstr>Актуальность и поддержка  </vt:lpstr>
      <vt:lpstr>Презентация PowerPoint</vt:lpstr>
      <vt:lpstr>Формы</vt:lpstr>
      <vt:lpstr>Программа</vt:lpstr>
      <vt:lpstr>Обучающие блоки</vt:lpstr>
      <vt:lpstr>Презентация PowerPoint</vt:lpstr>
      <vt:lpstr>По результатам программы участники умеют:</vt:lpstr>
      <vt:lpstr>Почему детям интересно быть в проекте бизнес дети?</vt:lpstr>
      <vt:lpstr>Презентация PowerPoint</vt:lpstr>
      <vt:lpstr>ИНВЕСТИРУЙТЕ В УСПЕШНОЕ БУДУЩЕЕ  ВАШЕГО РЕБЕНКА!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будет проходить в несколько этапов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ZAKIROV FAMILY</dc:creator>
  <cp:lastModifiedBy>Екатерина Ксенофонтова</cp:lastModifiedBy>
  <cp:revision>47</cp:revision>
  <dcterms:created xsi:type="dcterms:W3CDTF">2022-01-08T11:02:40Z</dcterms:created>
  <dcterms:modified xsi:type="dcterms:W3CDTF">2023-03-24T14:11:25Z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0x010100ED2E31314D027A4B9832033647C3CEEC</vt:lpwstr>
  </property>
</Properties>
</file>