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27432000" cy="154305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204" y="120"/>
      </p:cViewPr>
      <p:guideLst>
        <p:guide orient="horz" pos="4860"/>
        <p:guide pos="8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4462365-12F3-45A6-A2DA-9F147A1BA2C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371600" y="615600"/>
            <a:ext cx="24688440" cy="257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371600" y="3610440"/>
            <a:ext cx="2468844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1371600" y="8285040"/>
            <a:ext cx="2468844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D820C4-B9C1-41A9-9FC0-210021516A0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371600" y="615600"/>
            <a:ext cx="24688440" cy="257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1371600" y="3610440"/>
            <a:ext cx="1204776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14022000" y="3610440"/>
            <a:ext cx="1204776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1371600" y="8285040"/>
            <a:ext cx="1204776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14022000" y="8285040"/>
            <a:ext cx="1204776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D3B6E41-32E2-437A-AFB0-B1A57BA9F8B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371600" y="615600"/>
            <a:ext cx="24688440" cy="257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1371600" y="3610440"/>
            <a:ext cx="794952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9718920" y="3610440"/>
            <a:ext cx="794952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8066240" y="3610440"/>
            <a:ext cx="794952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1371600" y="8285040"/>
            <a:ext cx="794952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9718920" y="8285040"/>
            <a:ext cx="794952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8066240" y="8285040"/>
            <a:ext cx="794952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F11FBB-E495-437A-A30B-D0AE702BA89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371600" y="615600"/>
            <a:ext cx="24688440" cy="257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371600" y="3610440"/>
            <a:ext cx="24688440" cy="894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2275F00-8036-4638-B6FF-674D5F9000CC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371600" y="615600"/>
            <a:ext cx="24688440" cy="257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1371600" y="3610440"/>
            <a:ext cx="24688440" cy="894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814DBFB-11DB-4A44-B559-7AEA3872A58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371600" y="615600"/>
            <a:ext cx="24688440" cy="257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1371600" y="3610440"/>
            <a:ext cx="12047760" cy="894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14022000" y="3610440"/>
            <a:ext cx="12047760" cy="894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1E2C4E1-057E-4EBC-B783-4539640F24B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371600" y="615600"/>
            <a:ext cx="24688440" cy="257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042E938-5D18-44F3-9633-9CCB37D4D96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371600" y="615600"/>
            <a:ext cx="24688440" cy="119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E48311C-3BC3-49C6-842D-2D191235956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371600" y="615600"/>
            <a:ext cx="24688440" cy="257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1371600" y="3610440"/>
            <a:ext cx="1204776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14022000" y="3610440"/>
            <a:ext cx="12047760" cy="894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1371600" y="8285040"/>
            <a:ext cx="1204776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D734586-5E0A-4C28-A540-A444CB0D496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371600" y="615600"/>
            <a:ext cx="24688440" cy="257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1371600" y="3610440"/>
            <a:ext cx="12047760" cy="894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14022000" y="3610440"/>
            <a:ext cx="1204776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14022000" y="8285040"/>
            <a:ext cx="1204776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DFFDFFE-313B-4163-ACB2-266B406D4C1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371600" y="615600"/>
            <a:ext cx="24688440" cy="257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1371600" y="3610440"/>
            <a:ext cx="1204776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14022000" y="3610440"/>
            <a:ext cx="1204776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1371600" y="8285040"/>
            <a:ext cx="24688440" cy="42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E60C248-28DE-4F05-871A-ADAC92354BD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39000">
              <a:srgbClr val="3A598F"/>
            </a:gs>
            <a:gs pos="64000">
              <a:srgbClr val="18416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9086760" y="14301720"/>
            <a:ext cx="9254520" cy="817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empora LGC Uni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empora LGC Uni"/>
              </a:rPr>
              <a:t> 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19373760" y="14301720"/>
            <a:ext cx="6168240" cy="817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ru-RU" sz="27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AD96E7D6-DF7B-4DA4-8E79-083B41F5A9F4}" type="slidenum">
              <a:rPr lang="ru-RU" sz="27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2700" b="0" strike="noStrike" spc="-1">
              <a:solidFill>
                <a:srgbClr val="000000"/>
              </a:solidFill>
              <a:latin typeface="Tempora LGC Un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1886040" y="14301720"/>
            <a:ext cx="6168240" cy="817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empora LGC Uni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empora LGC Uni"/>
              </a:rPr>
              <a:t> 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1371600" y="615600"/>
            <a:ext cx="24688440" cy="2576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1371600" y="3610440"/>
            <a:ext cx="24688440" cy="894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3000">
              <a:srgbClr val="3A598F"/>
            </a:gs>
            <a:gs pos="39000">
              <a:srgbClr val="3A598F"/>
            </a:gs>
            <a:gs pos="64000">
              <a:srgbClr val="18416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2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20000" y="1260000"/>
            <a:ext cx="1061280" cy="1347840"/>
          </a:xfrm>
          <a:prstGeom prst="rect">
            <a:avLst/>
          </a:prstGeom>
          <a:ln w="0">
            <a:noFill/>
          </a:ln>
        </p:spPr>
      </p:pic>
      <p:grpSp>
        <p:nvGrpSpPr>
          <p:cNvPr id="42" name="Группа 6"/>
          <p:cNvGrpSpPr/>
          <p:nvPr/>
        </p:nvGrpSpPr>
        <p:grpSpPr>
          <a:xfrm>
            <a:off x="-75600" y="13686120"/>
            <a:ext cx="27891000" cy="1870560"/>
            <a:chOff x="-75600" y="13686120"/>
            <a:chExt cx="27891000" cy="1870560"/>
          </a:xfrm>
        </p:grpSpPr>
        <p:pic>
          <p:nvPicPr>
            <p:cNvPr id="43" name="Рисунок 23"/>
            <p:cNvPicPr/>
            <p:nvPr/>
          </p:nvPicPr>
          <p:blipFill>
            <a:blip r:embed="rId4">
              <a:alphaModFix amt="16000"/>
            </a:blip>
            <a:srcRect l="269" t="37565" r="1512" b="38640"/>
            <a:stretch/>
          </p:blipFill>
          <p:spPr>
            <a:xfrm>
              <a:off x="-75600" y="13686120"/>
              <a:ext cx="10029240" cy="170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" name="Рисунок 24"/>
            <p:cNvPicPr/>
            <p:nvPr/>
          </p:nvPicPr>
          <p:blipFill>
            <a:blip r:embed="rId4">
              <a:alphaModFix amt="16000"/>
            </a:blip>
            <a:srcRect l="269" t="59276" r="1512" b="20645"/>
            <a:stretch/>
          </p:blipFill>
          <p:spPr>
            <a:xfrm>
              <a:off x="9901440" y="14121360"/>
              <a:ext cx="10029240" cy="1435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5" name="Рисунок 25"/>
            <p:cNvPicPr/>
            <p:nvPr/>
          </p:nvPicPr>
          <p:blipFill>
            <a:blip r:embed="rId4">
              <a:alphaModFix amt="16000"/>
            </a:blip>
            <a:srcRect l="269" t="78366" r="24087" b="6275"/>
            <a:stretch/>
          </p:blipFill>
          <p:spPr>
            <a:xfrm>
              <a:off x="20092320" y="14199120"/>
              <a:ext cx="7723080" cy="1096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6" name="TextBox 5"/>
          <p:cNvSpPr/>
          <p:nvPr/>
        </p:nvSpPr>
        <p:spPr>
          <a:xfrm>
            <a:off x="1836000" y="1313640"/>
            <a:ext cx="10223816" cy="91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457200">
              <a:lnSpc>
                <a:spcPts val="7231"/>
              </a:lnSpc>
            </a:pPr>
            <a:r>
              <a:rPr lang="ru-RU" sz="4800" b="0" strike="noStrike" spc="-1" dirty="0">
                <a:solidFill>
                  <a:srgbClr val="FFFFFF"/>
                </a:solidFill>
                <a:latin typeface="Futura PT Bold"/>
              </a:rPr>
              <a:t>Администрация Пуровского района</a:t>
            </a:r>
            <a:endParaRPr lang="ru-RU" sz="48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47" name="Рисунок 26"/>
          <p:cNvPicPr/>
          <p:nvPr/>
        </p:nvPicPr>
        <p:blipFill>
          <a:blip r:embed="rId4">
            <a:alphaModFix amt="16000"/>
          </a:blip>
          <a:srcRect l="269" t="37565" r="1512" b="38640"/>
          <a:stretch/>
        </p:blipFill>
        <p:spPr>
          <a:xfrm>
            <a:off x="5522760" y="-213120"/>
            <a:ext cx="10029240" cy="1701360"/>
          </a:xfrm>
          <a:prstGeom prst="rect">
            <a:avLst/>
          </a:prstGeom>
          <a:ln w="0">
            <a:noFill/>
          </a:ln>
        </p:spPr>
      </p:pic>
      <p:pic>
        <p:nvPicPr>
          <p:cNvPr id="48" name="Рисунок 27"/>
          <p:cNvPicPr/>
          <p:nvPr/>
        </p:nvPicPr>
        <p:blipFill>
          <a:blip r:embed="rId4">
            <a:alphaModFix amt="16000"/>
          </a:blip>
          <a:srcRect l="269" t="59276" r="1512" b="20645"/>
          <a:stretch/>
        </p:blipFill>
        <p:spPr>
          <a:xfrm>
            <a:off x="15499800" y="222120"/>
            <a:ext cx="10029240" cy="1435320"/>
          </a:xfrm>
          <a:prstGeom prst="rect">
            <a:avLst/>
          </a:prstGeom>
          <a:ln w="0">
            <a:noFill/>
          </a:ln>
        </p:spPr>
      </p:pic>
      <p:pic>
        <p:nvPicPr>
          <p:cNvPr id="49" name="Рисунок 28"/>
          <p:cNvPicPr/>
          <p:nvPr/>
        </p:nvPicPr>
        <p:blipFill>
          <a:blip r:embed="rId4">
            <a:alphaModFix amt="16000"/>
          </a:blip>
          <a:srcRect l="269" t="37565" r="1512" b="38640"/>
          <a:stretch/>
        </p:blipFill>
        <p:spPr>
          <a:xfrm>
            <a:off x="540000" y="-213120"/>
            <a:ext cx="10029240" cy="1701360"/>
          </a:xfrm>
          <a:prstGeom prst="rect">
            <a:avLst/>
          </a:prstGeom>
          <a:ln w="0">
            <a:noFill/>
          </a:ln>
        </p:spPr>
      </p:pic>
      <p:sp>
        <p:nvSpPr>
          <p:cNvPr id="50" name="TextBox 6"/>
          <p:cNvSpPr/>
          <p:nvPr/>
        </p:nvSpPr>
        <p:spPr>
          <a:xfrm>
            <a:off x="1440000" y="2486880"/>
            <a:ext cx="2447928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6000" b="0" strike="noStrike" spc="-109">
                <a:solidFill>
                  <a:srgbClr val="FFFFFF"/>
                </a:solidFill>
                <a:latin typeface="Futura PT Bold"/>
              </a:rPr>
              <a:t>ЭКОЛОГИЧЕСКИЕ МЕРОПРИЯТИЯ 2024</a:t>
            </a:r>
            <a:endParaRPr lang="ru-RU" sz="60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1" name="TextBox 7"/>
          <p:cNvSpPr/>
          <p:nvPr/>
        </p:nvSpPr>
        <p:spPr>
          <a:xfrm>
            <a:off x="18254160" y="3999008"/>
            <a:ext cx="3353040" cy="60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4000" b="0" strike="noStrike" spc="-109" dirty="0">
                <a:solidFill>
                  <a:srgbClr val="FFFFFF"/>
                </a:solidFill>
                <a:latin typeface="Futura PT Bold"/>
              </a:rPr>
              <a:t>УЧАСТНИКОВ</a:t>
            </a:r>
            <a:endParaRPr lang="ru-RU" sz="4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2" name="TextBox 9"/>
          <p:cNvSpPr/>
          <p:nvPr/>
        </p:nvSpPr>
        <p:spPr>
          <a:xfrm>
            <a:off x="14760000" y="3600000"/>
            <a:ext cx="3636520" cy="24622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8000" b="0" strike="noStrike" spc="-109" dirty="0" smtClean="0">
                <a:solidFill>
                  <a:srgbClr val="FFFFFF"/>
                </a:solidFill>
                <a:latin typeface="Futura PT Bold"/>
              </a:rPr>
              <a:t>23 844 </a:t>
            </a:r>
            <a:r>
              <a:rPr lang="ru-RU" sz="8000" b="0" strike="noStrike" spc="-109" dirty="0">
                <a:solidFill>
                  <a:srgbClr val="FFFFFF"/>
                </a:solidFill>
                <a:latin typeface="Futura PT Bold"/>
              </a:rPr>
              <a:t>844</a:t>
            </a:r>
            <a:endParaRPr lang="ru-RU" sz="8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3" name="TextBox 11"/>
          <p:cNvSpPr/>
          <p:nvPr/>
        </p:nvSpPr>
        <p:spPr>
          <a:xfrm>
            <a:off x="14760000" y="13500000"/>
            <a:ext cx="9971280" cy="41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 defTabSz="457200">
              <a:lnSpc>
                <a:spcPts val="3240"/>
              </a:lnSpc>
            </a:pPr>
            <a:r>
              <a:rPr lang="ru-RU" sz="4000" b="1" strike="noStrike" spc="-109">
                <a:solidFill>
                  <a:schemeClr val="lt1"/>
                </a:solidFill>
                <a:latin typeface="Futura PT Book"/>
              </a:rPr>
              <a:t>354 - массовые</a:t>
            </a:r>
            <a:endParaRPr lang="ru-RU" sz="40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4" name="TextBox 12"/>
          <p:cNvSpPr/>
          <p:nvPr/>
        </p:nvSpPr>
        <p:spPr>
          <a:xfrm>
            <a:off x="4642992" y="13500000"/>
            <a:ext cx="5454648" cy="424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457200">
              <a:lnSpc>
                <a:spcPts val="3240"/>
              </a:lnSpc>
            </a:pPr>
            <a:r>
              <a:rPr lang="ru-RU" sz="4000" b="1" strike="noStrike" spc="-109" dirty="0">
                <a:solidFill>
                  <a:schemeClr val="lt1"/>
                </a:solidFill>
                <a:latin typeface="Futura PT Book"/>
              </a:rPr>
              <a:t>316 </a:t>
            </a:r>
            <a:r>
              <a:rPr lang="ru-RU" sz="4000" b="1" spc="-109" dirty="0" smtClean="0">
                <a:solidFill>
                  <a:schemeClr val="lt1"/>
                </a:solidFill>
                <a:latin typeface="Futura PT Book"/>
              </a:rPr>
              <a:t>- п</a:t>
            </a:r>
            <a:r>
              <a:rPr lang="ru-RU" sz="3600" b="1" strike="noStrike" spc="-109" dirty="0" smtClean="0">
                <a:solidFill>
                  <a:schemeClr val="lt1"/>
                </a:solidFill>
                <a:latin typeface="Futura PT Book"/>
              </a:rPr>
              <a:t>росветительские</a:t>
            </a:r>
            <a:endParaRPr lang="ru-RU" sz="36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270320" y="3975480"/>
            <a:ext cx="3963600" cy="46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09" dirty="0">
                <a:solidFill>
                  <a:srgbClr val="FFFFFF"/>
                </a:solidFill>
                <a:latin typeface="Futura PT Bold"/>
              </a:rPr>
              <a:t>МЕРОПРИЯТИЙ </a:t>
            </a:r>
            <a:endParaRPr lang="ru-RU" sz="36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6" name="TextBox 8"/>
          <p:cNvSpPr/>
          <p:nvPr/>
        </p:nvSpPr>
        <p:spPr>
          <a:xfrm>
            <a:off x="2268000" y="3456000"/>
            <a:ext cx="2002320" cy="12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8000" b="0" strike="noStrike" spc="-109">
                <a:solidFill>
                  <a:srgbClr val="FFFFFF"/>
                </a:solidFill>
                <a:latin typeface="Futura PT Bold"/>
              </a:rPr>
              <a:t>670</a:t>
            </a:r>
            <a:endParaRPr lang="ru-RU" sz="80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57" name="Рисунок 56"/>
          <p:cNvPicPr/>
          <p:nvPr/>
        </p:nvPicPr>
        <p:blipFill>
          <a:blip r:embed="rId5"/>
          <a:stretch/>
        </p:blipFill>
        <p:spPr>
          <a:xfrm>
            <a:off x="14760000" y="5040000"/>
            <a:ext cx="10079280" cy="8279280"/>
          </a:xfrm>
          <a:prstGeom prst="rect">
            <a:avLst/>
          </a:prstGeom>
          <a:ln w="0">
            <a:noFill/>
          </a:ln>
        </p:spPr>
      </p:pic>
      <p:pic>
        <p:nvPicPr>
          <p:cNvPr id="58" name="Рисунок 57"/>
          <p:cNvPicPr/>
          <p:nvPr/>
        </p:nvPicPr>
        <p:blipFill>
          <a:blip r:embed="rId6"/>
          <a:stretch/>
        </p:blipFill>
        <p:spPr>
          <a:xfrm>
            <a:off x="2520000" y="5040000"/>
            <a:ext cx="10079280" cy="827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3000">
              <a:srgbClr val="3A598F"/>
            </a:gs>
            <a:gs pos="39000">
              <a:srgbClr val="3A598F"/>
            </a:gs>
            <a:gs pos="64000">
              <a:srgbClr val="18416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38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20000" y="1260000"/>
            <a:ext cx="1061280" cy="1347840"/>
          </a:xfrm>
          <a:prstGeom prst="rect">
            <a:avLst/>
          </a:prstGeom>
          <a:ln w="0">
            <a:noFill/>
          </a:ln>
        </p:spPr>
      </p:pic>
      <p:grpSp>
        <p:nvGrpSpPr>
          <p:cNvPr id="60" name="Группа 9"/>
          <p:cNvGrpSpPr/>
          <p:nvPr/>
        </p:nvGrpSpPr>
        <p:grpSpPr>
          <a:xfrm>
            <a:off x="-75600" y="13686120"/>
            <a:ext cx="27891000" cy="1870560"/>
            <a:chOff x="-75600" y="13686120"/>
            <a:chExt cx="27891000" cy="1870560"/>
          </a:xfrm>
        </p:grpSpPr>
        <p:pic>
          <p:nvPicPr>
            <p:cNvPr id="61" name="Рисунок 39"/>
            <p:cNvPicPr/>
            <p:nvPr/>
          </p:nvPicPr>
          <p:blipFill>
            <a:blip r:embed="rId4">
              <a:alphaModFix amt="16000"/>
            </a:blip>
            <a:srcRect l="269" t="37565" r="1512" b="38640"/>
            <a:stretch/>
          </p:blipFill>
          <p:spPr>
            <a:xfrm>
              <a:off x="-75600" y="13686120"/>
              <a:ext cx="10029240" cy="170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2" name="Рисунок 40"/>
            <p:cNvPicPr/>
            <p:nvPr/>
          </p:nvPicPr>
          <p:blipFill>
            <a:blip r:embed="rId4">
              <a:alphaModFix amt="16000"/>
            </a:blip>
            <a:srcRect l="269" t="59276" r="1512" b="20645"/>
            <a:stretch/>
          </p:blipFill>
          <p:spPr>
            <a:xfrm>
              <a:off x="9901440" y="14121360"/>
              <a:ext cx="10029240" cy="1435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3" name="Рисунок 41"/>
            <p:cNvPicPr/>
            <p:nvPr/>
          </p:nvPicPr>
          <p:blipFill>
            <a:blip r:embed="rId4">
              <a:alphaModFix amt="16000"/>
            </a:blip>
            <a:srcRect l="269" t="78366" r="24087" b="6275"/>
            <a:stretch/>
          </p:blipFill>
          <p:spPr>
            <a:xfrm>
              <a:off x="20092320" y="14199120"/>
              <a:ext cx="7723080" cy="1096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4" name="TextBox 36"/>
          <p:cNvSpPr/>
          <p:nvPr/>
        </p:nvSpPr>
        <p:spPr>
          <a:xfrm>
            <a:off x="1836000" y="1313640"/>
            <a:ext cx="10367832" cy="91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457200">
              <a:lnSpc>
                <a:spcPts val="7231"/>
              </a:lnSpc>
            </a:pPr>
            <a:r>
              <a:rPr lang="ru-RU" sz="4800" b="0" strike="noStrike" spc="-1" dirty="0">
                <a:solidFill>
                  <a:srgbClr val="FFFFFF"/>
                </a:solidFill>
                <a:latin typeface="Futura PT Bold"/>
              </a:rPr>
              <a:t>Администрация Пуровского района</a:t>
            </a:r>
            <a:endParaRPr lang="ru-RU" sz="48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5" name="Рисунок 42"/>
          <p:cNvPicPr/>
          <p:nvPr/>
        </p:nvPicPr>
        <p:blipFill>
          <a:blip r:embed="rId4">
            <a:alphaModFix amt="16000"/>
          </a:blip>
          <a:srcRect l="269" t="37565" r="1512" b="38640"/>
          <a:stretch/>
        </p:blipFill>
        <p:spPr>
          <a:xfrm>
            <a:off x="5522760" y="-213120"/>
            <a:ext cx="10029240" cy="1701360"/>
          </a:xfrm>
          <a:prstGeom prst="rect">
            <a:avLst/>
          </a:prstGeom>
          <a:ln w="0">
            <a:noFill/>
          </a:ln>
        </p:spPr>
      </p:pic>
      <p:pic>
        <p:nvPicPr>
          <p:cNvPr id="66" name="Рисунок 43"/>
          <p:cNvPicPr/>
          <p:nvPr/>
        </p:nvPicPr>
        <p:blipFill>
          <a:blip r:embed="rId4">
            <a:alphaModFix amt="16000"/>
          </a:blip>
          <a:srcRect l="269" t="59276" r="1512" b="20645"/>
          <a:stretch/>
        </p:blipFill>
        <p:spPr>
          <a:xfrm>
            <a:off x="15499800" y="222120"/>
            <a:ext cx="10029240" cy="1435320"/>
          </a:xfrm>
          <a:prstGeom prst="rect">
            <a:avLst/>
          </a:prstGeom>
          <a:ln w="0">
            <a:noFill/>
          </a:ln>
        </p:spPr>
      </p:pic>
      <p:pic>
        <p:nvPicPr>
          <p:cNvPr id="67" name="Рисунок 44"/>
          <p:cNvPicPr/>
          <p:nvPr/>
        </p:nvPicPr>
        <p:blipFill>
          <a:blip r:embed="rId4">
            <a:alphaModFix amt="16000"/>
          </a:blip>
          <a:srcRect l="269" t="37565" r="1512" b="38640"/>
          <a:stretch/>
        </p:blipFill>
        <p:spPr>
          <a:xfrm>
            <a:off x="540000" y="-213120"/>
            <a:ext cx="10029240" cy="1701360"/>
          </a:xfrm>
          <a:prstGeom prst="rect">
            <a:avLst/>
          </a:prstGeom>
          <a:ln w="0">
            <a:noFill/>
          </a:ln>
        </p:spPr>
      </p:pic>
      <p:sp>
        <p:nvSpPr>
          <p:cNvPr id="68" name="TextBox 49"/>
          <p:cNvSpPr/>
          <p:nvPr/>
        </p:nvSpPr>
        <p:spPr>
          <a:xfrm>
            <a:off x="1440000" y="2486880"/>
            <a:ext cx="2447928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6000" b="0" strike="noStrike" spc="-109">
                <a:solidFill>
                  <a:srgbClr val="FFFFFF"/>
                </a:solidFill>
                <a:latin typeface="Futura PT Bold"/>
              </a:rPr>
              <a:t>ЭКОЛОГИЧЕСКИЕ МЕРОПРИЯТИЯ 2024</a:t>
            </a:r>
            <a:endParaRPr lang="ru-RU" sz="60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9" name="TextBox 54"/>
          <p:cNvSpPr/>
          <p:nvPr/>
        </p:nvSpPr>
        <p:spPr>
          <a:xfrm>
            <a:off x="1100890" y="4618906"/>
            <a:ext cx="10259736" cy="4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57200">
              <a:lnSpc>
                <a:spcPts val="3240"/>
              </a:lnSpc>
            </a:pPr>
            <a:r>
              <a:rPr lang="ru-RU" sz="8000" b="0" strike="noStrike" spc="-109" dirty="0">
                <a:solidFill>
                  <a:srgbClr val="FFFFFF"/>
                </a:solidFill>
                <a:latin typeface="Futura PT Bold"/>
                <a:ea typeface="Droid Sans Fallback"/>
              </a:rPr>
              <a:t>13 КМ </a:t>
            </a:r>
            <a:r>
              <a:rPr lang="ru-RU" sz="4000" b="0" strike="noStrike" spc="-109" dirty="0">
                <a:solidFill>
                  <a:srgbClr val="FFFFFF"/>
                </a:solidFill>
                <a:latin typeface="Futura PT Bold"/>
                <a:ea typeface="Droid Sans Fallback"/>
              </a:rPr>
              <a:t>БЕРЕГОВ РЕК - ОЧИЩЕНО</a:t>
            </a:r>
            <a:endParaRPr lang="ru-RU" sz="4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0" name="Рисунок 69"/>
          <p:cNvPicPr/>
          <p:nvPr/>
        </p:nvPicPr>
        <p:blipFill>
          <a:blip r:embed="rId5"/>
          <a:srcRect t="42157"/>
          <a:stretch/>
        </p:blipFill>
        <p:spPr>
          <a:xfrm>
            <a:off x="2395040" y="6131074"/>
            <a:ext cx="13104760" cy="5807578"/>
          </a:xfrm>
          <a:prstGeom prst="rect">
            <a:avLst/>
          </a:prstGeom>
          <a:ln w="0"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6"/>
          <a:stretch/>
        </p:blipFill>
        <p:spPr>
          <a:xfrm>
            <a:off x="18540536" y="6179821"/>
            <a:ext cx="5580824" cy="5760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3000">
              <a:srgbClr val="3A598F"/>
            </a:gs>
            <a:gs pos="39000">
              <a:srgbClr val="3A598F"/>
            </a:gs>
            <a:gs pos="64000">
              <a:srgbClr val="18416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3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20000" y="1260000"/>
            <a:ext cx="1061280" cy="1347840"/>
          </a:xfrm>
          <a:prstGeom prst="rect">
            <a:avLst/>
          </a:prstGeom>
          <a:ln w="0">
            <a:noFill/>
          </a:ln>
        </p:spPr>
      </p:pic>
      <p:grpSp>
        <p:nvGrpSpPr>
          <p:cNvPr id="73" name="Группа 8"/>
          <p:cNvGrpSpPr/>
          <p:nvPr/>
        </p:nvGrpSpPr>
        <p:grpSpPr>
          <a:xfrm>
            <a:off x="-75600" y="13686120"/>
            <a:ext cx="27891000" cy="1870560"/>
            <a:chOff x="-75600" y="13686120"/>
            <a:chExt cx="27891000" cy="1870560"/>
          </a:xfrm>
        </p:grpSpPr>
        <p:pic>
          <p:nvPicPr>
            <p:cNvPr id="74" name="Рисунок 32"/>
            <p:cNvPicPr/>
            <p:nvPr/>
          </p:nvPicPr>
          <p:blipFill>
            <a:blip r:embed="rId4">
              <a:alphaModFix amt="16000"/>
            </a:blip>
            <a:srcRect l="269" t="37565" r="1512" b="38640"/>
            <a:stretch/>
          </p:blipFill>
          <p:spPr>
            <a:xfrm>
              <a:off x="-75600" y="13686120"/>
              <a:ext cx="10029240" cy="170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5" name="Рисунок 33"/>
            <p:cNvPicPr/>
            <p:nvPr/>
          </p:nvPicPr>
          <p:blipFill>
            <a:blip r:embed="rId4">
              <a:alphaModFix amt="16000"/>
            </a:blip>
            <a:srcRect l="269" t="59276" r="1512" b="20645"/>
            <a:stretch/>
          </p:blipFill>
          <p:spPr>
            <a:xfrm>
              <a:off x="9901440" y="14121360"/>
              <a:ext cx="10029240" cy="1435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6" name="Рисунок 34"/>
            <p:cNvPicPr/>
            <p:nvPr/>
          </p:nvPicPr>
          <p:blipFill>
            <a:blip r:embed="rId4">
              <a:alphaModFix amt="16000"/>
            </a:blip>
            <a:srcRect l="269" t="78366" r="24087" b="6275"/>
            <a:stretch/>
          </p:blipFill>
          <p:spPr>
            <a:xfrm>
              <a:off x="20092320" y="14199120"/>
              <a:ext cx="7723080" cy="1096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7" name="TextBox 35"/>
          <p:cNvSpPr/>
          <p:nvPr/>
        </p:nvSpPr>
        <p:spPr>
          <a:xfrm>
            <a:off x="1836000" y="1313640"/>
            <a:ext cx="10295824" cy="91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457200">
              <a:lnSpc>
                <a:spcPts val="7231"/>
              </a:lnSpc>
            </a:pPr>
            <a:r>
              <a:rPr lang="ru-RU" sz="4800" b="0" strike="noStrike" spc="-1" dirty="0">
                <a:solidFill>
                  <a:srgbClr val="FFFFFF"/>
                </a:solidFill>
                <a:latin typeface="Futura PT Bold"/>
              </a:rPr>
              <a:t>Администрация Пуровского района</a:t>
            </a:r>
            <a:endParaRPr lang="ru-RU" sz="48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78" name="Рисунок 35"/>
          <p:cNvPicPr/>
          <p:nvPr/>
        </p:nvPicPr>
        <p:blipFill>
          <a:blip r:embed="rId4">
            <a:alphaModFix amt="16000"/>
          </a:blip>
          <a:srcRect l="269" t="37565" r="1512" b="38640"/>
          <a:stretch/>
        </p:blipFill>
        <p:spPr>
          <a:xfrm>
            <a:off x="5522760" y="-213120"/>
            <a:ext cx="10029240" cy="1701360"/>
          </a:xfrm>
          <a:prstGeom prst="rect">
            <a:avLst/>
          </a:prstGeom>
          <a:ln w="0">
            <a:noFill/>
          </a:ln>
        </p:spPr>
      </p:pic>
      <p:pic>
        <p:nvPicPr>
          <p:cNvPr id="79" name="Рисунок 36"/>
          <p:cNvPicPr/>
          <p:nvPr/>
        </p:nvPicPr>
        <p:blipFill>
          <a:blip r:embed="rId4">
            <a:alphaModFix amt="16000"/>
          </a:blip>
          <a:srcRect l="269" t="59276" r="1512" b="20645"/>
          <a:stretch/>
        </p:blipFill>
        <p:spPr>
          <a:xfrm>
            <a:off x="15499800" y="222120"/>
            <a:ext cx="10029240" cy="1435320"/>
          </a:xfrm>
          <a:prstGeom prst="rect">
            <a:avLst/>
          </a:prstGeom>
          <a:ln w="0">
            <a:noFill/>
          </a:ln>
        </p:spPr>
      </p:pic>
      <p:pic>
        <p:nvPicPr>
          <p:cNvPr id="80" name="Рисунок 37"/>
          <p:cNvPicPr/>
          <p:nvPr/>
        </p:nvPicPr>
        <p:blipFill>
          <a:blip r:embed="rId4">
            <a:alphaModFix amt="16000"/>
          </a:blip>
          <a:srcRect l="269" t="37565" r="1512" b="38640"/>
          <a:stretch/>
        </p:blipFill>
        <p:spPr>
          <a:xfrm>
            <a:off x="540000" y="-213120"/>
            <a:ext cx="10029240" cy="1701360"/>
          </a:xfrm>
          <a:prstGeom prst="rect">
            <a:avLst/>
          </a:prstGeom>
          <a:ln w="0">
            <a:noFill/>
          </a:ln>
        </p:spPr>
      </p:pic>
      <p:sp>
        <p:nvSpPr>
          <p:cNvPr id="81" name="TextBox 37"/>
          <p:cNvSpPr/>
          <p:nvPr/>
        </p:nvSpPr>
        <p:spPr>
          <a:xfrm>
            <a:off x="1440000" y="2486880"/>
            <a:ext cx="2447928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6000" b="0" strike="noStrike" spc="-109">
                <a:solidFill>
                  <a:srgbClr val="FFFFFF"/>
                </a:solidFill>
                <a:latin typeface="Futura PT Bold"/>
              </a:rPr>
              <a:t>ЭКОЛОГИЧЕСКИЕ МЕРОПРИЯТИЯ 2024</a:t>
            </a:r>
            <a:endParaRPr lang="ru-RU" sz="60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2" name="TextBox 46"/>
          <p:cNvSpPr/>
          <p:nvPr/>
        </p:nvSpPr>
        <p:spPr>
          <a:xfrm>
            <a:off x="1546648" y="4132591"/>
            <a:ext cx="7235440" cy="4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57200">
              <a:lnSpc>
                <a:spcPts val="3240"/>
              </a:lnSpc>
            </a:pPr>
            <a:r>
              <a:rPr lang="ru-RU" sz="8000" b="0" strike="noStrike" spc="-109" dirty="0">
                <a:solidFill>
                  <a:srgbClr val="FFFFFF"/>
                </a:solidFill>
                <a:latin typeface="Futura PT Bold"/>
                <a:ea typeface="Droid Sans Fallback"/>
              </a:rPr>
              <a:t>24</a:t>
            </a:r>
            <a:r>
              <a:rPr lang="ru-RU" sz="4000" b="0" strike="noStrike" spc="-109" dirty="0">
                <a:solidFill>
                  <a:srgbClr val="FFFFFF"/>
                </a:solidFill>
                <a:latin typeface="Futura PT Bold"/>
                <a:ea typeface="Droid Sans Fallback"/>
              </a:rPr>
              <a:t> ликвидировано свалок</a:t>
            </a:r>
            <a:endParaRPr lang="ru-RU" sz="4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3" name="Рисунок 82"/>
          <p:cNvPicPr/>
          <p:nvPr/>
        </p:nvPicPr>
        <p:blipFill>
          <a:blip r:embed="rId5"/>
          <a:stretch/>
        </p:blipFill>
        <p:spPr>
          <a:xfrm>
            <a:off x="1978696" y="4872705"/>
            <a:ext cx="8891624" cy="8819280"/>
          </a:xfrm>
          <a:prstGeom prst="rect">
            <a:avLst/>
          </a:prstGeom>
          <a:ln w="0">
            <a:noFill/>
          </a:ln>
        </p:spPr>
      </p:pic>
      <p:pic>
        <p:nvPicPr>
          <p:cNvPr id="84" name="Рисунок 83"/>
          <p:cNvPicPr/>
          <p:nvPr/>
        </p:nvPicPr>
        <p:blipFill>
          <a:blip r:embed="rId6"/>
          <a:stretch/>
        </p:blipFill>
        <p:spPr>
          <a:xfrm>
            <a:off x="14220000" y="4833360"/>
            <a:ext cx="9289088" cy="8845920"/>
          </a:xfrm>
          <a:prstGeom prst="rect">
            <a:avLst/>
          </a:prstGeom>
          <a:ln w="0">
            <a:noFill/>
          </a:ln>
        </p:spPr>
      </p:pic>
      <p:sp>
        <p:nvSpPr>
          <p:cNvPr id="85" name="Прямоугольник 84"/>
          <p:cNvSpPr/>
          <p:nvPr/>
        </p:nvSpPr>
        <p:spPr>
          <a:xfrm>
            <a:off x="14040000" y="2186640"/>
            <a:ext cx="5839920" cy="199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0" b="0" strike="noStrike" spc="-109">
                <a:solidFill>
                  <a:schemeClr val="lt1">
                    <a:lumMod val="75000"/>
                  </a:schemeClr>
                </a:solidFill>
                <a:latin typeface="Futura PT Bold"/>
              </a:rPr>
              <a:t>            </a:t>
            </a:r>
            <a:endParaRPr lang="ru-RU" sz="8000" b="0" strike="noStrike" spc="-1">
              <a:solidFill>
                <a:srgbClr val="000000"/>
              </a:solidFill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8000" b="0" strike="noStrike" spc="-109">
                <a:solidFill>
                  <a:srgbClr val="FFFFFF"/>
                </a:solidFill>
                <a:latin typeface="Futura PT Bold"/>
                <a:ea typeface="Droid Sans Fallback"/>
              </a:rPr>
              <a:t>3 915</a:t>
            </a:r>
            <a:r>
              <a:rPr lang="ru-RU" sz="8000" b="0" strike="noStrike" spc="-109">
                <a:solidFill>
                  <a:schemeClr val="lt1">
                    <a:lumMod val="75000"/>
                  </a:schemeClr>
                </a:solidFill>
                <a:latin typeface="Futura PT Bold"/>
                <a:ea typeface="Droid Sans Fallback"/>
              </a:rPr>
              <a:t> </a:t>
            </a:r>
            <a:r>
              <a:rPr lang="ru-RU" sz="8000" b="0" strike="noStrike" spc="-1">
                <a:solidFill>
                  <a:schemeClr val="lt1"/>
                </a:solidFill>
                <a:latin typeface="Futura PT Bold"/>
                <a:ea typeface="Tahoma"/>
              </a:rPr>
              <a:t>м</a:t>
            </a:r>
            <a:r>
              <a:rPr lang="ru-RU" sz="8000" b="0" strike="noStrike" spc="-1" baseline="30000">
                <a:solidFill>
                  <a:schemeClr val="lt1"/>
                </a:solidFill>
                <a:latin typeface="Futura PT Bold"/>
                <a:ea typeface="Tahoma"/>
              </a:rPr>
              <a:t>2 </a:t>
            </a:r>
            <a:endParaRPr lang="ru-RU" sz="80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6" name="TextBox 50"/>
          <p:cNvSpPr/>
          <p:nvPr/>
        </p:nvSpPr>
        <p:spPr>
          <a:xfrm>
            <a:off x="18120824" y="4062600"/>
            <a:ext cx="4787192" cy="4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57200">
              <a:lnSpc>
                <a:spcPts val="3240"/>
              </a:lnSpc>
            </a:pPr>
            <a:r>
              <a:rPr lang="ru-RU" sz="4000" b="0" strike="noStrike" spc="-109" dirty="0">
                <a:solidFill>
                  <a:srgbClr val="FFFFFF"/>
                </a:solidFill>
                <a:latin typeface="Futura PT Bold"/>
                <a:ea typeface="Droid Sans Fallback"/>
              </a:rPr>
              <a:t>собрано мусора</a:t>
            </a:r>
            <a:endParaRPr lang="ru-RU" sz="4000" b="0" strike="noStrike" spc="-1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3000">
              <a:srgbClr val="3A598F"/>
            </a:gs>
            <a:gs pos="39000">
              <a:srgbClr val="3A598F"/>
            </a:gs>
            <a:gs pos="64000">
              <a:srgbClr val="18416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11"/>
          <p:cNvPicPr/>
          <p:nvPr/>
        </p:nvPicPr>
        <p:blipFill>
          <a:blip r:embed="rId2">
            <a:extLst/>
          </a:blip>
          <a:stretch/>
        </p:blipFill>
        <p:spPr>
          <a:xfrm>
            <a:off x="720000" y="1260000"/>
            <a:ext cx="1061280" cy="1347840"/>
          </a:xfrm>
          <a:prstGeom prst="rect">
            <a:avLst/>
          </a:prstGeom>
          <a:ln w="0">
            <a:noFill/>
          </a:ln>
        </p:spPr>
      </p:pic>
      <p:grpSp>
        <p:nvGrpSpPr>
          <p:cNvPr id="88" name="Группа 5"/>
          <p:cNvGrpSpPr/>
          <p:nvPr/>
        </p:nvGrpSpPr>
        <p:grpSpPr>
          <a:xfrm>
            <a:off x="-75600" y="13686120"/>
            <a:ext cx="27891000" cy="1870560"/>
            <a:chOff x="-75600" y="13686120"/>
            <a:chExt cx="27891000" cy="1870560"/>
          </a:xfrm>
        </p:grpSpPr>
        <p:pic>
          <p:nvPicPr>
            <p:cNvPr id="89" name="Рисунок 12"/>
            <p:cNvPicPr/>
            <p:nvPr/>
          </p:nvPicPr>
          <p:blipFill>
            <a:blip r:embed="rId3">
              <a:alphaModFix amt="16000"/>
            </a:blip>
            <a:srcRect l="269" t="37565" r="1512" b="38640"/>
            <a:stretch/>
          </p:blipFill>
          <p:spPr>
            <a:xfrm>
              <a:off x="-75600" y="13686120"/>
              <a:ext cx="10029240" cy="170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0" name="Рисунок 13"/>
            <p:cNvPicPr/>
            <p:nvPr/>
          </p:nvPicPr>
          <p:blipFill>
            <a:blip r:embed="rId3">
              <a:alphaModFix amt="16000"/>
            </a:blip>
            <a:srcRect l="269" t="59276" r="1512" b="20645"/>
            <a:stretch/>
          </p:blipFill>
          <p:spPr>
            <a:xfrm>
              <a:off x="9901440" y="14121360"/>
              <a:ext cx="10029240" cy="1435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1" name="Рисунок 15"/>
            <p:cNvPicPr/>
            <p:nvPr/>
          </p:nvPicPr>
          <p:blipFill>
            <a:blip r:embed="rId3">
              <a:alphaModFix amt="16000"/>
            </a:blip>
            <a:srcRect l="269" t="78366" r="24087" b="6275"/>
            <a:stretch/>
          </p:blipFill>
          <p:spPr>
            <a:xfrm>
              <a:off x="20092320" y="14199120"/>
              <a:ext cx="7723080" cy="1096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2" name="TextBox 2"/>
          <p:cNvSpPr/>
          <p:nvPr/>
        </p:nvSpPr>
        <p:spPr>
          <a:xfrm>
            <a:off x="1836000" y="1313640"/>
            <a:ext cx="10583856" cy="9233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457200">
              <a:lnSpc>
                <a:spcPts val="7231"/>
              </a:lnSpc>
            </a:pPr>
            <a:r>
              <a:rPr lang="ru-RU" sz="4800" b="0" strike="noStrike" spc="-1" dirty="0">
                <a:solidFill>
                  <a:srgbClr val="FFFFFF"/>
                </a:solidFill>
                <a:latin typeface="Futura PT Bold"/>
              </a:rPr>
              <a:t>Администрация Пуровского района</a:t>
            </a:r>
            <a:endParaRPr lang="ru-RU" sz="48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93" name="Рисунок 16"/>
          <p:cNvPicPr/>
          <p:nvPr/>
        </p:nvPicPr>
        <p:blipFill>
          <a:blip r:embed="rId3">
            <a:alphaModFix amt="16000"/>
          </a:blip>
          <a:srcRect l="269" t="37565" r="1512" b="38640"/>
          <a:stretch/>
        </p:blipFill>
        <p:spPr>
          <a:xfrm>
            <a:off x="5522760" y="-213120"/>
            <a:ext cx="10029240" cy="1701360"/>
          </a:xfrm>
          <a:prstGeom prst="rect">
            <a:avLst/>
          </a:prstGeom>
          <a:ln w="0">
            <a:noFill/>
          </a:ln>
        </p:spPr>
      </p:pic>
      <p:pic>
        <p:nvPicPr>
          <p:cNvPr id="94" name="Рисунок 17"/>
          <p:cNvPicPr/>
          <p:nvPr/>
        </p:nvPicPr>
        <p:blipFill>
          <a:blip r:embed="rId3">
            <a:alphaModFix amt="16000"/>
          </a:blip>
          <a:srcRect l="269" t="59276" r="1512" b="20645"/>
          <a:stretch/>
        </p:blipFill>
        <p:spPr>
          <a:xfrm>
            <a:off x="15499800" y="222120"/>
            <a:ext cx="10029240" cy="1435320"/>
          </a:xfrm>
          <a:prstGeom prst="rect">
            <a:avLst/>
          </a:prstGeom>
          <a:ln w="0">
            <a:noFill/>
          </a:ln>
        </p:spPr>
      </p:pic>
      <p:pic>
        <p:nvPicPr>
          <p:cNvPr id="95" name="Рисунок 18"/>
          <p:cNvPicPr/>
          <p:nvPr/>
        </p:nvPicPr>
        <p:blipFill>
          <a:blip r:embed="rId3">
            <a:alphaModFix amt="16000"/>
          </a:blip>
          <a:srcRect l="269" t="37565" r="1512" b="38640"/>
          <a:stretch/>
        </p:blipFill>
        <p:spPr>
          <a:xfrm>
            <a:off x="540000" y="-213120"/>
            <a:ext cx="10029240" cy="1701360"/>
          </a:xfrm>
          <a:prstGeom prst="rect">
            <a:avLst/>
          </a:prstGeom>
          <a:ln w="0">
            <a:noFill/>
          </a:ln>
        </p:spPr>
      </p:pic>
      <p:sp>
        <p:nvSpPr>
          <p:cNvPr id="96" name="TextBox 3"/>
          <p:cNvSpPr/>
          <p:nvPr/>
        </p:nvSpPr>
        <p:spPr>
          <a:xfrm>
            <a:off x="1440000" y="2558880"/>
            <a:ext cx="2447928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6000" b="0" strike="noStrike" spc="-109">
                <a:solidFill>
                  <a:srgbClr val="FFFFFF"/>
                </a:solidFill>
                <a:latin typeface="Futura PT Bold"/>
              </a:rPr>
              <a:t>ЭКОЛОГИЧЕСКОЕ ВОСПИТАНИЕ 2024</a:t>
            </a:r>
            <a:endParaRPr lang="ru-RU" sz="60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97" name="Рисунок 96"/>
          <p:cNvPicPr/>
          <p:nvPr/>
        </p:nvPicPr>
        <p:blipFill>
          <a:blip r:embed="rId4"/>
          <a:stretch/>
        </p:blipFill>
        <p:spPr>
          <a:xfrm>
            <a:off x="1440000" y="3960000"/>
            <a:ext cx="7999920" cy="7588440"/>
          </a:xfrm>
          <a:prstGeom prst="rect">
            <a:avLst/>
          </a:prstGeom>
          <a:ln w="0">
            <a:noFill/>
          </a:ln>
        </p:spPr>
      </p:pic>
      <p:pic>
        <p:nvPicPr>
          <p:cNvPr id="98" name="Рисунок 97"/>
          <p:cNvPicPr/>
          <p:nvPr/>
        </p:nvPicPr>
        <p:blipFill>
          <a:blip r:embed="rId5"/>
          <a:stretch/>
        </p:blipFill>
        <p:spPr>
          <a:xfrm>
            <a:off x="9900000" y="5338986"/>
            <a:ext cx="7998480" cy="8160294"/>
          </a:xfrm>
          <a:prstGeom prst="rect">
            <a:avLst/>
          </a:prstGeom>
          <a:ln w="0">
            <a:noFill/>
          </a:ln>
        </p:spPr>
      </p:pic>
      <p:sp>
        <p:nvSpPr>
          <p:cNvPr id="99" name="Прямоугольник 98"/>
          <p:cNvSpPr/>
          <p:nvPr/>
        </p:nvSpPr>
        <p:spPr>
          <a:xfrm>
            <a:off x="18360000" y="10032120"/>
            <a:ext cx="2088360" cy="134316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20738880" y="7975440"/>
            <a:ext cx="2368800" cy="337464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23418000" y="4592880"/>
            <a:ext cx="2369160" cy="6757200"/>
          </a:xfrm>
          <a:prstGeom prst="rect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18360000" y="10211760"/>
            <a:ext cx="208836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Futura PT Bold"/>
                <a:ea typeface="Tahoma"/>
              </a:rPr>
              <a:t>18</a:t>
            </a: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20752920" y="10179720"/>
            <a:ext cx="2354760" cy="131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Futura PT Bold"/>
                <a:ea typeface="Tahoma"/>
              </a:rPr>
              <a:t>36</a:t>
            </a: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22632120" y="10137240"/>
            <a:ext cx="4007160" cy="13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chemeClr val="lt1"/>
                </a:solidFill>
                <a:latin typeface="Futura PT Bold"/>
                <a:ea typeface="Tahoma"/>
              </a:rPr>
              <a:t>50</a:t>
            </a:r>
            <a:endParaRPr lang="ru-RU" sz="32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18360000" y="11548440"/>
            <a:ext cx="2088360" cy="610200"/>
          </a:xfrm>
          <a:prstGeom prst="roundRect">
            <a:avLst>
              <a:gd name="adj" fmla="val 16667"/>
            </a:avLst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0752920" y="11563200"/>
            <a:ext cx="2368800" cy="612720"/>
          </a:xfrm>
          <a:prstGeom prst="roundRect">
            <a:avLst>
              <a:gd name="adj" fmla="val 16667"/>
            </a:avLst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23418000" y="11565360"/>
            <a:ext cx="2369160" cy="612000"/>
          </a:xfrm>
          <a:prstGeom prst="roundRect">
            <a:avLst>
              <a:gd name="adj" fmla="val 16667"/>
            </a:avLst>
          </a:prstGeom>
          <a:noFill/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ctr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8360000" y="11548440"/>
            <a:ext cx="2088360" cy="59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chemeClr val="lt1"/>
                </a:solidFill>
                <a:latin typeface="Futura PT Bold"/>
                <a:ea typeface="Tahoma"/>
              </a:rPr>
              <a:t>2023</a:t>
            </a:r>
            <a:endParaRPr lang="ru-RU" sz="2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20752920" y="11563200"/>
            <a:ext cx="2368800" cy="72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chemeClr val="lt1"/>
                </a:solidFill>
                <a:latin typeface="Futura PT Bold"/>
                <a:ea typeface="Tahoma"/>
              </a:rPr>
              <a:t>2024</a:t>
            </a:r>
            <a:endParaRPr lang="ru-RU" sz="28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10" name="Рисунок 109"/>
          <p:cNvPicPr/>
          <p:nvPr/>
        </p:nvPicPr>
        <p:blipFill>
          <a:blip r:embed="rId6"/>
          <a:stretch/>
        </p:blipFill>
        <p:spPr>
          <a:xfrm>
            <a:off x="21839040" y="7284960"/>
            <a:ext cx="2999880" cy="3105360"/>
          </a:xfrm>
          <a:prstGeom prst="rect">
            <a:avLst/>
          </a:prstGeom>
          <a:ln w="0">
            <a:noFill/>
          </a:ln>
        </p:spPr>
      </p:pic>
      <p:sp>
        <p:nvSpPr>
          <p:cNvPr id="111" name="Прямоугольник 110"/>
          <p:cNvSpPr/>
          <p:nvPr/>
        </p:nvSpPr>
        <p:spPr>
          <a:xfrm>
            <a:off x="23418000" y="11563200"/>
            <a:ext cx="2369160" cy="72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chemeClr val="lt1"/>
                </a:solidFill>
                <a:latin typeface="Futura PT Bold"/>
                <a:ea typeface="Tahoma"/>
              </a:rPr>
              <a:t>2025</a:t>
            </a:r>
            <a:endParaRPr lang="ru-RU" sz="2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23418000" y="3852000"/>
            <a:ext cx="2369160" cy="72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chemeClr val="lt1"/>
                </a:solidFill>
                <a:latin typeface="Futura PT Bold"/>
                <a:ea typeface="Tahoma"/>
              </a:rPr>
              <a:t>ПЛАН</a:t>
            </a:r>
            <a:endParaRPr lang="ru-RU" sz="36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13" name="TextBox 4"/>
          <p:cNvSpPr/>
          <p:nvPr/>
        </p:nvSpPr>
        <p:spPr>
          <a:xfrm>
            <a:off x="18360000" y="12674880"/>
            <a:ext cx="7559280" cy="60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4000" b="0" strike="noStrike" spc="-109">
                <a:solidFill>
                  <a:srgbClr val="FFFFFF"/>
                </a:solidFill>
                <a:latin typeface="Futura PT Bold"/>
              </a:rPr>
              <a:t>Количество мероприятий</a:t>
            </a:r>
            <a:endParaRPr lang="ru-RU" sz="4000" b="0" strike="noStrike" spc="-1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3000">
              <a:srgbClr val="3A598F"/>
            </a:gs>
            <a:gs pos="39000">
              <a:srgbClr val="3A598F"/>
            </a:gs>
            <a:gs pos="64000">
              <a:srgbClr val="18416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Рисунок 10"/>
          <p:cNvPicPr/>
          <p:nvPr/>
        </p:nvPicPr>
        <p:blipFill>
          <a:blip r:embed="rId2">
            <a:extLst/>
          </a:blip>
          <a:stretch/>
        </p:blipFill>
        <p:spPr>
          <a:xfrm>
            <a:off x="720000" y="1260000"/>
            <a:ext cx="1061280" cy="1347840"/>
          </a:xfrm>
          <a:prstGeom prst="rect">
            <a:avLst/>
          </a:prstGeom>
          <a:ln w="0">
            <a:noFill/>
          </a:ln>
        </p:spPr>
      </p:pic>
      <p:grpSp>
        <p:nvGrpSpPr>
          <p:cNvPr id="115" name="Группа 7"/>
          <p:cNvGrpSpPr/>
          <p:nvPr/>
        </p:nvGrpSpPr>
        <p:grpSpPr>
          <a:xfrm>
            <a:off x="-75600" y="13686120"/>
            <a:ext cx="27891000" cy="1870560"/>
            <a:chOff x="-75600" y="13686120"/>
            <a:chExt cx="27891000" cy="1870560"/>
          </a:xfrm>
        </p:grpSpPr>
        <p:pic>
          <p:nvPicPr>
            <p:cNvPr id="116" name="Рисунок 14"/>
            <p:cNvPicPr/>
            <p:nvPr/>
          </p:nvPicPr>
          <p:blipFill>
            <a:blip r:embed="rId3">
              <a:alphaModFix amt="16000"/>
            </a:blip>
            <a:srcRect l="269" t="37565" r="1512" b="38640"/>
            <a:stretch/>
          </p:blipFill>
          <p:spPr>
            <a:xfrm>
              <a:off x="-75600" y="13686120"/>
              <a:ext cx="10029240" cy="170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7" name="Рисунок 19"/>
            <p:cNvPicPr/>
            <p:nvPr/>
          </p:nvPicPr>
          <p:blipFill>
            <a:blip r:embed="rId3">
              <a:alphaModFix amt="16000"/>
            </a:blip>
            <a:srcRect l="269" t="59276" r="1512" b="20645"/>
            <a:stretch/>
          </p:blipFill>
          <p:spPr>
            <a:xfrm>
              <a:off x="9901440" y="14121360"/>
              <a:ext cx="10029240" cy="1435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8" name="Рисунок 20"/>
            <p:cNvPicPr/>
            <p:nvPr/>
          </p:nvPicPr>
          <p:blipFill>
            <a:blip r:embed="rId3">
              <a:alphaModFix amt="16000"/>
            </a:blip>
            <a:srcRect l="269" t="78366" r="24087" b="6275"/>
            <a:stretch/>
          </p:blipFill>
          <p:spPr>
            <a:xfrm>
              <a:off x="20092320" y="14199120"/>
              <a:ext cx="7723080" cy="1096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9" name="TextBox 1"/>
          <p:cNvSpPr/>
          <p:nvPr/>
        </p:nvSpPr>
        <p:spPr>
          <a:xfrm>
            <a:off x="1836000" y="1313640"/>
            <a:ext cx="10223816" cy="91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457200">
              <a:lnSpc>
                <a:spcPts val="7231"/>
              </a:lnSpc>
            </a:pPr>
            <a:r>
              <a:rPr lang="ru-RU" sz="4800" b="0" strike="noStrike" spc="-1" dirty="0">
                <a:solidFill>
                  <a:srgbClr val="FFFFFF"/>
                </a:solidFill>
                <a:latin typeface="Futura PT Bold"/>
              </a:rPr>
              <a:t>Администрация Пуровского района</a:t>
            </a:r>
            <a:endParaRPr lang="ru-RU" sz="48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20" name="Рисунок 21"/>
          <p:cNvPicPr/>
          <p:nvPr/>
        </p:nvPicPr>
        <p:blipFill>
          <a:blip r:embed="rId3">
            <a:alphaModFix amt="16000"/>
          </a:blip>
          <a:srcRect l="269" t="37565" r="1512" b="38640"/>
          <a:stretch/>
        </p:blipFill>
        <p:spPr>
          <a:xfrm>
            <a:off x="5522760" y="-213120"/>
            <a:ext cx="10029240" cy="1701360"/>
          </a:xfrm>
          <a:prstGeom prst="rect">
            <a:avLst/>
          </a:prstGeom>
          <a:ln w="0">
            <a:noFill/>
          </a:ln>
        </p:spPr>
      </p:pic>
      <p:pic>
        <p:nvPicPr>
          <p:cNvPr id="121" name="Рисунок 29"/>
          <p:cNvPicPr/>
          <p:nvPr/>
        </p:nvPicPr>
        <p:blipFill>
          <a:blip r:embed="rId3">
            <a:alphaModFix amt="16000"/>
          </a:blip>
          <a:srcRect l="269" t="59276" r="1512" b="20645"/>
          <a:stretch/>
        </p:blipFill>
        <p:spPr>
          <a:xfrm>
            <a:off x="15499800" y="222120"/>
            <a:ext cx="10029240" cy="1435320"/>
          </a:xfrm>
          <a:prstGeom prst="rect">
            <a:avLst/>
          </a:prstGeom>
          <a:ln w="0">
            <a:noFill/>
          </a:ln>
        </p:spPr>
      </p:pic>
      <p:pic>
        <p:nvPicPr>
          <p:cNvPr id="122" name="Рисунок 30"/>
          <p:cNvPicPr/>
          <p:nvPr/>
        </p:nvPicPr>
        <p:blipFill>
          <a:blip r:embed="rId3">
            <a:alphaModFix amt="16000"/>
          </a:blip>
          <a:srcRect l="269" t="37565" r="1512" b="38640"/>
          <a:stretch/>
        </p:blipFill>
        <p:spPr>
          <a:xfrm>
            <a:off x="540000" y="-213120"/>
            <a:ext cx="10029240" cy="1701360"/>
          </a:xfrm>
          <a:prstGeom prst="rect">
            <a:avLst/>
          </a:prstGeom>
          <a:ln w="0">
            <a:noFill/>
          </a:ln>
        </p:spPr>
      </p:pic>
      <p:sp>
        <p:nvSpPr>
          <p:cNvPr id="123" name="TextBox 10"/>
          <p:cNvSpPr/>
          <p:nvPr/>
        </p:nvSpPr>
        <p:spPr>
          <a:xfrm>
            <a:off x="1440000" y="2558880"/>
            <a:ext cx="2447928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6000" b="0" strike="noStrike" spc="-109" dirty="0">
                <a:solidFill>
                  <a:srgbClr val="FFFFFF"/>
                </a:solidFill>
                <a:latin typeface="Futura PT Bold"/>
              </a:rPr>
              <a:t>МЕРОПРИЯТИЯ ПО ОЗЕЛЕНЕНИЮ 2024</a:t>
            </a:r>
            <a:endParaRPr lang="ru-RU" sz="6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4" name="TextBox 29"/>
          <p:cNvSpPr/>
          <p:nvPr/>
        </p:nvSpPr>
        <p:spPr>
          <a:xfrm>
            <a:off x="5119085" y="4175228"/>
            <a:ext cx="2620555" cy="8207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457200">
              <a:lnSpc>
                <a:spcPts val="3240"/>
              </a:lnSpc>
            </a:pPr>
            <a:r>
              <a:rPr lang="ru-RU" sz="4000" b="0" strike="noStrike" spc="-109" dirty="0">
                <a:solidFill>
                  <a:srgbClr val="FFFFFF"/>
                </a:solidFill>
                <a:latin typeface="Futura PT Bold"/>
                <a:ea typeface="Droid Sans Fallback"/>
              </a:rPr>
              <a:t>цветов высажено</a:t>
            </a:r>
            <a:endParaRPr lang="ru-RU" sz="4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5" name="TextBox 30"/>
          <p:cNvSpPr/>
          <p:nvPr/>
        </p:nvSpPr>
        <p:spPr>
          <a:xfrm>
            <a:off x="13355960" y="4161057"/>
            <a:ext cx="2644640" cy="8349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r" defTabSz="457200">
              <a:lnSpc>
                <a:spcPts val="3240"/>
              </a:lnSpc>
            </a:pPr>
            <a:r>
              <a:rPr lang="ru-RU" sz="4000" spc="-109" dirty="0">
                <a:solidFill>
                  <a:srgbClr val="FFFFFF"/>
                </a:solidFill>
                <a:latin typeface="Futura PT Bold"/>
              </a:rPr>
              <a:t>г</a:t>
            </a:r>
            <a:r>
              <a:rPr lang="ru-RU" sz="4000" b="0" strike="noStrike" spc="-109" dirty="0" smtClean="0">
                <a:solidFill>
                  <a:srgbClr val="FFFFFF"/>
                </a:solidFill>
                <a:latin typeface="Futura PT Bold"/>
              </a:rPr>
              <a:t>азонов обустроено</a:t>
            </a:r>
            <a:endParaRPr lang="ru-RU" sz="4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26" name="Picture 5" descr="C:\Users\машорин\Desktop\фото презент\photo_2024-06-13_11-02-25.jpg"/>
          <p:cNvPicPr/>
          <p:nvPr/>
        </p:nvPicPr>
        <p:blipFill>
          <a:blip r:embed="rId4"/>
          <a:srcRect b="5114"/>
          <a:stretch/>
        </p:blipFill>
        <p:spPr>
          <a:xfrm>
            <a:off x="1440000" y="5040000"/>
            <a:ext cx="12599280" cy="9043920"/>
          </a:xfrm>
          <a:prstGeom prst="rect">
            <a:avLst/>
          </a:prstGeom>
          <a:ln w="0">
            <a:noFill/>
          </a:ln>
        </p:spPr>
      </p:pic>
      <p:sp>
        <p:nvSpPr>
          <p:cNvPr id="127" name="Прямоугольник 126"/>
          <p:cNvSpPr/>
          <p:nvPr/>
        </p:nvSpPr>
        <p:spPr>
          <a:xfrm>
            <a:off x="1193144" y="3717652"/>
            <a:ext cx="4114620" cy="104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0" b="0" strike="noStrike" spc="-1" dirty="0">
                <a:solidFill>
                  <a:schemeClr val="lt1"/>
                </a:solidFill>
                <a:latin typeface="Futura PT Bold"/>
                <a:ea typeface="Tahoma"/>
              </a:rPr>
              <a:t>120 579</a:t>
            </a:r>
            <a:r>
              <a:rPr lang="ru-RU" sz="3200" b="0" strike="noStrike" spc="-109" dirty="0">
                <a:solidFill>
                  <a:schemeClr val="lt1">
                    <a:lumMod val="75000"/>
                  </a:schemeClr>
                </a:solidFill>
                <a:latin typeface="Futura PT Bold"/>
                <a:ea typeface="Tahoma"/>
              </a:rPr>
              <a:t> </a:t>
            </a:r>
            <a:endParaRPr lang="ru-RU" sz="32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8387408" y="3811580"/>
            <a:ext cx="4716936" cy="10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0" b="0" strike="noStrike" spc="-1" dirty="0">
                <a:solidFill>
                  <a:schemeClr val="lt1"/>
                </a:solidFill>
                <a:latin typeface="Futura PT Bold"/>
                <a:ea typeface="Tahoma"/>
              </a:rPr>
              <a:t>58 000 м</a:t>
            </a:r>
            <a:r>
              <a:rPr lang="ru-RU" sz="8000" b="0" strike="noStrike" spc="-1" baseline="30000" dirty="0">
                <a:solidFill>
                  <a:schemeClr val="lt1"/>
                </a:solidFill>
                <a:latin typeface="Futura PT Bold"/>
                <a:ea typeface="Tahoma"/>
              </a:rPr>
              <a:t>2</a:t>
            </a:r>
            <a:endParaRPr lang="ru-RU" sz="8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17316400" y="3814103"/>
            <a:ext cx="8602880" cy="10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8000" b="0" strike="noStrike" spc="-1" dirty="0">
                <a:solidFill>
                  <a:schemeClr val="lt1"/>
                </a:solidFill>
                <a:latin typeface="Futura PT Bold"/>
                <a:ea typeface="Tahoma"/>
              </a:rPr>
              <a:t>19 </a:t>
            </a:r>
            <a:r>
              <a:rPr lang="ru-RU" sz="8000" b="0" strike="noStrike" spc="-1" dirty="0" smtClean="0">
                <a:solidFill>
                  <a:schemeClr val="lt1"/>
                </a:solidFill>
                <a:latin typeface="Futura PT Bold"/>
                <a:ea typeface="Tahoma"/>
              </a:rPr>
              <a:t>595</a:t>
            </a:r>
            <a:r>
              <a:rPr lang="ru-RU" sz="4000" b="0" strike="noStrike" spc="-1" dirty="0" smtClean="0">
                <a:solidFill>
                  <a:schemeClr val="lt1"/>
                </a:solidFill>
                <a:latin typeface="Futura PT Bold"/>
                <a:ea typeface="Tahoma"/>
              </a:rPr>
              <a:t> деревьев </a:t>
            </a:r>
            <a:r>
              <a:rPr lang="ru-RU" sz="4000" spc="-1" dirty="0" smtClean="0">
                <a:solidFill>
                  <a:schemeClr val="lt1"/>
                </a:solidFill>
                <a:latin typeface="Futura PT Bold"/>
                <a:ea typeface="Tahoma"/>
              </a:rPr>
              <a:t>высажено</a:t>
            </a:r>
            <a:endParaRPr lang="ru-RU" sz="40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30" name="Рисунок 129"/>
          <p:cNvPicPr/>
          <p:nvPr/>
        </p:nvPicPr>
        <p:blipFill>
          <a:blip r:embed="rId5"/>
          <a:stretch/>
        </p:blipFill>
        <p:spPr>
          <a:xfrm>
            <a:off x="14400000" y="5048280"/>
            <a:ext cx="11519280" cy="8991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3000">
              <a:srgbClr val="3A598F"/>
            </a:gs>
            <a:gs pos="39000">
              <a:srgbClr val="3A598F"/>
            </a:gs>
            <a:gs pos="64000">
              <a:srgbClr val="18416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45"/>
          <p:cNvPicPr/>
          <p:nvPr/>
        </p:nvPicPr>
        <p:blipFill>
          <a:blip r:embed="rId2">
            <a:extLst/>
          </a:blip>
          <a:stretch/>
        </p:blipFill>
        <p:spPr>
          <a:xfrm>
            <a:off x="720000" y="1260000"/>
            <a:ext cx="1061280" cy="1347840"/>
          </a:xfrm>
          <a:prstGeom prst="rect">
            <a:avLst/>
          </a:prstGeom>
          <a:ln w="0">
            <a:noFill/>
          </a:ln>
        </p:spPr>
      </p:pic>
      <p:grpSp>
        <p:nvGrpSpPr>
          <p:cNvPr id="132" name="Группа 10"/>
          <p:cNvGrpSpPr/>
          <p:nvPr/>
        </p:nvGrpSpPr>
        <p:grpSpPr>
          <a:xfrm>
            <a:off x="-75600" y="13686120"/>
            <a:ext cx="27891000" cy="1870560"/>
            <a:chOff x="-75600" y="13686120"/>
            <a:chExt cx="27891000" cy="1870560"/>
          </a:xfrm>
        </p:grpSpPr>
        <p:pic>
          <p:nvPicPr>
            <p:cNvPr id="133" name="Рисунок 46"/>
            <p:cNvPicPr/>
            <p:nvPr/>
          </p:nvPicPr>
          <p:blipFill>
            <a:blip r:embed="rId3">
              <a:alphaModFix amt="16000"/>
            </a:blip>
            <a:srcRect l="269" t="37565" r="1512" b="38640"/>
            <a:stretch/>
          </p:blipFill>
          <p:spPr>
            <a:xfrm>
              <a:off x="-75600" y="13686120"/>
              <a:ext cx="10029240" cy="170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4" name="Рисунок 47"/>
            <p:cNvPicPr/>
            <p:nvPr/>
          </p:nvPicPr>
          <p:blipFill>
            <a:blip r:embed="rId3">
              <a:alphaModFix amt="16000"/>
            </a:blip>
            <a:srcRect l="269" t="59276" r="1512" b="20645"/>
            <a:stretch/>
          </p:blipFill>
          <p:spPr>
            <a:xfrm>
              <a:off x="9901440" y="14121360"/>
              <a:ext cx="10029240" cy="1435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Рисунок 48"/>
            <p:cNvPicPr/>
            <p:nvPr/>
          </p:nvPicPr>
          <p:blipFill>
            <a:blip r:embed="rId3">
              <a:alphaModFix amt="16000"/>
            </a:blip>
            <a:srcRect l="269" t="78366" r="24087" b="6275"/>
            <a:stretch/>
          </p:blipFill>
          <p:spPr>
            <a:xfrm>
              <a:off x="20092320" y="14199120"/>
              <a:ext cx="7723080" cy="1096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36" name="TextBox 51"/>
          <p:cNvSpPr/>
          <p:nvPr/>
        </p:nvSpPr>
        <p:spPr>
          <a:xfrm>
            <a:off x="1836000" y="1313640"/>
            <a:ext cx="10224000" cy="91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457200">
              <a:lnSpc>
                <a:spcPts val="7231"/>
              </a:lnSpc>
            </a:pPr>
            <a:r>
              <a:rPr lang="ru-RU" sz="4800" b="0" strike="noStrike" spc="-1" dirty="0">
                <a:solidFill>
                  <a:srgbClr val="FFFFFF"/>
                </a:solidFill>
                <a:latin typeface="Futura PT Bold"/>
              </a:rPr>
              <a:t>Администрация Пуровского района</a:t>
            </a:r>
            <a:endParaRPr lang="ru-RU" sz="48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37" name="Рисунок 49"/>
          <p:cNvPicPr/>
          <p:nvPr/>
        </p:nvPicPr>
        <p:blipFill>
          <a:blip r:embed="rId3">
            <a:alphaModFix amt="16000"/>
          </a:blip>
          <a:srcRect l="269" t="37565" r="1512" b="38640"/>
          <a:stretch/>
        </p:blipFill>
        <p:spPr>
          <a:xfrm>
            <a:off x="5522760" y="-213120"/>
            <a:ext cx="10029240" cy="170136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50"/>
          <p:cNvPicPr/>
          <p:nvPr/>
        </p:nvPicPr>
        <p:blipFill>
          <a:blip r:embed="rId3">
            <a:alphaModFix amt="16000"/>
          </a:blip>
          <a:srcRect l="269" t="59276" r="1512" b="20645"/>
          <a:stretch/>
        </p:blipFill>
        <p:spPr>
          <a:xfrm>
            <a:off x="15499800" y="222120"/>
            <a:ext cx="10029240" cy="143532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51"/>
          <p:cNvPicPr/>
          <p:nvPr/>
        </p:nvPicPr>
        <p:blipFill>
          <a:blip r:embed="rId3">
            <a:alphaModFix amt="16000"/>
          </a:blip>
          <a:srcRect l="269" t="37565" r="1512" b="38640"/>
          <a:stretch/>
        </p:blipFill>
        <p:spPr>
          <a:xfrm>
            <a:off x="540000" y="-213120"/>
            <a:ext cx="10029240" cy="1701360"/>
          </a:xfrm>
          <a:prstGeom prst="rect">
            <a:avLst/>
          </a:prstGeom>
          <a:ln w="0">
            <a:noFill/>
          </a:ln>
        </p:spPr>
      </p:pic>
      <p:sp>
        <p:nvSpPr>
          <p:cNvPr id="140" name="TextBox 27"/>
          <p:cNvSpPr/>
          <p:nvPr/>
        </p:nvSpPr>
        <p:spPr>
          <a:xfrm>
            <a:off x="1482840" y="3036960"/>
            <a:ext cx="13636440" cy="18466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FFFFFF"/>
                </a:solidFill>
                <a:latin typeface="Futura PT Bold"/>
              </a:rPr>
              <a:t>ЭКОЛОГИЧЕСКАЯ ЭКСПЕДИЦИЯ В АРКТИКУ</a:t>
            </a:r>
            <a:endParaRPr lang="ru-RU" sz="40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FFFFFF"/>
                </a:solidFill>
                <a:latin typeface="Futura PT Bold"/>
              </a:rPr>
              <a:t>Пуровский «</a:t>
            </a:r>
            <a:r>
              <a:rPr lang="ru-RU" sz="4000" b="0" strike="noStrike" spc="-1" dirty="0" err="1">
                <a:solidFill>
                  <a:srgbClr val="FFFFFF"/>
                </a:solidFill>
                <a:latin typeface="Futura PT Bold"/>
              </a:rPr>
              <a:t>ЭкоДесант</a:t>
            </a:r>
            <a:r>
              <a:rPr lang="ru-RU" sz="4000" b="0" strike="noStrike" spc="-1" dirty="0">
                <a:solidFill>
                  <a:srgbClr val="FFFFFF"/>
                </a:solidFill>
                <a:latin typeface="Futura PT Bold"/>
              </a:rPr>
              <a:t>»</a:t>
            </a:r>
            <a:r>
              <a:rPr lang="en-US" sz="4000" b="0" strike="noStrike" spc="-1" dirty="0">
                <a:solidFill>
                  <a:srgbClr val="FFFFFF"/>
                </a:solidFill>
                <a:latin typeface="Futura PT Bold"/>
              </a:rPr>
              <a:t> </a:t>
            </a:r>
            <a:r>
              <a:rPr lang="ru-RU" sz="4000" b="0" strike="noStrike" spc="-1" dirty="0">
                <a:solidFill>
                  <a:srgbClr val="FFFFFF"/>
                </a:solidFill>
                <a:latin typeface="Futura PT Bold"/>
              </a:rPr>
              <a:t>– </a:t>
            </a:r>
            <a:r>
              <a:rPr lang="ru-RU" sz="4000" b="0" strike="noStrike" spc="-1">
                <a:solidFill>
                  <a:srgbClr val="FFFFFF"/>
                </a:solidFill>
                <a:latin typeface="Futura PT Bold"/>
              </a:rPr>
              <a:t>30 </a:t>
            </a:r>
            <a:r>
              <a:rPr lang="ru-RU" sz="4000" b="0" strike="noStrike" spc="-1" smtClean="0">
                <a:solidFill>
                  <a:srgbClr val="FFFFFF"/>
                </a:solidFill>
                <a:latin typeface="Futura PT Bold"/>
              </a:rPr>
              <a:t>ЧЕЛ</a:t>
            </a:r>
            <a:endParaRPr lang="ru-RU" sz="4000" b="0" strike="noStrike" spc="-1" dirty="0">
              <a:solidFill>
                <a:srgbClr val="000000"/>
              </a:solidFill>
              <a:latin typeface="Open Sans"/>
            </a:endParaRPr>
          </a:p>
          <a:p>
            <a:pPr defTabSz="457200">
              <a:lnSpc>
                <a:spcPct val="100000"/>
              </a:lnSpc>
            </a:pPr>
            <a:r>
              <a:rPr lang="ru-RU" sz="4000" b="0" strike="noStrike" spc="-1" dirty="0" smtClean="0">
                <a:solidFill>
                  <a:srgbClr val="FFFFFF"/>
                </a:solidFill>
                <a:latin typeface="Futura PT Bold"/>
              </a:rPr>
              <a:t>(в </a:t>
            </a:r>
            <a:r>
              <a:rPr lang="ru-RU" sz="4000" b="0" strike="noStrike" spc="-1" dirty="0" err="1">
                <a:solidFill>
                  <a:srgbClr val="FFFFFF"/>
                </a:solidFill>
                <a:latin typeface="Futura PT Bold"/>
              </a:rPr>
              <a:t>т.ч</a:t>
            </a:r>
            <a:r>
              <a:rPr lang="ru-RU" sz="4000" b="0" strike="noStrike" spc="-1" dirty="0">
                <a:solidFill>
                  <a:srgbClr val="FFFFFF"/>
                </a:solidFill>
                <a:latin typeface="Futura PT Bold"/>
              </a:rPr>
              <a:t>. 10 ЧЕЛ. </a:t>
            </a:r>
            <a:r>
              <a:rPr lang="ru-RU" sz="4000" b="0" strike="noStrike" spc="-1" dirty="0" err="1" smtClean="0">
                <a:solidFill>
                  <a:srgbClr val="FFFFFF"/>
                </a:solidFill>
                <a:latin typeface="Futura PT Bold"/>
              </a:rPr>
              <a:t>Волновахский</a:t>
            </a:r>
            <a:r>
              <a:rPr lang="ru-RU" sz="4000" b="0" strike="noStrike" spc="-1" dirty="0" smtClean="0">
                <a:solidFill>
                  <a:srgbClr val="FFFFFF"/>
                </a:solidFill>
                <a:latin typeface="Futura PT Bold"/>
              </a:rPr>
              <a:t> </a:t>
            </a:r>
            <a:r>
              <a:rPr lang="ru-RU" sz="4000" b="0" strike="noStrike" spc="-1" dirty="0">
                <a:solidFill>
                  <a:srgbClr val="FFFFFF"/>
                </a:solidFill>
                <a:latin typeface="Futura PT Bold"/>
              </a:rPr>
              <a:t>район</a:t>
            </a:r>
            <a:r>
              <a:rPr lang="ru-RU" sz="3200" b="0" strike="noStrike" spc="-1" dirty="0">
                <a:solidFill>
                  <a:srgbClr val="FFFFFF"/>
                </a:solidFill>
                <a:latin typeface="Futura PT Bold"/>
              </a:rPr>
              <a:t>)</a:t>
            </a:r>
            <a:endParaRPr lang="ru-RU" sz="3200" b="0" strike="noStrike" spc="-1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1" name="AutoShape 8"/>
          <p:cNvSpPr/>
          <p:nvPr/>
        </p:nvSpPr>
        <p:spPr>
          <a:xfrm flipH="1" flipV="1">
            <a:off x="8640000" y="9401040"/>
            <a:ext cx="3780000" cy="1578960"/>
          </a:xfrm>
          <a:prstGeom prst="line">
            <a:avLst/>
          </a:prstGeom>
          <a:ln w="127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2" name="Picture 4" descr="C:\УПРР Вашуркин\Информация по НВОС\Подбаза Самбурская\P80920-151922.jpg"/>
          <p:cNvPicPr/>
          <p:nvPr/>
        </p:nvPicPr>
        <p:blipFill>
          <a:blip r:embed="rId4"/>
          <a:stretch/>
        </p:blipFill>
        <p:spPr>
          <a:xfrm>
            <a:off x="12060000" y="3555720"/>
            <a:ext cx="6354720" cy="493956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17" descr="C:\УПРР Вашуркин\Информация по НВОС\Подбаза Самбурская\P80920-151424.jpg"/>
          <p:cNvPicPr/>
          <p:nvPr/>
        </p:nvPicPr>
        <p:blipFill>
          <a:blip r:embed="rId5"/>
          <a:stretch/>
        </p:blipFill>
        <p:spPr>
          <a:xfrm>
            <a:off x="18975600" y="3600000"/>
            <a:ext cx="6403680" cy="490536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143"/>
          <p:cNvPicPr/>
          <p:nvPr/>
        </p:nvPicPr>
        <p:blipFill>
          <a:blip r:embed="rId6"/>
          <a:srcRect r="10899" b="36780"/>
          <a:stretch/>
        </p:blipFill>
        <p:spPr>
          <a:xfrm>
            <a:off x="12060000" y="9720000"/>
            <a:ext cx="6299280" cy="4056840"/>
          </a:xfrm>
          <a:prstGeom prst="rect">
            <a:avLst/>
          </a:prstGeom>
          <a:ln w="0">
            <a:noFill/>
          </a:ln>
        </p:spPr>
      </p:pic>
      <p:sp>
        <p:nvSpPr>
          <p:cNvPr id="145" name="TextBox 43"/>
          <p:cNvSpPr/>
          <p:nvPr/>
        </p:nvSpPr>
        <p:spPr>
          <a:xfrm>
            <a:off x="12240000" y="9072000"/>
            <a:ext cx="1295928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ts val="2398"/>
              </a:lnSpc>
            </a:pPr>
            <a:r>
              <a:rPr lang="ru-RU" sz="4000" b="0" strike="noStrike" spc="-1">
                <a:solidFill>
                  <a:srgbClr val="FFFFFF"/>
                </a:solidFill>
                <a:latin typeface="Futura PT Bold"/>
              </a:rPr>
              <a:t>Накопленный ущерб </a:t>
            </a:r>
            <a:endParaRPr lang="ru-RU" sz="40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6" name="TextBox 47"/>
          <p:cNvSpPr/>
          <p:nvPr/>
        </p:nvSpPr>
        <p:spPr>
          <a:xfrm>
            <a:off x="12060000" y="3004920"/>
            <a:ext cx="1313928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ts val="2398"/>
              </a:lnSpc>
            </a:pPr>
            <a:r>
              <a:rPr lang="ru-RU" sz="4000" b="0" strike="noStrike" spc="-1">
                <a:solidFill>
                  <a:srgbClr val="FFFFFF"/>
                </a:solidFill>
                <a:latin typeface="Futura PT Bold"/>
              </a:rPr>
              <a:t>ПОДБАЗА  «САМБУРГСКАЯ»</a:t>
            </a:r>
            <a:endParaRPr lang="ru-RU" sz="40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47" name="AutoShape 15"/>
          <p:cNvSpPr/>
          <p:nvPr/>
        </p:nvSpPr>
        <p:spPr>
          <a:xfrm>
            <a:off x="12988080" y="15322680"/>
            <a:ext cx="8331480" cy="360"/>
          </a:xfrm>
          <a:prstGeom prst="line">
            <a:avLst/>
          </a:prstGeom>
          <a:ln w="254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9720" rIns="90000" bIns="-972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48" name="Рисунок 147"/>
          <p:cNvPicPr/>
          <p:nvPr/>
        </p:nvPicPr>
        <p:blipFill>
          <a:blip r:embed="rId7"/>
          <a:srcRect l="28949" t="30177" r="22293" b="32386"/>
          <a:stretch/>
        </p:blipFill>
        <p:spPr>
          <a:xfrm>
            <a:off x="18900000" y="9720000"/>
            <a:ext cx="6479280" cy="4039560"/>
          </a:xfrm>
          <a:prstGeom prst="rect">
            <a:avLst/>
          </a:prstGeom>
          <a:ln w="0">
            <a:noFill/>
          </a:ln>
        </p:spPr>
      </p:pic>
      <p:pic>
        <p:nvPicPr>
          <p:cNvPr id="149" name="Рисунок 7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224"/>
                    </a14:imgEffect>
                  </a14:imgLayer>
                </a14:imgProps>
              </a:ext>
            </a:extLst>
          </a:blip>
          <a:stretch/>
        </p:blipFill>
        <p:spPr>
          <a:xfrm rot="160200">
            <a:off x="4524840" y="5114160"/>
            <a:ext cx="5887800" cy="8972640"/>
          </a:xfrm>
          <a:prstGeom prst="rect">
            <a:avLst/>
          </a:prstGeom>
          <a:ln w="0">
            <a:noFill/>
          </a:ln>
        </p:spPr>
      </p:pic>
      <p:sp>
        <p:nvSpPr>
          <p:cNvPr id="150" name="TextBox 26"/>
          <p:cNvSpPr/>
          <p:nvPr/>
        </p:nvSpPr>
        <p:spPr>
          <a:xfrm>
            <a:off x="7020000" y="8548200"/>
            <a:ext cx="1799280" cy="29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ru-RU" sz="2400" b="0" strike="noStrike" spc="-1">
                <a:solidFill>
                  <a:schemeClr val="lt1"/>
                </a:solidFill>
                <a:latin typeface="Futura PT Book"/>
              </a:rPr>
              <a:t>Самбург</a:t>
            </a:r>
            <a:endParaRPr lang="ru-RU" sz="2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1" name="Freeform 22"/>
          <p:cNvSpPr/>
          <p:nvPr/>
        </p:nvSpPr>
        <p:spPr>
          <a:xfrm>
            <a:off x="8131320" y="8100000"/>
            <a:ext cx="398880" cy="309240"/>
          </a:xfrm>
          <a:custGeom>
            <a:avLst/>
            <a:gdLst>
              <a:gd name="textAreaLeft" fmla="*/ 0 w 398880"/>
              <a:gd name="textAreaRight" fmla="*/ 404280 w 398880"/>
              <a:gd name="textAreaTop" fmla="*/ 0 h 309240"/>
              <a:gd name="textAreaBottom" fmla="*/ 313560 h 309240"/>
            </a:gdLst>
            <a:ahLst/>
            <a:cxnLst/>
            <a:rect l="textAreaLeft" t="textAreaTop" r="textAreaRight" b="textAreaBottom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2" name="Freeform 23"/>
          <p:cNvSpPr/>
          <p:nvPr/>
        </p:nvSpPr>
        <p:spPr>
          <a:xfrm>
            <a:off x="8243640" y="8192160"/>
            <a:ext cx="167400" cy="129960"/>
          </a:xfrm>
          <a:custGeom>
            <a:avLst/>
            <a:gdLst>
              <a:gd name="textAreaLeft" fmla="*/ 0 w 167400"/>
              <a:gd name="textAreaRight" fmla="*/ 172800 w 167400"/>
              <a:gd name="textAreaTop" fmla="*/ 0 h 129960"/>
              <a:gd name="textAreaBottom" fmla="*/ 134280 h 129960"/>
            </a:gdLst>
            <a:ahLst/>
            <a:cxnLst/>
            <a:rect l="textAreaLeft" t="textAreaTop" r="textAreaRight" b="textAreaBottom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3" name="Freeform 24"/>
          <p:cNvSpPr/>
          <p:nvPr/>
        </p:nvSpPr>
        <p:spPr>
          <a:xfrm>
            <a:off x="8420040" y="9220320"/>
            <a:ext cx="399240" cy="309600"/>
          </a:xfrm>
          <a:custGeom>
            <a:avLst/>
            <a:gdLst>
              <a:gd name="textAreaLeft" fmla="*/ 0 w 399240"/>
              <a:gd name="textAreaRight" fmla="*/ 404640 w 399240"/>
              <a:gd name="textAreaTop" fmla="*/ 0 h 309600"/>
              <a:gd name="textAreaBottom" fmla="*/ 313920 h 309600"/>
            </a:gdLst>
            <a:ahLst/>
            <a:cxnLst/>
            <a:rect l="textAreaLeft" t="textAreaTop" r="textAreaRight" b="textAreaBottom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4" name="Freeform 25"/>
          <p:cNvSpPr/>
          <p:nvPr/>
        </p:nvSpPr>
        <p:spPr>
          <a:xfrm>
            <a:off x="8532360" y="9312840"/>
            <a:ext cx="167400" cy="129960"/>
          </a:xfrm>
          <a:custGeom>
            <a:avLst/>
            <a:gdLst>
              <a:gd name="textAreaLeft" fmla="*/ 0 w 167400"/>
              <a:gd name="textAreaRight" fmla="*/ 172800 w 167400"/>
              <a:gd name="textAreaTop" fmla="*/ 0 h 129960"/>
              <a:gd name="textAreaBottom" fmla="*/ 134280 h 129960"/>
            </a:gdLst>
            <a:ahLst/>
            <a:cxnLst/>
            <a:rect l="textAreaLeft" t="textAreaTop" r="textAreaRight" b="textAreaBottom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5" name="TextBox 40"/>
          <p:cNvSpPr/>
          <p:nvPr/>
        </p:nvSpPr>
        <p:spPr>
          <a:xfrm>
            <a:off x="7135920" y="9668880"/>
            <a:ext cx="1683360" cy="29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ru-RU" sz="2400" b="0" strike="noStrike" spc="-1">
                <a:solidFill>
                  <a:schemeClr val="lt1"/>
                </a:solidFill>
                <a:latin typeface="Futura PT Book"/>
              </a:rPr>
              <a:t>Уренгой</a:t>
            </a:r>
            <a:endParaRPr lang="ru-RU" sz="24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6" name="AutoShape 12"/>
          <p:cNvSpPr/>
          <p:nvPr/>
        </p:nvSpPr>
        <p:spPr>
          <a:xfrm flipH="1">
            <a:off x="8460000" y="7020000"/>
            <a:ext cx="3780000" cy="1172160"/>
          </a:xfrm>
          <a:prstGeom prst="line">
            <a:avLst/>
          </a:prstGeom>
          <a:ln w="127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57" name="TextBox 13"/>
          <p:cNvSpPr/>
          <p:nvPr/>
        </p:nvSpPr>
        <p:spPr>
          <a:xfrm>
            <a:off x="6804000" y="1605240"/>
            <a:ext cx="24479280" cy="91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6000" b="0" strike="noStrike" spc="-109">
                <a:solidFill>
                  <a:srgbClr val="FFFFFF"/>
                </a:solidFill>
                <a:latin typeface="Futura PT Bold"/>
              </a:rPr>
              <a:t>ПЛАНЫ 2025</a:t>
            </a:r>
            <a:endParaRPr lang="ru-RU" sz="6000" b="0" strike="noStrike" spc="-1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3000">
              <a:srgbClr val="3A598F"/>
            </a:gs>
            <a:gs pos="39000">
              <a:srgbClr val="3A598F"/>
            </a:gs>
            <a:gs pos="64000">
              <a:srgbClr val="18416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Рисунок 57"/>
          <p:cNvPicPr/>
          <p:nvPr/>
        </p:nvPicPr>
        <p:blipFill>
          <a:blip r:embed="rId2">
            <a:extLst/>
          </a:blip>
          <a:stretch/>
        </p:blipFill>
        <p:spPr>
          <a:xfrm>
            <a:off x="720000" y="1260000"/>
            <a:ext cx="1061280" cy="1347840"/>
          </a:xfrm>
          <a:prstGeom prst="rect">
            <a:avLst/>
          </a:prstGeom>
          <a:ln w="0">
            <a:noFill/>
          </a:ln>
        </p:spPr>
      </p:pic>
      <p:grpSp>
        <p:nvGrpSpPr>
          <p:cNvPr id="159" name="Группа 11"/>
          <p:cNvGrpSpPr/>
          <p:nvPr/>
        </p:nvGrpSpPr>
        <p:grpSpPr>
          <a:xfrm>
            <a:off x="-75600" y="13686120"/>
            <a:ext cx="27891000" cy="1870560"/>
            <a:chOff x="-75600" y="13686120"/>
            <a:chExt cx="27891000" cy="1870560"/>
          </a:xfrm>
        </p:grpSpPr>
        <p:pic>
          <p:nvPicPr>
            <p:cNvPr id="160" name="Рисунок 58"/>
            <p:cNvPicPr/>
            <p:nvPr/>
          </p:nvPicPr>
          <p:blipFill>
            <a:blip r:embed="rId3">
              <a:alphaModFix amt="16000"/>
            </a:blip>
            <a:srcRect l="269" t="37565" r="1512" b="38640"/>
            <a:stretch/>
          </p:blipFill>
          <p:spPr>
            <a:xfrm>
              <a:off x="-75600" y="13686120"/>
              <a:ext cx="10029240" cy="170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1" name="Рисунок 59"/>
            <p:cNvPicPr/>
            <p:nvPr/>
          </p:nvPicPr>
          <p:blipFill>
            <a:blip r:embed="rId3">
              <a:alphaModFix amt="16000"/>
            </a:blip>
            <a:srcRect l="269" t="59276" r="1512" b="20645"/>
            <a:stretch/>
          </p:blipFill>
          <p:spPr>
            <a:xfrm>
              <a:off x="9901440" y="14121360"/>
              <a:ext cx="10029240" cy="1435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2" name="Рисунок 60"/>
            <p:cNvPicPr/>
            <p:nvPr/>
          </p:nvPicPr>
          <p:blipFill>
            <a:blip r:embed="rId3">
              <a:alphaModFix amt="16000"/>
            </a:blip>
            <a:srcRect l="269" t="78366" r="24087" b="6275"/>
            <a:stretch/>
          </p:blipFill>
          <p:spPr>
            <a:xfrm>
              <a:off x="20092320" y="14199120"/>
              <a:ext cx="7723080" cy="1096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3" name="TextBox 52"/>
          <p:cNvSpPr/>
          <p:nvPr/>
        </p:nvSpPr>
        <p:spPr>
          <a:xfrm>
            <a:off x="1836000" y="1313640"/>
            <a:ext cx="8459280" cy="91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7231"/>
              </a:lnSpc>
            </a:pPr>
            <a:r>
              <a:rPr lang="ru-RU" sz="4800" b="0" strike="noStrike" spc="-1">
                <a:solidFill>
                  <a:srgbClr val="FFFFFF"/>
                </a:solidFill>
                <a:latin typeface="Futura PT Bold"/>
              </a:rPr>
              <a:t>Администрация Пуровского района</a:t>
            </a:r>
            <a:endParaRPr lang="ru-RU" sz="48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64" name="Рисунок 61"/>
          <p:cNvPicPr/>
          <p:nvPr/>
        </p:nvPicPr>
        <p:blipFill>
          <a:blip r:embed="rId3">
            <a:alphaModFix amt="16000"/>
          </a:blip>
          <a:srcRect l="269" t="37565" r="1512" b="38640"/>
          <a:stretch/>
        </p:blipFill>
        <p:spPr>
          <a:xfrm>
            <a:off x="5522760" y="-213120"/>
            <a:ext cx="10029240" cy="1701360"/>
          </a:xfrm>
          <a:prstGeom prst="rect">
            <a:avLst/>
          </a:prstGeom>
          <a:ln w="0">
            <a:noFill/>
          </a:ln>
        </p:spPr>
      </p:pic>
      <p:pic>
        <p:nvPicPr>
          <p:cNvPr id="165" name="Рисунок 62"/>
          <p:cNvPicPr/>
          <p:nvPr/>
        </p:nvPicPr>
        <p:blipFill>
          <a:blip r:embed="rId3">
            <a:alphaModFix amt="16000"/>
          </a:blip>
          <a:srcRect l="269" t="59276" r="1512" b="20645"/>
          <a:stretch/>
        </p:blipFill>
        <p:spPr>
          <a:xfrm>
            <a:off x="15499800" y="222120"/>
            <a:ext cx="10029240" cy="143532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63"/>
          <p:cNvPicPr/>
          <p:nvPr/>
        </p:nvPicPr>
        <p:blipFill>
          <a:blip r:embed="rId3">
            <a:alphaModFix amt="16000"/>
          </a:blip>
          <a:srcRect l="269" t="37565" r="1512" b="38640"/>
          <a:stretch/>
        </p:blipFill>
        <p:spPr>
          <a:xfrm>
            <a:off x="540000" y="-213120"/>
            <a:ext cx="10029240" cy="1701360"/>
          </a:xfrm>
          <a:prstGeom prst="rect">
            <a:avLst/>
          </a:prstGeom>
          <a:ln w="0">
            <a:noFill/>
          </a:ln>
        </p:spPr>
      </p:pic>
      <p:sp>
        <p:nvSpPr>
          <p:cNvPr id="167" name="TextBox 53"/>
          <p:cNvSpPr/>
          <p:nvPr/>
        </p:nvSpPr>
        <p:spPr>
          <a:xfrm>
            <a:off x="1440000" y="2558880"/>
            <a:ext cx="2447928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ru-RU" sz="6000" b="0" strike="noStrike" spc="-109">
                <a:solidFill>
                  <a:srgbClr val="FFFFFF"/>
                </a:solidFill>
                <a:latin typeface="Futura PT Bold"/>
              </a:rPr>
              <a:t>ЭКСПЕРИМЕНТАЛЬНАЯ ЛАБОРАТОРИЯ 2025</a:t>
            </a:r>
            <a:endParaRPr lang="ru-RU" sz="6000" b="0" strike="noStrike" spc="-1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68" name="Рисунок 167"/>
          <p:cNvPicPr/>
          <p:nvPr/>
        </p:nvPicPr>
        <p:blipFill>
          <a:blip r:embed="rId4"/>
          <a:stretch/>
        </p:blipFill>
        <p:spPr>
          <a:xfrm>
            <a:off x="2160000" y="4140000"/>
            <a:ext cx="11764440" cy="8999280"/>
          </a:xfrm>
          <a:prstGeom prst="rect">
            <a:avLst/>
          </a:prstGeom>
          <a:ln w="0">
            <a:noFill/>
          </a:ln>
        </p:spPr>
      </p:pic>
      <p:pic>
        <p:nvPicPr>
          <p:cNvPr id="169" name="Рисунок 168"/>
          <p:cNvPicPr/>
          <p:nvPr/>
        </p:nvPicPr>
        <p:blipFill>
          <a:blip r:embed="rId5"/>
          <a:srcRect t="6867" b="32487"/>
          <a:stretch/>
        </p:blipFill>
        <p:spPr>
          <a:xfrm>
            <a:off x="14379480" y="4140000"/>
            <a:ext cx="11899800" cy="899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45849</TotalTime>
  <Words>120</Words>
  <Application>Microsoft Office PowerPoint</Application>
  <PresentationFormat>Произвольный</PresentationFormat>
  <Paragraphs>45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подунай</cp:lastModifiedBy>
  <cp:revision>6610</cp:revision>
  <cp:lastPrinted>2025-04-04T15:30:03Z</cp:lastPrinted>
  <dcterms:created xsi:type="dcterms:W3CDTF">2022-08-01T10:40:36Z</dcterms:created>
  <dcterms:modified xsi:type="dcterms:W3CDTF">2025-04-25T04:38:55Z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1</vt:i4>
  </property>
</Properties>
</file>