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32" r:id="rId3"/>
    <p:sldId id="348" r:id="rId4"/>
    <p:sldId id="350" r:id="rId5"/>
    <p:sldId id="356" r:id="rId6"/>
    <p:sldId id="347" r:id="rId7"/>
    <p:sldId id="333" r:id="rId8"/>
    <p:sldId id="330" r:id="rId9"/>
    <p:sldId id="358" r:id="rId10"/>
    <p:sldId id="365" r:id="rId11"/>
    <p:sldId id="367" r:id="rId12"/>
    <p:sldId id="370" r:id="rId13"/>
    <p:sldId id="371" r:id="rId14"/>
    <p:sldId id="368" r:id="rId15"/>
    <p:sldId id="369" r:id="rId16"/>
    <p:sldId id="366" r:id="rId17"/>
    <p:sldId id="364" r:id="rId18"/>
    <p:sldId id="359" r:id="rId19"/>
    <p:sldId id="360" r:id="rId20"/>
    <p:sldId id="257" r:id="rId21"/>
    <p:sldId id="334" r:id="rId22"/>
    <p:sldId id="336" r:id="rId23"/>
    <p:sldId id="335" r:id="rId24"/>
    <p:sldId id="345" r:id="rId25"/>
    <p:sldId id="346" r:id="rId26"/>
    <p:sldId id="340" r:id="rId27"/>
    <p:sldId id="339" r:id="rId28"/>
    <p:sldId id="355" r:id="rId29"/>
    <p:sldId id="341" r:id="rId30"/>
    <p:sldId id="342" r:id="rId31"/>
    <p:sldId id="344" r:id="rId32"/>
    <p:sldId id="343" r:id="rId33"/>
    <p:sldId id="351" r:id="rId34"/>
    <p:sldId id="363" r:id="rId35"/>
    <p:sldId id="353" r:id="rId36"/>
    <p:sldId id="354" r:id="rId37"/>
    <p:sldId id="361" r:id="rId38"/>
    <p:sldId id="362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4CC9C-1AFD-4969-98CE-58A684D5970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3D6E3-4636-483C-8500-237AA29E3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84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6E4E7-1DC6-1AEC-F219-FF75455B4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A89C59-9396-20DD-836D-66AAF9419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34C93B-AF7B-57FF-3675-30187752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AC0EBA-FF28-0656-EA8D-5069FD0E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8E4C6B-C970-664D-F6A7-2F54A65F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5D331-0EA4-3F00-BED9-D683AD7C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371FAE-66C0-54B6-F41D-8E10E303C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2A3668-7F53-CD25-B5D0-E4BA0632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6F40B-6A7C-4941-41B0-C007FEFC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CDBB0-B9C8-CC15-D685-0C11DC36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3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E3E5DC-ED4C-058B-29E9-E4CB45EAB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A14BAB-A095-49D2-ADB5-6DE831C21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D0AACC-6DA4-53D1-7BCC-4528F5E0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1D71C4-EABD-A86F-6135-119A139A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BB6B5B-E13F-D8B6-D611-B050F515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88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AF471-9ADC-536C-F4DC-A9E4827F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24B18B-E4FB-44B6-2B43-93EE5B4BA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8A277-11B0-0E26-072E-9807748A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A47681-B86A-6B51-D02B-2B3C334D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48FC4-AB71-F02B-D8A2-753D0CD9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6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EBF29-C377-8A4C-6B46-25A9EEC4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2CB1D-F8B7-F266-328D-D52DA960C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BB4B5-04AC-82F0-0AF5-AFD189E0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90045-FE46-6B4D-2BC2-2B68A9AD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7E9A6-0C48-C7FE-F08D-61272C7E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8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23313-F353-4358-627E-5FA729858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68A0F-6852-342C-F23E-9F20931EE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15D810-794D-9F20-ADC8-743BE8BE3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F393AE-8F7E-F821-5582-18DD0943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65D861-2C86-93C0-F33A-355DE32F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E8DF1E-BED2-36E6-2231-A7863612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86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4CAD1-632E-B748-ACBE-88E50D39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56A0BA-4F24-F914-9174-C2BBAB28F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B2E45E-E1E8-E167-F871-706EE5B8D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B8D757-9146-909E-CBB5-FF6584D84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D456DE-A022-C15A-B790-484317F95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ED0255-14AE-B998-2C54-AB75F0F3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6D9809-D65D-C533-3879-153DF866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C09E27-D9C5-E7BA-60ED-5B9EDA93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5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1D7BA-ACB7-55F2-0411-9ACC0F0B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4ABBA2-B263-8DD6-B905-1B13CFAF4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8A843B-5720-8415-BA5A-7B26FA6F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80591E-B3AB-C362-39E4-5015846A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6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41D633-0D5A-1E23-0502-754E7174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81875B-9827-C10B-B3D1-BF8E7AB3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955CE0-CF3B-7483-2DA2-7504BFE5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3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35BD5-E872-61B6-1F2B-71100CB9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B80672-11A2-41CB-F7B2-D5E3A46D2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0A6DD0-3294-31EA-B9BE-573DC4566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6A061-B141-3355-3318-D991E6F0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15DE57-9AFD-9DE3-6F37-A4413466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CA0F82-54A1-A3C3-75AC-B8A91963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7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B48EF-842F-9D7B-DEAA-5CF86EC4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31FC1A-0351-5588-FF78-6D202E8CA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AAB315-E46F-0C19-197C-4AA270B94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1C34FC-95A8-8AF8-3924-62B6AE17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2174F1-9844-A193-9AA6-1CB037D4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C4F7FD-1A92-C484-1B4E-F05EA8B2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4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78544-803C-6D56-7751-79BA152D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BECD56-F4C2-7E03-7DD5-8FB96215D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FE9E08-F464-711F-3F90-92A0DEFD9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BC5F8-FFB0-4E2A-83A5-4F1389504F6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42C48-EED5-63D1-889D-1E43F80D6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B18A7-DC26-D15E-B56D-30A47E113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7B27-09B4-49D2-9774-DE0A52359F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1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A3680-691C-5298-D9AD-213EEFCF3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5" y="2347167"/>
            <a:ext cx="11905860" cy="23876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БОЛЬШОЙ СБОР </a:t>
            </a:r>
            <a:b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детских общественных организаций </a:t>
            </a:r>
            <a:b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Московского района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FCBD17-EF4B-1EEA-ABA8-6189940FC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2 декабря 2022</a:t>
            </a:r>
          </a:p>
          <a:p>
            <a:r>
              <a:rPr lang="ru-RU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15.30  Актовый зал ДД(Ю)Т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189384-3C06-EF56-5B3C-C7871A99A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" y="241040"/>
            <a:ext cx="2177142" cy="2177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43" y="269151"/>
            <a:ext cx="2774207" cy="19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2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0" y="231633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705302" y="2462741"/>
            <a:ext cx="110092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Вкусные традиции тинэйджеров  </a:t>
            </a:r>
          </a:p>
        </p:txBody>
      </p:sp>
    </p:spTree>
    <p:extLst>
      <p:ext uri="{BB962C8B-B14F-4D97-AF65-F5344CB8AC3E}">
        <p14:creationId xmlns:p14="http://schemas.microsoft.com/office/powerpoint/2010/main" val="158463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5" y="897109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419552" y="1720840"/>
            <a:ext cx="11009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Зона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ХОРОШЕГО НАСТРОЕНИЯ</a:t>
            </a:r>
          </a:p>
          <a:p>
            <a:pPr algn="ctr">
              <a:spcBef>
                <a:spcPct val="50000"/>
              </a:spcBef>
              <a:defRPr/>
            </a:pP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06" y="4094045"/>
            <a:ext cx="4243388" cy="2635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137160"/>
            <a:ext cx="2124075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0" y="231633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705302" y="2786591"/>
            <a:ext cx="1100928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АТРИБУТЫ ЁЖИКОВ</a:t>
            </a:r>
          </a:p>
          <a:p>
            <a:pPr algn="ctr">
              <a:spcBef>
                <a:spcPct val="50000"/>
              </a:spcBef>
              <a:defRPr/>
            </a:pP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137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20" y="27798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705302" y="2786591"/>
            <a:ext cx="110092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ФЛАГОНОСЦЫ</a:t>
            </a:r>
          </a:p>
        </p:txBody>
      </p:sp>
    </p:spTree>
    <p:extLst>
      <p:ext uri="{BB962C8B-B14F-4D97-AF65-F5344CB8AC3E}">
        <p14:creationId xmlns:p14="http://schemas.microsoft.com/office/powerpoint/2010/main" val="254572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0" y="231633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705302" y="2786591"/>
            <a:ext cx="11009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Фотозона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«ПРАВОФЛАНГОВЫЕ»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50000"/>
              </a:spcBef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50000"/>
              </a:spcBef>
              <a:defRPr/>
            </a:pP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50000"/>
              </a:spcBef>
              <a:defRPr/>
            </a:pP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611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0" y="231633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591359" y="1976966"/>
            <a:ext cx="1100928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Фотозона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«ПРАВОФЛАНГОВЫЕ»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50000"/>
              </a:spcBef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50000"/>
              </a:spcBef>
              <a:defRPr/>
            </a:pP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50000"/>
              </a:spcBef>
              <a:defRPr/>
            </a:pP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3404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0" y="231633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695777" y="1310216"/>
            <a:ext cx="110092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АЛИЕС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В 71 кабинете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76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" y="16368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591359" y="2234141"/>
            <a:ext cx="1100928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МАСТЕР-КЛАСС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«СДЕЛАЙ СВОЙ ЗНАЧОК»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 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5775" y="2691444"/>
            <a:ext cx="1152000" cy="1152000"/>
            <a:chOff x="61440" y="69060"/>
            <a:chExt cx="1584000" cy="1584000"/>
          </a:xfrm>
        </p:grpSpPr>
        <p:sp>
          <p:nvSpPr>
            <p:cNvPr id="12" name="Овал 11"/>
            <p:cNvSpPr/>
            <p:nvPr/>
          </p:nvSpPr>
          <p:spPr>
            <a:xfrm>
              <a:off x="61440" y="69060"/>
              <a:ext cx="1584000" cy="158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" y="365542"/>
              <a:ext cx="1310640" cy="883505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815042" y="300668"/>
            <a:ext cx="1152000" cy="1152000"/>
            <a:chOff x="5090160" y="69060"/>
            <a:chExt cx="1584000" cy="1584000"/>
          </a:xfrm>
        </p:grpSpPr>
        <p:sp>
          <p:nvSpPr>
            <p:cNvPr id="15" name="Овал 14"/>
            <p:cNvSpPr/>
            <p:nvPr/>
          </p:nvSpPr>
          <p:spPr>
            <a:xfrm>
              <a:off x="5090160" y="69060"/>
              <a:ext cx="1584000" cy="158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080" y="365542"/>
              <a:ext cx="1310640" cy="883505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2341967" y="4962570"/>
            <a:ext cx="1152000" cy="1152000"/>
            <a:chOff x="5105880" y="1707360"/>
            <a:chExt cx="1584000" cy="1584000"/>
          </a:xfrm>
        </p:grpSpPr>
        <p:sp>
          <p:nvSpPr>
            <p:cNvPr id="18" name="Овал 17"/>
            <p:cNvSpPr/>
            <p:nvPr/>
          </p:nvSpPr>
          <p:spPr>
            <a:xfrm>
              <a:off x="5105880" y="1707360"/>
              <a:ext cx="1584000" cy="158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7914" y="2019301"/>
              <a:ext cx="1288649" cy="868680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9677400" y="772050"/>
            <a:ext cx="1152000" cy="1152000"/>
            <a:chOff x="1845000" y="5014440"/>
            <a:chExt cx="1584000" cy="1584000"/>
          </a:xfrm>
        </p:grpSpPr>
        <p:sp>
          <p:nvSpPr>
            <p:cNvPr id="21" name="Овал 20"/>
            <p:cNvSpPr/>
            <p:nvPr/>
          </p:nvSpPr>
          <p:spPr>
            <a:xfrm>
              <a:off x="1845000" y="5014440"/>
              <a:ext cx="1584000" cy="158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7680" y="5288099"/>
              <a:ext cx="1289880" cy="869511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11040000" y="2748593"/>
            <a:ext cx="1152000" cy="1152000"/>
            <a:chOff x="3611248" y="6691068"/>
            <a:chExt cx="1584000" cy="1584000"/>
          </a:xfrm>
        </p:grpSpPr>
        <p:sp>
          <p:nvSpPr>
            <p:cNvPr id="24" name="Овал 23"/>
            <p:cNvSpPr/>
            <p:nvPr/>
          </p:nvSpPr>
          <p:spPr>
            <a:xfrm>
              <a:off x="3611248" y="6691068"/>
              <a:ext cx="1584000" cy="158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3168" y="7046452"/>
              <a:ext cx="1295400" cy="8732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532964" y="438195"/>
            <a:ext cx="1152000" cy="1152000"/>
            <a:chOff x="207268" y="6691067"/>
            <a:chExt cx="1584000" cy="1584000"/>
          </a:xfrm>
        </p:grpSpPr>
        <p:sp>
          <p:nvSpPr>
            <p:cNvPr id="27" name="Овал 26"/>
            <p:cNvSpPr/>
            <p:nvPr/>
          </p:nvSpPr>
          <p:spPr>
            <a:xfrm>
              <a:off x="207268" y="6691067"/>
              <a:ext cx="1584000" cy="158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188" y="7046451"/>
              <a:ext cx="1295400" cy="873231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7897808" y="4795596"/>
            <a:ext cx="1152000" cy="1152000"/>
            <a:chOff x="5274000" y="8322000"/>
            <a:chExt cx="1584000" cy="1584000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4513" y="8651730"/>
              <a:ext cx="1337637" cy="901703"/>
            </a:xfrm>
            <a:prstGeom prst="rect">
              <a:avLst/>
            </a:prstGeom>
          </p:spPr>
        </p:pic>
        <p:sp>
          <p:nvSpPr>
            <p:cNvPr id="31" name="Овал 30"/>
            <p:cNvSpPr/>
            <p:nvPr/>
          </p:nvSpPr>
          <p:spPr>
            <a:xfrm>
              <a:off x="5274000" y="8322000"/>
              <a:ext cx="1584000" cy="158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70816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" y="16368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1391102" y="71966"/>
            <a:ext cx="11009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Флаг развевающийся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5" y="78921"/>
            <a:ext cx="11911390" cy="67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19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1391102" y="71966"/>
            <a:ext cx="11009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Повестка Сбора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D6654-7023-209E-7007-B9BEE984A006}"/>
              </a:ext>
            </a:extLst>
          </p:cNvPr>
          <p:cNvSpPr txBox="1"/>
          <p:nvPr/>
        </p:nvSpPr>
        <p:spPr>
          <a:xfrm>
            <a:off x="1391102" y="1314583"/>
            <a:ext cx="813865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Подведение итогов деятельности детских общественных организаций за год. Награждение.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Внесение изменений и дополнений в нормативные документы Центра «Тинэйджер плюс».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Выборы в руководящие органы организации.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планах и перспективах развития Центра «Тинэйджер плюс».</a:t>
            </a:r>
          </a:p>
        </p:txBody>
      </p:sp>
    </p:spTree>
    <p:extLst>
      <p:ext uri="{BB962C8B-B14F-4D97-AF65-F5344CB8AC3E}">
        <p14:creationId xmlns:p14="http://schemas.microsoft.com/office/powerpoint/2010/main" val="1653753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4" descr="зонт_с_надп copy">
            <a:extLst>
              <a:ext uri="{FF2B5EF4-FFF2-40B4-BE49-F238E27FC236}">
                <a16:creationId xmlns:a16="http://schemas.microsoft.com/office/drawing/2014/main" id="{850A2DC2-8653-B606-91AC-50286679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1482" y="189144"/>
            <a:ext cx="7433230" cy="354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grpSp>
        <p:nvGrpSpPr>
          <p:cNvPr id="2" name="Group 87">
            <a:extLst>
              <a:ext uri="{FF2B5EF4-FFF2-40B4-BE49-F238E27FC236}">
                <a16:creationId xmlns:a16="http://schemas.microsoft.com/office/drawing/2014/main" id="{793FBD8F-A76B-4A1E-9C5A-FD67D452847D}"/>
              </a:ext>
            </a:extLst>
          </p:cNvPr>
          <p:cNvGrpSpPr>
            <a:grpSpLocks/>
          </p:cNvGrpSpPr>
          <p:nvPr/>
        </p:nvGrpSpPr>
        <p:grpSpPr bwMode="auto">
          <a:xfrm>
            <a:off x="2183207" y="1697207"/>
            <a:ext cx="2286000" cy="1765300"/>
            <a:chOff x="909" y="2409"/>
            <a:chExt cx="1320" cy="975"/>
          </a:xfrm>
        </p:grpSpPr>
        <p:pic>
          <p:nvPicPr>
            <p:cNvPr id="7255" name="Picture 88" descr="еж6">
              <a:extLst>
                <a:ext uri="{FF2B5EF4-FFF2-40B4-BE49-F238E27FC236}">
                  <a16:creationId xmlns:a16="http://schemas.microsoft.com/office/drawing/2014/main" id="{F58D7209-B1E4-29A9-AB7E-C35B9ADC1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" y="2614"/>
              <a:ext cx="732" cy="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56" name="Group 89">
              <a:extLst>
                <a:ext uri="{FF2B5EF4-FFF2-40B4-BE49-F238E27FC236}">
                  <a16:creationId xmlns:a16="http://schemas.microsoft.com/office/drawing/2014/main" id="{E1530B50-BF89-8F0B-9C6D-31C18CAE3B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9" y="2409"/>
              <a:ext cx="726" cy="476"/>
              <a:chOff x="909" y="2409"/>
              <a:chExt cx="726" cy="476"/>
            </a:xfrm>
          </p:grpSpPr>
          <p:sp>
            <p:nvSpPr>
              <p:cNvPr id="7257" name="Freeform 90">
                <a:extLst>
                  <a:ext uri="{FF2B5EF4-FFF2-40B4-BE49-F238E27FC236}">
                    <a16:creationId xmlns:a16="http://schemas.microsoft.com/office/drawing/2014/main" id="{DB34E8EE-F4FA-01B4-2A84-2BB6CD660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" y="2413"/>
                <a:ext cx="726" cy="402"/>
              </a:xfrm>
              <a:custGeom>
                <a:avLst/>
                <a:gdLst>
                  <a:gd name="T0" fmla="*/ 23 w 726"/>
                  <a:gd name="T1" fmla="*/ 167 h 402"/>
                  <a:gd name="T2" fmla="*/ 19 w 726"/>
                  <a:gd name="T3" fmla="*/ 23 h 402"/>
                  <a:gd name="T4" fmla="*/ 139 w 726"/>
                  <a:gd name="T5" fmla="*/ 39 h 402"/>
                  <a:gd name="T6" fmla="*/ 291 w 726"/>
                  <a:gd name="T7" fmla="*/ 75 h 402"/>
                  <a:gd name="T8" fmla="*/ 403 w 726"/>
                  <a:gd name="T9" fmla="*/ 31 h 402"/>
                  <a:gd name="T10" fmla="*/ 483 w 726"/>
                  <a:gd name="T11" fmla="*/ 3 h 402"/>
                  <a:gd name="T12" fmla="*/ 583 w 726"/>
                  <a:gd name="T13" fmla="*/ 11 h 402"/>
                  <a:gd name="T14" fmla="*/ 675 w 726"/>
                  <a:gd name="T15" fmla="*/ 31 h 402"/>
                  <a:gd name="T16" fmla="*/ 687 w 726"/>
                  <a:gd name="T17" fmla="*/ 159 h 402"/>
                  <a:gd name="T18" fmla="*/ 707 w 726"/>
                  <a:gd name="T19" fmla="*/ 343 h 402"/>
                  <a:gd name="T20" fmla="*/ 571 w 726"/>
                  <a:gd name="T21" fmla="*/ 327 h 402"/>
                  <a:gd name="T22" fmla="*/ 423 w 726"/>
                  <a:gd name="T23" fmla="*/ 351 h 402"/>
                  <a:gd name="T24" fmla="*/ 351 w 726"/>
                  <a:gd name="T25" fmla="*/ 391 h 402"/>
                  <a:gd name="T26" fmla="*/ 259 w 726"/>
                  <a:gd name="T27" fmla="*/ 399 h 402"/>
                  <a:gd name="T28" fmla="*/ 151 w 726"/>
                  <a:gd name="T29" fmla="*/ 375 h 402"/>
                  <a:gd name="T30" fmla="*/ 55 w 726"/>
                  <a:gd name="T31" fmla="*/ 331 h 402"/>
                  <a:gd name="T32" fmla="*/ 23 w 726"/>
                  <a:gd name="T33" fmla="*/ 167 h 4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6"/>
                  <a:gd name="T52" fmla="*/ 0 h 402"/>
                  <a:gd name="T53" fmla="*/ 726 w 726"/>
                  <a:gd name="T54" fmla="*/ 402 h 4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6" h="402">
                    <a:moveTo>
                      <a:pt x="23" y="167"/>
                    </a:moveTo>
                    <a:cubicBezTo>
                      <a:pt x="20" y="116"/>
                      <a:pt x="0" y="44"/>
                      <a:pt x="19" y="23"/>
                    </a:cubicBezTo>
                    <a:cubicBezTo>
                      <a:pt x="38" y="2"/>
                      <a:pt x="94" y="30"/>
                      <a:pt x="139" y="39"/>
                    </a:cubicBezTo>
                    <a:cubicBezTo>
                      <a:pt x="184" y="48"/>
                      <a:pt x="247" y="76"/>
                      <a:pt x="291" y="75"/>
                    </a:cubicBezTo>
                    <a:cubicBezTo>
                      <a:pt x="335" y="74"/>
                      <a:pt x="371" y="43"/>
                      <a:pt x="403" y="31"/>
                    </a:cubicBezTo>
                    <a:cubicBezTo>
                      <a:pt x="435" y="19"/>
                      <a:pt x="453" y="6"/>
                      <a:pt x="483" y="3"/>
                    </a:cubicBezTo>
                    <a:cubicBezTo>
                      <a:pt x="513" y="0"/>
                      <a:pt x="551" y="6"/>
                      <a:pt x="583" y="11"/>
                    </a:cubicBezTo>
                    <a:cubicBezTo>
                      <a:pt x="615" y="16"/>
                      <a:pt x="658" y="6"/>
                      <a:pt x="675" y="31"/>
                    </a:cubicBezTo>
                    <a:cubicBezTo>
                      <a:pt x="692" y="56"/>
                      <a:pt x="682" y="107"/>
                      <a:pt x="687" y="159"/>
                    </a:cubicBezTo>
                    <a:cubicBezTo>
                      <a:pt x="692" y="211"/>
                      <a:pt x="726" y="315"/>
                      <a:pt x="707" y="343"/>
                    </a:cubicBezTo>
                    <a:cubicBezTo>
                      <a:pt x="688" y="371"/>
                      <a:pt x="618" y="326"/>
                      <a:pt x="571" y="327"/>
                    </a:cubicBezTo>
                    <a:cubicBezTo>
                      <a:pt x="524" y="328"/>
                      <a:pt x="460" y="340"/>
                      <a:pt x="423" y="351"/>
                    </a:cubicBezTo>
                    <a:cubicBezTo>
                      <a:pt x="386" y="362"/>
                      <a:pt x="378" y="383"/>
                      <a:pt x="351" y="391"/>
                    </a:cubicBezTo>
                    <a:cubicBezTo>
                      <a:pt x="324" y="399"/>
                      <a:pt x="292" y="402"/>
                      <a:pt x="259" y="399"/>
                    </a:cubicBezTo>
                    <a:cubicBezTo>
                      <a:pt x="226" y="396"/>
                      <a:pt x="185" y="386"/>
                      <a:pt x="151" y="375"/>
                    </a:cubicBezTo>
                    <a:cubicBezTo>
                      <a:pt x="117" y="364"/>
                      <a:pt x="76" y="366"/>
                      <a:pt x="55" y="331"/>
                    </a:cubicBezTo>
                    <a:cubicBezTo>
                      <a:pt x="34" y="296"/>
                      <a:pt x="30" y="201"/>
                      <a:pt x="23" y="167"/>
                    </a:cubicBezTo>
                    <a:close/>
                  </a:path>
                </a:pathLst>
              </a:custGeom>
              <a:solidFill>
                <a:srgbClr val="2939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58" name="Line 91">
                <a:extLst>
                  <a:ext uri="{FF2B5EF4-FFF2-40B4-BE49-F238E27FC236}">
                    <a16:creationId xmlns:a16="http://schemas.microsoft.com/office/drawing/2014/main" id="{4A5D5EF9-4C42-97E4-9487-0E3BC6BF4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7" y="2409"/>
                <a:ext cx="46" cy="4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59" name="WordArt 92">
                <a:extLst>
                  <a:ext uri="{FF2B5EF4-FFF2-40B4-BE49-F238E27FC236}">
                    <a16:creationId xmlns:a16="http://schemas.microsoft.com/office/drawing/2014/main" id="{35B44462-28AA-4F16-3B25-A7A9C2219CF3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-385876">
                <a:off x="998" y="2474"/>
                <a:ext cx="567" cy="27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DoubleWave1">
                  <a:avLst>
                    <a:gd name="adj1" fmla="val 6500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Фортуна</a:t>
                </a:r>
              </a:p>
            </p:txBody>
          </p:sp>
        </p:grpSp>
      </p:grpSp>
      <p:grpSp>
        <p:nvGrpSpPr>
          <p:cNvPr id="4" name="Группа 99">
            <a:extLst>
              <a:ext uri="{FF2B5EF4-FFF2-40B4-BE49-F238E27FC236}">
                <a16:creationId xmlns:a16="http://schemas.microsoft.com/office/drawing/2014/main" id="{BF988F04-DA66-B4B5-FF6C-0BFD41FB5FD7}"/>
              </a:ext>
            </a:extLst>
          </p:cNvPr>
          <p:cNvGrpSpPr>
            <a:grpSpLocks/>
          </p:cNvGrpSpPr>
          <p:nvPr/>
        </p:nvGrpSpPr>
        <p:grpSpPr bwMode="auto">
          <a:xfrm>
            <a:off x="9573149" y="1611376"/>
            <a:ext cx="1782762" cy="2324100"/>
            <a:chOff x="2880043" y="4607213"/>
            <a:chExt cx="1979989" cy="2250787"/>
          </a:xfrm>
        </p:grpSpPr>
        <p:pic>
          <p:nvPicPr>
            <p:cNvPr id="7249" name="Picture 143" descr="cc17caac2b9b-web">
              <a:extLst>
                <a:ext uri="{FF2B5EF4-FFF2-40B4-BE49-F238E27FC236}">
                  <a16:creationId xmlns:a16="http://schemas.microsoft.com/office/drawing/2014/main" id="{3DEC813E-AC53-B7A0-3197-6815079D7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067265"/>
              <a:ext cx="1152128" cy="1790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50" name="Group 144">
              <a:extLst>
                <a:ext uri="{FF2B5EF4-FFF2-40B4-BE49-F238E27FC236}">
                  <a16:creationId xmlns:a16="http://schemas.microsoft.com/office/drawing/2014/main" id="{73F981F5-850B-9552-5C53-B1FBF63E4D4E}"/>
                </a:ext>
              </a:extLst>
            </p:cNvPr>
            <p:cNvGrpSpPr>
              <a:grpSpLocks/>
            </p:cNvGrpSpPr>
            <p:nvPr/>
          </p:nvGrpSpPr>
          <p:grpSpPr bwMode="auto">
            <a:xfrm rot="975674">
              <a:off x="2880043" y="4607213"/>
              <a:ext cx="1917693" cy="1006475"/>
              <a:chOff x="1546" y="3249"/>
              <a:chExt cx="1162" cy="585"/>
            </a:xfrm>
          </p:grpSpPr>
          <p:grpSp>
            <p:nvGrpSpPr>
              <p:cNvPr id="7251" name="Group 120">
                <a:extLst>
                  <a:ext uri="{FF2B5EF4-FFF2-40B4-BE49-F238E27FC236}">
                    <a16:creationId xmlns:a16="http://schemas.microsoft.com/office/drawing/2014/main" id="{9C46B079-F058-BED3-32F4-AA08400E31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6" y="3249"/>
                <a:ext cx="1162" cy="585"/>
                <a:chOff x="951" y="3181"/>
                <a:chExt cx="1316" cy="675"/>
              </a:xfrm>
            </p:grpSpPr>
            <p:sp>
              <p:nvSpPr>
                <p:cNvPr id="7253" name="Freeform 121">
                  <a:extLst>
                    <a:ext uri="{FF2B5EF4-FFF2-40B4-BE49-F238E27FC236}">
                      <a16:creationId xmlns:a16="http://schemas.microsoft.com/office/drawing/2014/main" id="{1626BF5E-538E-7A4E-4A82-ADC60EBD42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1" y="3181"/>
                  <a:ext cx="1196" cy="491"/>
                </a:xfrm>
                <a:custGeom>
                  <a:avLst/>
                  <a:gdLst>
                    <a:gd name="T0" fmla="*/ 83 w 969"/>
                    <a:gd name="T1" fmla="*/ 277 h 475"/>
                    <a:gd name="T2" fmla="*/ 351 w 969"/>
                    <a:gd name="T3" fmla="*/ 71 h 475"/>
                    <a:gd name="T4" fmla="*/ 713 w 969"/>
                    <a:gd name="T5" fmla="*/ 29 h 475"/>
                    <a:gd name="T6" fmla="*/ 1040 w 969"/>
                    <a:gd name="T7" fmla="*/ 165 h 475"/>
                    <a:gd name="T8" fmla="*/ 1416 w 969"/>
                    <a:gd name="T9" fmla="*/ 66 h 475"/>
                    <a:gd name="T10" fmla="*/ 1825 w 969"/>
                    <a:gd name="T11" fmla="*/ 71 h 475"/>
                    <a:gd name="T12" fmla="*/ 2069 w 969"/>
                    <a:gd name="T13" fmla="*/ 23 h 475"/>
                    <a:gd name="T14" fmla="*/ 2314 w 969"/>
                    <a:gd name="T15" fmla="*/ 14 h 475"/>
                    <a:gd name="T16" fmla="*/ 2471 w 969"/>
                    <a:gd name="T17" fmla="*/ 124 h 475"/>
                    <a:gd name="T18" fmla="*/ 2565 w 969"/>
                    <a:gd name="T19" fmla="*/ 219 h 475"/>
                    <a:gd name="T20" fmla="*/ 2736 w 969"/>
                    <a:gd name="T21" fmla="*/ 433 h 475"/>
                    <a:gd name="T22" fmla="*/ 2369 w 969"/>
                    <a:gd name="T23" fmla="*/ 402 h 475"/>
                    <a:gd name="T24" fmla="*/ 1875 w 969"/>
                    <a:gd name="T25" fmla="*/ 449 h 475"/>
                    <a:gd name="T26" fmla="*/ 1468 w 969"/>
                    <a:gd name="T27" fmla="*/ 501 h 475"/>
                    <a:gd name="T28" fmla="*/ 1149 w 969"/>
                    <a:gd name="T29" fmla="*/ 459 h 475"/>
                    <a:gd name="T30" fmla="*/ 902 w 969"/>
                    <a:gd name="T31" fmla="*/ 437 h 475"/>
                    <a:gd name="T32" fmla="*/ 723 w 969"/>
                    <a:gd name="T33" fmla="*/ 479 h 475"/>
                    <a:gd name="T34" fmla="*/ 623 w 969"/>
                    <a:gd name="T35" fmla="*/ 553 h 475"/>
                    <a:gd name="T36" fmla="*/ 488 w 969"/>
                    <a:gd name="T37" fmla="*/ 500 h 475"/>
                    <a:gd name="T38" fmla="*/ 355 w 969"/>
                    <a:gd name="T39" fmla="*/ 420 h 475"/>
                    <a:gd name="T40" fmla="*/ 136 w 969"/>
                    <a:gd name="T41" fmla="*/ 319 h 475"/>
                    <a:gd name="T42" fmla="*/ 83 w 969"/>
                    <a:gd name="T43" fmla="*/ 277 h 47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969"/>
                    <a:gd name="T67" fmla="*/ 0 h 475"/>
                    <a:gd name="T68" fmla="*/ 969 w 969"/>
                    <a:gd name="T69" fmla="*/ 475 h 47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969" h="475">
                      <a:moveTo>
                        <a:pt x="29" y="235"/>
                      </a:moveTo>
                      <a:cubicBezTo>
                        <a:pt x="41" y="200"/>
                        <a:pt x="85" y="96"/>
                        <a:pt x="122" y="61"/>
                      </a:cubicBezTo>
                      <a:cubicBezTo>
                        <a:pt x="159" y="26"/>
                        <a:pt x="209" y="11"/>
                        <a:pt x="249" y="24"/>
                      </a:cubicBezTo>
                      <a:cubicBezTo>
                        <a:pt x="289" y="37"/>
                        <a:pt x="322" y="135"/>
                        <a:pt x="363" y="140"/>
                      </a:cubicBezTo>
                      <a:cubicBezTo>
                        <a:pt x="404" y="145"/>
                        <a:pt x="451" y="69"/>
                        <a:pt x="497" y="56"/>
                      </a:cubicBezTo>
                      <a:cubicBezTo>
                        <a:pt x="543" y="43"/>
                        <a:pt x="603" y="67"/>
                        <a:pt x="641" y="61"/>
                      </a:cubicBezTo>
                      <a:cubicBezTo>
                        <a:pt x="679" y="55"/>
                        <a:pt x="697" y="26"/>
                        <a:pt x="725" y="18"/>
                      </a:cubicBezTo>
                      <a:cubicBezTo>
                        <a:pt x="753" y="10"/>
                        <a:pt x="787" y="0"/>
                        <a:pt x="811" y="14"/>
                      </a:cubicBezTo>
                      <a:cubicBezTo>
                        <a:pt x="835" y="28"/>
                        <a:pt x="852" y="75"/>
                        <a:pt x="866" y="104"/>
                      </a:cubicBezTo>
                      <a:cubicBezTo>
                        <a:pt x="880" y="133"/>
                        <a:pt x="883" y="142"/>
                        <a:pt x="898" y="186"/>
                      </a:cubicBezTo>
                      <a:cubicBezTo>
                        <a:pt x="913" y="230"/>
                        <a:pt x="969" y="344"/>
                        <a:pt x="958" y="370"/>
                      </a:cubicBezTo>
                      <a:cubicBezTo>
                        <a:pt x="947" y="396"/>
                        <a:pt x="880" y="342"/>
                        <a:pt x="830" y="344"/>
                      </a:cubicBezTo>
                      <a:cubicBezTo>
                        <a:pt x="780" y="346"/>
                        <a:pt x="710" y="369"/>
                        <a:pt x="658" y="383"/>
                      </a:cubicBezTo>
                      <a:cubicBezTo>
                        <a:pt x="606" y="397"/>
                        <a:pt x="558" y="427"/>
                        <a:pt x="515" y="428"/>
                      </a:cubicBezTo>
                      <a:cubicBezTo>
                        <a:pt x="472" y="429"/>
                        <a:pt x="434" y="401"/>
                        <a:pt x="401" y="392"/>
                      </a:cubicBezTo>
                      <a:cubicBezTo>
                        <a:pt x="368" y="383"/>
                        <a:pt x="340" y="371"/>
                        <a:pt x="315" y="374"/>
                      </a:cubicBezTo>
                      <a:cubicBezTo>
                        <a:pt x="290" y="377"/>
                        <a:pt x="269" y="392"/>
                        <a:pt x="253" y="408"/>
                      </a:cubicBezTo>
                      <a:cubicBezTo>
                        <a:pt x="237" y="424"/>
                        <a:pt x="231" y="469"/>
                        <a:pt x="217" y="472"/>
                      </a:cubicBezTo>
                      <a:cubicBezTo>
                        <a:pt x="203" y="475"/>
                        <a:pt x="185" y="446"/>
                        <a:pt x="170" y="427"/>
                      </a:cubicBezTo>
                      <a:cubicBezTo>
                        <a:pt x="155" y="408"/>
                        <a:pt x="144" y="384"/>
                        <a:pt x="124" y="359"/>
                      </a:cubicBezTo>
                      <a:cubicBezTo>
                        <a:pt x="104" y="334"/>
                        <a:pt x="63" y="295"/>
                        <a:pt x="47" y="274"/>
                      </a:cubicBezTo>
                      <a:cubicBezTo>
                        <a:pt x="31" y="253"/>
                        <a:pt x="0" y="264"/>
                        <a:pt x="29" y="235"/>
                      </a:cubicBezTo>
                      <a:close/>
                    </a:path>
                  </a:pathLst>
                </a:custGeom>
                <a:solidFill>
                  <a:srgbClr val="293984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54" name="Line 122">
                  <a:extLst>
                    <a:ext uri="{FF2B5EF4-FFF2-40B4-BE49-F238E27FC236}">
                      <a16:creationId xmlns:a16="http://schemas.microsoft.com/office/drawing/2014/main" id="{CCCBDF76-9D97-2B2A-3842-CE0E80FAEB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85" y="3381"/>
                  <a:ext cx="182" cy="47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7252" name="WordArt 123">
                <a:extLst>
                  <a:ext uri="{FF2B5EF4-FFF2-40B4-BE49-F238E27FC236}">
                    <a16:creationId xmlns:a16="http://schemas.microsoft.com/office/drawing/2014/main" id="{0901C9B0-E6D5-9F8D-38C2-E0726D37D007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-391163">
                <a:off x="1649" y="3322"/>
                <a:ext cx="876" cy="30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DoubleWave1">
                  <a:avLst>
                    <a:gd name="adj1" fmla="val 6500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Маленькая страна</a:t>
                </a:r>
              </a:p>
            </p:txBody>
          </p:sp>
        </p:grpSp>
      </p:grpSp>
      <p:pic>
        <p:nvPicPr>
          <p:cNvPr id="7173" name="Picture 3" descr="триколор_3цв">
            <a:extLst>
              <a:ext uri="{FF2B5EF4-FFF2-40B4-BE49-F238E27FC236}">
                <a16:creationId xmlns:a16="http://schemas.microsoft.com/office/drawing/2014/main" id="{542CB772-DC15-80C4-E2E3-2BEDC8E2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4"/>
          <a:stretch>
            <a:fillRect/>
          </a:stretch>
        </p:blipFill>
        <p:spPr bwMode="auto">
          <a:xfrm>
            <a:off x="443540" y="85858"/>
            <a:ext cx="66675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линия">
            <a:extLst>
              <a:ext uri="{FF2B5EF4-FFF2-40B4-BE49-F238E27FC236}">
                <a16:creationId xmlns:a16="http://schemas.microsoft.com/office/drawing/2014/main" id="{3E49C218-F483-FC94-C065-7EC3D81C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7" y="41406"/>
            <a:ext cx="31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47">
            <a:extLst>
              <a:ext uri="{FF2B5EF4-FFF2-40B4-BE49-F238E27FC236}">
                <a16:creationId xmlns:a16="http://schemas.microsoft.com/office/drawing/2014/main" id="{6D10A23E-928B-D295-3A55-56E1E85FB21C}"/>
              </a:ext>
            </a:extLst>
          </p:cNvPr>
          <p:cNvGrpSpPr>
            <a:grpSpLocks/>
          </p:cNvGrpSpPr>
          <p:nvPr/>
        </p:nvGrpSpPr>
        <p:grpSpPr bwMode="auto">
          <a:xfrm>
            <a:off x="8640201" y="2338081"/>
            <a:ext cx="1438275" cy="2062162"/>
            <a:chOff x="5653277" y="2000220"/>
            <a:chExt cx="1437491" cy="2062423"/>
          </a:xfrm>
        </p:grpSpPr>
        <p:pic>
          <p:nvPicPr>
            <p:cNvPr id="7243" name="Picture 94" descr="еж8">
              <a:extLst>
                <a:ext uri="{FF2B5EF4-FFF2-40B4-BE49-F238E27FC236}">
                  <a16:creationId xmlns:a16="http://schemas.microsoft.com/office/drawing/2014/main" id="{DC6A383E-995D-EAE5-3119-007CC1671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3277" y="2486905"/>
              <a:ext cx="1168205" cy="157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44" name="Group 95">
              <a:extLst>
                <a:ext uri="{FF2B5EF4-FFF2-40B4-BE49-F238E27FC236}">
                  <a16:creationId xmlns:a16="http://schemas.microsoft.com/office/drawing/2014/main" id="{3E7DD3BC-D5BE-F06F-5EE1-36DFA35B5783}"/>
                </a:ext>
              </a:extLst>
            </p:cNvPr>
            <p:cNvGrpSpPr>
              <a:grpSpLocks/>
            </p:cNvGrpSpPr>
            <p:nvPr/>
          </p:nvGrpSpPr>
          <p:grpSpPr bwMode="auto">
            <a:xfrm rot="-329530">
              <a:off x="5682744" y="2000220"/>
              <a:ext cx="1408024" cy="1342419"/>
              <a:chOff x="4694" y="2365"/>
              <a:chExt cx="970" cy="967"/>
            </a:xfrm>
          </p:grpSpPr>
          <p:sp>
            <p:nvSpPr>
              <p:cNvPr id="7245" name="Line 97">
                <a:extLst>
                  <a:ext uri="{FF2B5EF4-FFF2-40B4-BE49-F238E27FC236}">
                    <a16:creationId xmlns:a16="http://schemas.microsoft.com/office/drawing/2014/main" id="{AE7FC827-3BEE-74A2-B672-97A1CCEE9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87" y="2616"/>
                <a:ext cx="203" cy="7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7246" name="Group 99">
                <a:extLst>
                  <a:ext uri="{FF2B5EF4-FFF2-40B4-BE49-F238E27FC236}">
                    <a16:creationId xmlns:a16="http://schemas.microsoft.com/office/drawing/2014/main" id="{D9B8FEC1-D5D4-F455-3D40-463526FBA9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4" y="2365"/>
                <a:ext cx="970" cy="456"/>
                <a:chOff x="4694" y="2365"/>
                <a:chExt cx="970" cy="456"/>
              </a:xfrm>
            </p:grpSpPr>
            <p:sp>
              <p:nvSpPr>
                <p:cNvPr id="7247" name="Freeform 100">
                  <a:extLst>
                    <a:ext uri="{FF2B5EF4-FFF2-40B4-BE49-F238E27FC236}">
                      <a16:creationId xmlns:a16="http://schemas.microsoft.com/office/drawing/2014/main" id="{ACC9DF62-60D4-3589-BE14-A4B48A221C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402772" flipH="1">
                  <a:off x="4694" y="2365"/>
                  <a:ext cx="970" cy="456"/>
                </a:xfrm>
                <a:custGeom>
                  <a:avLst/>
                  <a:gdLst>
                    <a:gd name="T0" fmla="*/ 9 w 742"/>
                    <a:gd name="T1" fmla="*/ 114 h 519"/>
                    <a:gd name="T2" fmla="*/ 54 w 742"/>
                    <a:gd name="T3" fmla="*/ 88 h 519"/>
                    <a:gd name="T4" fmla="*/ 327 w 742"/>
                    <a:gd name="T5" fmla="*/ 75 h 519"/>
                    <a:gd name="T6" fmla="*/ 647 w 742"/>
                    <a:gd name="T7" fmla="*/ 83 h 519"/>
                    <a:gd name="T8" fmla="*/ 1258 w 742"/>
                    <a:gd name="T9" fmla="*/ 56 h 519"/>
                    <a:gd name="T10" fmla="*/ 1642 w 742"/>
                    <a:gd name="T11" fmla="*/ 26 h 519"/>
                    <a:gd name="T12" fmla="*/ 2015 w 742"/>
                    <a:gd name="T13" fmla="*/ 25 h 519"/>
                    <a:gd name="T14" fmla="*/ 2224 w 742"/>
                    <a:gd name="T15" fmla="*/ 14 h 519"/>
                    <a:gd name="T16" fmla="*/ 2358 w 742"/>
                    <a:gd name="T17" fmla="*/ 4 h 519"/>
                    <a:gd name="T18" fmla="*/ 2463 w 742"/>
                    <a:gd name="T19" fmla="*/ 40 h 519"/>
                    <a:gd name="T20" fmla="*/ 2586 w 742"/>
                    <a:gd name="T21" fmla="*/ 83 h 519"/>
                    <a:gd name="T22" fmla="*/ 2813 w 742"/>
                    <a:gd name="T23" fmla="*/ 179 h 519"/>
                    <a:gd name="T24" fmla="*/ 2473 w 742"/>
                    <a:gd name="T25" fmla="*/ 162 h 519"/>
                    <a:gd name="T26" fmla="*/ 2030 w 742"/>
                    <a:gd name="T27" fmla="*/ 199 h 519"/>
                    <a:gd name="T28" fmla="*/ 1550 w 742"/>
                    <a:gd name="T29" fmla="*/ 226 h 519"/>
                    <a:gd name="T30" fmla="*/ 856 w 742"/>
                    <a:gd name="T31" fmla="*/ 251 h 519"/>
                    <a:gd name="T32" fmla="*/ 488 w 742"/>
                    <a:gd name="T33" fmla="*/ 261 h 519"/>
                    <a:gd name="T34" fmla="*/ 221 w 742"/>
                    <a:gd name="T35" fmla="*/ 187 h 519"/>
                    <a:gd name="T36" fmla="*/ 107 w 742"/>
                    <a:gd name="T37" fmla="*/ 158 h 519"/>
                    <a:gd name="T38" fmla="*/ 9 w 742"/>
                    <a:gd name="T39" fmla="*/ 114 h 51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42"/>
                    <a:gd name="T61" fmla="*/ 0 h 519"/>
                    <a:gd name="T62" fmla="*/ 742 w 742"/>
                    <a:gd name="T63" fmla="*/ 519 h 51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42" h="519">
                      <a:moveTo>
                        <a:pt x="2" y="218"/>
                      </a:moveTo>
                      <a:cubicBezTo>
                        <a:pt x="0" y="196"/>
                        <a:pt x="0" y="181"/>
                        <a:pt x="14" y="168"/>
                      </a:cubicBezTo>
                      <a:cubicBezTo>
                        <a:pt x="28" y="155"/>
                        <a:pt x="60" y="144"/>
                        <a:pt x="86" y="142"/>
                      </a:cubicBezTo>
                      <a:cubicBezTo>
                        <a:pt x="112" y="140"/>
                        <a:pt x="129" y="164"/>
                        <a:pt x="170" y="158"/>
                      </a:cubicBezTo>
                      <a:cubicBezTo>
                        <a:pt x="211" y="152"/>
                        <a:pt x="287" y="126"/>
                        <a:pt x="330" y="108"/>
                      </a:cubicBezTo>
                      <a:cubicBezTo>
                        <a:pt x="373" y="90"/>
                        <a:pt x="397" y="60"/>
                        <a:pt x="430" y="50"/>
                      </a:cubicBezTo>
                      <a:cubicBezTo>
                        <a:pt x="463" y="40"/>
                        <a:pt x="503" y="52"/>
                        <a:pt x="528" y="48"/>
                      </a:cubicBezTo>
                      <a:cubicBezTo>
                        <a:pt x="553" y="44"/>
                        <a:pt x="567" y="33"/>
                        <a:pt x="582" y="26"/>
                      </a:cubicBezTo>
                      <a:cubicBezTo>
                        <a:pt x="597" y="26"/>
                        <a:pt x="608" y="0"/>
                        <a:pt x="618" y="8"/>
                      </a:cubicBezTo>
                      <a:cubicBezTo>
                        <a:pt x="628" y="16"/>
                        <a:pt x="635" y="51"/>
                        <a:pt x="645" y="76"/>
                      </a:cubicBezTo>
                      <a:cubicBezTo>
                        <a:pt x="655" y="101"/>
                        <a:pt x="662" y="114"/>
                        <a:pt x="677" y="158"/>
                      </a:cubicBezTo>
                      <a:cubicBezTo>
                        <a:pt x="692" y="202"/>
                        <a:pt x="742" y="317"/>
                        <a:pt x="737" y="342"/>
                      </a:cubicBezTo>
                      <a:cubicBezTo>
                        <a:pt x="732" y="367"/>
                        <a:pt x="682" y="302"/>
                        <a:pt x="648" y="308"/>
                      </a:cubicBezTo>
                      <a:cubicBezTo>
                        <a:pt x="614" y="314"/>
                        <a:pt x="572" y="357"/>
                        <a:pt x="532" y="378"/>
                      </a:cubicBezTo>
                      <a:cubicBezTo>
                        <a:pt x="492" y="399"/>
                        <a:pt x="457" y="415"/>
                        <a:pt x="406" y="432"/>
                      </a:cubicBezTo>
                      <a:cubicBezTo>
                        <a:pt x="355" y="449"/>
                        <a:pt x="270" y="469"/>
                        <a:pt x="224" y="480"/>
                      </a:cubicBezTo>
                      <a:cubicBezTo>
                        <a:pt x="178" y="491"/>
                        <a:pt x="156" y="519"/>
                        <a:pt x="128" y="498"/>
                      </a:cubicBezTo>
                      <a:cubicBezTo>
                        <a:pt x="98" y="478"/>
                        <a:pt x="75" y="389"/>
                        <a:pt x="58" y="356"/>
                      </a:cubicBezTo>
                      <a:cubicBezTo>
                        <a:pt x="41" y="323"/>
                        <a:pt x="37" y="325"/>
                        <a:pt x="28" y="302"/>
                      </a:cubicBezTo>
                      <a:cubicBezTo>
                        <a:pt x="19" y="279"/>
                        <a:pt x="4" y="240"/>
                        <a:pt x="2" y="218"/>
                      </a:cubicBezTo>
                      <a:close/>
                    </a:path>
                  </a:pathLst>
                </a:custGeom>
                <a:solidFill>
                  <a:srgbClr val="293984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48" name="WordArt 101">
                  <a:extLst>
                    <a:ext uri="{FF2B5EF4-FFF2-40B4-BE49-F238E27FC236}">
                      <a16:creationId xmlns:a16="http://schemas.microsoft.com/office/drawing/2014/main" id="{130A4C69-30D1-B6CB-58B6-E414E287E127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 rot="-385876">
                  <a:off x="4924" y="2383"/>
                  <a:ext cx="630" cy="298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DoubleWave1">
                    <a:avLst>
                      <a:gd name="adj1" fmla="val 6500"/>
                      <a:gd name="adj2" fmla="val 0"/>
                    </a:avLst>
                  </a:prstTxWarp>
                </a:bodyPr>
                <a:lstStyle/>
                <a:p>
                  <a:pPr algn="ctr"/>
                  <a:r>
                    <a:rPr lang="ru-RU" sz="3600" b="1" kern="1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Алые паруса</a:t>
                  </a:r>
                </a:p>
              </p:txBody>
            </p:sp>
          </p:grpSp>
        </p:grpSp>
      </p:grpSp>
      <p:pic>
        <p:nvPicPr>
          <p:cNvPr id="7176" name="Picture 5" descr="треугол copy">
            <a:extLst>
              <a:ext uri="{FF2B5EF4-FFF2-40B4-BE49-F238E27FC236}">
                <a16:creationId xmlns:a16="http://schemas.microsoft.com/office/drawing/2014/main" id="{2A1DB28B-C705-DB90-7DC7-F804F150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14976"/>
            <a:ext cx="762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8">
            <a:extLst>
              <a:ext uri="{FF2B5EF4-FFF2-40B4-BE49-F238E27FC236}">
                <a16:creationId xmlns:a16="http://schemas.microsoft.com/office/drawing/2014/main" id="{99053062-9583-DC8D-E640-548AA974E672}"/>
              </a:ext>
            </a:extLst>
          </p:cNvPr>
          <p:cNvGrpSpPr>
            <a:grpSpLocks/>
          </p:cNvGrpSpPr>
          <p:nvPr/>
        </p:nvGrpSpPr>
        <p:grpSpPr bwMode="auto">
          <a:xfrm>
            <a:off x="4503792" y="1382426"/>
            <a:ext cx="1817687" cy="1639888"/>
            <a:chOff x="8298683" y="2613324"/>
            <a:chExt cx="1817458" cy="1639652"/>
          </a:xfrm>
        </p:grpSpPr>
        <p:pic>
          <p:nvPicPr>
            <p:cNvPr id="7238" name="Picture 75" descr="еж2">
              <a:extLst>
                <a:ext uri="{FF2B5EF4-FFF2-40B4-BE49-F238E27FC236}">
                  <a16:creationId xmlns:a16="http://schemas.microsoft.com/office/drawing/2014/main" id="{82799A29-E411-77C3-5D4B-A8055E401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8683" y="2816288"/>
              <a:ext cx="1322387" cy="143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39" name="Группа 96">
              <a:extLst>
                <a:ext uri="{FF2B5EF4-FFF2-40B4-BE49-F238E27FC236}">
                  <a16:creationId xmlns:a16="http://schemas.microsoft.com/office/drawing/2014/main" id="{8D2BE710-BC7F-BBAD-7639-D645B73218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33038" y="2613324"/>
              <a:ext cx="783103" cy="1174721"/>
              <a:chOff x="9189022" y="2288938"/>
              <a:chExt cx="783103" cy="1174721"/>
            </a:xfrm>
          </p:grpSpPr>
          <p:sp>
            <p:nvSpPr>
              <p:cNvPr id="7240" name="Freeform 77">
                <a:extLst>
                  <a:ext uri="{FF2B5EF4-FFF2-40B4-BE49-F238E27FC236}">
                    <a16:creationId xmlns:a16="http://schemas.microsoft.com/office/drawing/2014/main" id="{02BDAA2F-05DE-3859-A508-E58B9855C9A8}"/>
                  </a:ext>
                </a:extLst>
              </p:cNvPr>
              <p:cNvSpPr>
                <a:spLocks/>
              </p:cNvSpPr>
              <p:nvPr/>
            </p:nvSpPr>
            <p:spPr bwMode="auto">
              <a:xfrm rot="3419005">
                <a:off x="9054564" y="2546099"/>
                <a:ext cx="1174721" cy="660400"/>
              </a:xfrm>
              <a:custGeom>
                <a:avLst/>
                <a:gdLst>
                  <a:gd name="T0" fmla="*/ 2147483647 w 897"/>
                  <a:gd name="T1" fmla="*/ 2147483647 h 444"/>
                  <a:gd name="T2" fmla="*/ 2147483647 w 897"/>
                  <a:gd name="T3" fmla="*/ 2147483647 h 444"/>
                  <a:gd name="T4" fmla="*/ 2147483647 w 897"/>
                  <a:gd name="T5" fmla="*/ 0 h 444"/>
                  <a:gd name="T6" fmla="*/ 2147483647 w 897"/>
                  <a:gd name="T7" fmla="*/ 2147483647 h 444"/>
                  <a:gd name="T8" fmla="*/ 2147483647 w 897"/>
                  <a:gd name="T9" fmla="*/ 2147483647 h 444"/>
                  <a:gd name="T10" fmla="*/ 2147483647 w 897"/>
                  <a:gd name="T11" fmla="*/ 2147483647 h 444"/>
                  <a:gd name="T12" fmla="*/ 2147483647 w 897"/>
                  <a:gd name="T13" fmla="*/ 2147483647 h 444"/>
                  <a:gd name="T14" fmla="*/ 2147483647 w 897"/>
                  <a:gd name="T15" fmla="*/ 2147483647 h 444"/>
                  <a:gd name="T16" fmla="*/ 2147483647 w 897"/>
                  <a:gd name="T17" fmla="*/ 2147483647 h 444"/>
                  <a:gd name="T18" fmla="*/ 2147483647 w 897"/>
                  <a:gd name="T19" fmla="*/ 2147483647 h 444"/>
                  <a:gd name="T20" fmla="*/ 2147483647 w 897"/>
                  <a:gd name="T21" fmla="*/ 2147483647 h 444"/>
                  <a:gd name="T22" fmla="*/ 2147483647 w 897"/>
                  <a:gd name="T23" fmla="*/ 2147483647 h 444"/>
                  <a:gd name="T24" fmla="*/ 2147483647 w 897"/>
                  <a:gd name="T25" fmla="*/ 2147483647 h 444"/>
                  <a:gd name="T26" fmla="*/ 2147483647 w 897"/>
                  <a:gd name="T27" fmla="*/ 2147483647 h 444"/>
                  <a:gd name="T28" fmla="*/ 2147483647 w 897"/>
                  <a:gd name="T29" fmla="*/ 2147483647 h 444"/>
                  <a:gd name="T30" fmla="*/ 2147483647 w 897"/>
                  <a:gd name="T31" fmla="*/ 2147483647 h 444"/>
                  <a:gd name="T32" fmla="*/ 2147483647 w 897"/>
                  <a:gd name="T33" fmla="*/ 2147483647 h 444"/>
                  <a:gd name="T34" fmla="*/ 2147483647 w 897"/>
                  <a:gd name="T35" fmla="*/ 2147483647 h 444"/>
                  <a:gd name="T36" fmla="*/ 2147483647 w 897"/>
                  <a:gd name="T37" fmla="*/ 2147483647 h 444"/>
                  <a:gd name="T38" fmla="*/ 2147483647 w 897"/>
                  <a:gd name="T39" fmla="*/ 2147483647 h 444"/>
                  <a:gd name="T40" fmla="*/ 2147483647 w 897"/>
                  <a:gd name="T41" fmla="*/ 2147483647 h 444"/>
                  <a:gd name="T42" fmla="*/ 2147483647 w 897"/>
                  <a:gd name="T43" fmla="*/ 2147483647 h 4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7"/>
                  <a:gd name="T67" fmla="*/ 0 h 444"/>
                  <a:gd name="T68" fmla="*/ 897 w 897"/>
                  <a:gd name="T69" fmla="*/ 444 h 4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7" h="444">
                    <a:moveTo>
                      <a:pt x="29" y="216"/>
                    </a:moveTo>
                    <a:cubicBezTo>
                      <a:pt x="41" y="181"/>
                      <a:pt x="84" y="78"/>
                      <a:pt x="122" y="42"/>
                    </a:cubicBezTo>
                    <a:cubicBezTo>
                      <a:pt x="160" y="6"/>
                      <a:pt x="209" y="0"/>
                      <a:pt x="260" y="0"/>
                    </a:cubicBezTo>
                    <a:cubicBezTo>
                      <a:pt x="311" y="0"/>
                      <a:pt x="381" y="41"/>
                      <a:pt x="428" y="42"/>
                    </a:cubicBezTo>
                    <a:cubicBezTo>
                      <a:pt x="475" y="43"/>
                      <a:pt x="507" y="6"/>
                      <a:pt x="542" y="6"/>
                    </a:cubicBezTo>
                    <a:cubicBezTo>
                      <a:pt x="577" y="6"/>
                      <a:pt x="609" y="35"/>
                      <a:pt x="641" y="42"/>
                    </a:cubicBezTo>
                    <a:cubicBezTo>
                      <a:pt x="673" y="49"/>
                      <a:pt x="706" y="44"/>
                      <a:pt x="734" y="45"/>
                    </a:cubicBezTo>
                    <a:cubicBezTo>
                      <a:pt x="762" y="46"/>
                      <a:pt x="787" y="34"/>
                      <a:pt x="812" y="48"/>
                    </a:cubicBezTo>
                    <a:cubicBezTo>
                      <a:pt x="837" y="62"/>
                      <a:pt x="871" y="108"/>
                      <a:pt x="884" y="129"/>
                    </a:cubicBezTo>
                    <a:cubicBezTo>
                      <a:pt x="897" y="150"/>
                      <a:pt x="895" y="129"/>
                      <a:pt x="890" y="174"/>
                    </a:cubicBezTo>
                    <a:cubicBezTo>
                      <a:pt x="885" y="219"/>
                      <a:pt x="866" y="360"/>
                      <a:pt x="854" y="402"/>
                    </a:cubicBezTo>
                    <a:cubicBezTo>
                      <a:pt x="842" y="444"/>
                      <a:pt x="848" y="435"/>
                      <a:pt x="815" y="429"/>
                    </a:cubicBezTo>
                    <a:cubicBezTo>
                      <a:pt x="782" y="423"/>
                      <a:pt x="708" y="385"/>
                      <a:pt x="658" y="364"/>
                    </a:cubicBezTo>
                    <a:cubicBezTo>
                      <a:pt x="608" y="343"/>
                      <a:pt x="563" y="309"/>
                      <a:pt x="518" y="303"/>
                    </a:cubicBezTo>
                    <a:cubicBezTo>
                      <a:pt x="473" y="297"/>
                      <a:pt x="429" y="327"/>
                      <a:pt x="389" y="330"/>
                    </a:cubicBezTo>
                    <a:cubicBezTo>
                      <a:pt x="349" y="333"/>
                      <a:pt x="304" y="315"/>
                      <a:pt x="275" y="321"/>
                    </a:cubicBezTo>
                    <a:cubicBezTo>
                      <a:pt x="246" y="327"/>
                      <a:pt x="231" y="349"/>
                      <a:pt x="215" y="366"/>
                    </a:cubicBezTo>
                    <a:cubicBezTo>
                      <a:pt x="199" y="383"/>
                      <a:pt x="188" y="415"/>
                      <a:pt x="180" y="422"/>
                    </a:cubicBezTo>
                    <a:cubicBezTo>
                      <a:pt x="172" y="429"/>
                      <a:pt x="179" y="422"/>
                      <a:pt x="170" y="408"/>
                    </a:cubicBezTo>
                    <a:cubicBezTo>
                      <a:pt x="161" y="394"/>
                      <a:pt x="144" y="365"/>
                      <a:pt x="124" y="340"/>
                    </a:cubicBezTo>
                    <a:cubicBezTo>
                      <a:pt x="104" y="315"/>
                      <a:pt x="63" y="276"/>
                      <a:pt x="47" y="255"/>
                    </a:cubicBezTo>
                    <a:cubicBezTo>
                      <a:pt x="31" y="234"/>
                      <a:pt x="0" y="245"/>
                      <a:pt x="29" y="216"/>
                    </a:cubicBezTo>
                    <a:close/>
                  </a:path>
                </a:pathLst>
              </a:custGeom>
              <a:solidFill>
                <a:srgbClr val="2939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41" name="WordArt 79">
                <a:extLst>
                  <a:ext uri="{FF2B5EF4-FFF2-40B4-BE49-F238E27FC236}">
                    <a16:creationId xmlns:a16="http://schemas.microsoft.com/office/drawing/2014/main" id="{D6CDB4DB-2C0C-D365-F735-C36736DAECD9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3111036">
                <a:off x="9302949" y="2674047"/>
                <a:ext cx="725820" cy="406077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DoubleWave1">
                  <a:avLst>
                    <a:gd name="adj1" fmla="val 6500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Тин-таун</a:t>
                </a:r>
              </a:p>
            </p:txBody>
          </p:sp>
          <p:sp>
            <p:nvSpPr>
              <p:cNvPr id="7242" name="Line 78">
                <a:extLst>
                  <a:ext uri="{FF2B5EF4-FFF2-40B4-BE49-F238E27FC236}">
                    <a16:creationId xmlns:a16="http://schemas.microsoft.com/office/drawing/2014/main" id="{6682224B-2880-161C-6B74-3F432D10D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89022" y="2707926"/>
                <a:ext cx="131530" cy="3424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2" name="Группа 102">
            <a:extLst>
              <a:ext uri="{FF2B5EF4-FFF2-40B4-BE49-F238E27FC236}">
                <a16:creationId xmlns:a16="http://schemas.microsoft.com/office/drawing/2014/main" id="{D4169492-151F-FB6D-E081-0290BA4FDBD5}"/>
              </a:ext>
            </a:extLst>
          </p:cNvPr>
          <p:cNvGrpSpPr>
            <a:grpSpLocks/>
          </p:cNvGrpSpPr>
          <p:nvPr/>
        </p:nvGrpSpPr>
        <p:grpSpPr bwMode="auto">
          <a:xfrm>
            <a:off x="743445" y="4244742"/>
            <a:ext cx="2336800" cy="2686050"/>
            <a:chOff x="-324544" y="4358650"/>
            <a:chExt cx="2336801" cy="2686402"/>
          </a:xfrm>
        </p:grpSpPr>
        <p:pic>
          <p:nvPicPr>
            <p:cNvPr id="7233" name="Рисунок 112" descr="анн.tif">
              <a:extLst>
                <a:ext uri="{FF2B5EF4-FFF2-40B4-BE49-F238E27FC236}">
                  <a16:creationId xmlns:a16="http://schemas.microsoft.com/office/drawing/2014/main" id="{FAC595F2-99DF-71E8-7114-F2440AA50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4797152"/>
              <a:ext cx="2336801" cy="224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34" name="Группа 97">
              <a:extLst>
                <a:ext uri="{FF2B5EF4-FFF2-40B4-BE49-F238E27FC236}">
                  <a16:creationId xmlns:a16="http://schemas.microsoft.com/office/drawing/2014/main" id="{E697FC59-61C4-8591-5D0B-998EA15F3FBE}"/>
                </a:ext>
              </a:extLst>
            </p:cNvPr>
            <p:cNvGrpSpPr>
              <a:grpSpLocks/>
            </p:cNvGrpSpPr>
            <p:nvPr/>
          </p:nvGrpSpPr>
          <p:grpSpPr bwMode="auto">
            <a:xfrm rot="700001">
              <a:off x="62021" y="4358650"/>
              <a:ext cx="1522318" cy="1583624"/>
              <a:chOff x="133987" y="4449518"/>
              <a:chExt cx="1522318" cy="1583624"/>
            </a:xfrm>
          </p:grpSpPr>
          <p:sp>
            <p:nvSpPr>
              <p:cNvPr id="7235" name="Freeform 90">
                <a:extLst>
                  <a:ext uri="{FF2B5EF4-FFF2-40B4-BE49-F238E27FC236}">
                    <a16:creationId xmlns:a16="http://schemas.microsoft.com/office/drawing/2014/main" id="{BC74F0C8-CA63-30F3-19BF-F6D226EF3520}"/>
                  </a:ext>
                </a:extLst>
              </p:cNvPr>
              <p:cNvSpPr>
                <a:spLocks/>
              </p:cNvSpPr>
              <p:nvPr/>
            </p:nvSpPr>
            <p:spPr bwMode="auto">
              <a:xfrm rot="714563">
                <a:off x="133987" y="4449518"/>
                <a:ext cx="1522318" cy="638175"/>
              </a:xfrm>
              <a:custGeom>
                <a:avLst/>
                <a:gdLst>
                  <a:gd name="T0" fmla="*/ 2147483647 w 726"/>
                  <a:gd name="T1" fmla="*/ 2147483647 h 402"/>
                  <a:gd name="T2" fmla="*/ 2147483647 w 726"/>
                  <a:gd name="T3" fmla="*/ 2147483647 h 402"/>
                  <a:gd name="T4" fmla="*/ 2147483647 w 726"/>
                  <a:gd name="T5" fmla="*/ 2147483647 h 402"/>
                  <a:gd name="T6" fmla="*/ 2147483647 w 726"/>
                  <a:gd name="T7" fmla="*/ 2147483647 h 402"/>
                  <a:gd name="T8" fmla="*/ 2147483647 w 726"/>
                  <a:gd name="T9" fmla="*/ 2147483647 h 402"/>
                  <a:gd name="T10" fmla="*/ 2147483647 w 726"/>
                  <a:gd name="T11" fmla="*/ 2147483647 h 402"/>
                  <a:gd name="T12" fmla="*/ 2147483647 w 726"/>
                  <a:gd name="T13" fmla="*/ 2147483647 h 402"/>
                  <a:gd name="T14" fmla="*/ 2147483647 w 726"/>
                  <a:gd name="T15" fmla="*/ 2147483647 h 402"/>
                  <a:gd name="T16" fmla="*/ 2147483647 w 726"/>
                  <a:gd name="T17" fmla="*/ 2147483647 h 402"/>
                  <a:gd name="T18" fmla="*/ 2147483647 w 726"/>
                  <a:gd name="T19" fmla="*/ 2147483647 h 402"/>
                  <a:gd name="T20" fmla="*/ 2147483647 w 726"/>
                  <a:gd name="T21" fmla="*/ 2147483647 h 402"/>
                  <a:gd name="T22" fmla="*/ 2147483647 w 726"/>
                  <a:gd name="T23" fmla="*/ 2147483647 h 402"/>
                  <a:gd name="T24" fmla="*/ 2147483647 w 726"/>
                  <a:gd name="T25" fmla="*/ 2147483647 h 402"/>
                  <a:gd name="T26" fmla="*/ 2147483647 w 726"/>
                  <a:gd name="T27" fmla="*/ 2147483647 h 402"/>
                  <a:gd name="T28" fmla="*/ 2147483647 w 726"/>
                  <a:gd name="T29" fmla="*/ 2147483647 h 402"/>
                  <a:gd name="T30" fmla="*/ 2147483647 w 726"/>
                  <a:gd name="T31" fmla="*/ 2147483647 h 402"/>
                  <a:gd name="T32" fmla="*/ 2147483647 w 726"/>
                  <a:gd name="T33" fmla="*/ 2147483647 h 4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6"/>
                  <a:gd name="T52" fmla="*/ 0 h 402"/>
                  <a:gd name="T53" fmla="*/ 726 w 726"/>
                  <a:gd name="T54" fmla="*/ 402 h 4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6" h="402">
                    <a:moveTo>
                      <a:pt x="23" y="167"/>
                    </a:moveTo>
                    <a:cubicBezTo>
                      <a:pt x="20" y="116"/>
                      <a:pt x="0" y="44"/>
                      <a:pt x="19" y="23"/>
                    </a:cubicBezTo>
                    <a:cubicBezTo>
                      <a:pt x="38" y="2"/>
                      <a:pt x="94" y="30"/>
                      <a:pt x="139" y="39"/>
                    </a:cubicBezTo>
                    <a:cubicBezTo>
                      <a:pt x="184" y="48"/>
                      <a:pt x="247" y="76"/>
                      <a:pt x="291" y="75"/>
                    </a:cubicBezTo>
                    <a:cubicBezTo>
                      <a:pt x="335" y="74"/>
                      <a:pt x="371" y="43"/>
                      <a:pt x="403" y="31"/>
                    </a:cubicBezTo>
                    <a:cubicBezTo>
                      <a:pt x="435" y="19"/>
                      <a:pt x="453" y="6"/>
                      <a:pt x="483" y="3"/>
                    </a:cubicBezTo>
                    <a:cubicBezTo>
                      <a:pt x="513" y="0"/>
                      <a:pt x="551" y="6"/>
                      <a:pt x="583" y="11"/>
                    </a:cubicBezTo>
                    <a:cubicBezTo>
                      <a:pt x="615" y="16"/>
                      <a:pt x="658" y="6"/>
                      <a:pt x="675" y="31"/>
                    </a:cubicBezTo>
                    <a:cubicBezTo>
                      <a:pt x="692" y="56"/>
                      <a:pt x="682" y="107"/>
                      <a:pt x="687" y="159"/>
                    </a:cubicBezTo>
                    <a:cubicBezTo>
                      <a:pt x="692" y="211"/>
                      <a:pt x="726" y="315"/>
                      <a:pt x="707" y="343"/>
                    </a:cubicBezTo>
                    <a:cubicBezTo>
                      <a:pt x="688" y="371"/>
                      <a:pt x="618" y="326"/>
                      <a:pt x="571" y="327"/>
                    </a:cubicBezTo>
                    <a:cubicBezTo>
                      <a:pt x="524" y="328"/>
                      <a:pt x="460" y="340"/>
                      <a:pt x="423" y="351"/>
                    </a:cubicBezTo>
                    <a:cubicBezTo>
                      <a:pt x="386" y="362"/>
                      <a:pt x="378" y="383"/>
                      <a:pt x="351" y="391"/>
                    </a:cubicBezTo>
                    <a:cubicBezTo>
                      <a:pt x="324" y="399"/>
                      <a:pt x="292" y="402"/>
                      <a:pt x="259" y="399"/>
                    </a:cubicBezTo>
                    <a:cubicBezTo>
                      <a:pt x="226" y="396"/>
                      <a:pt x="185" y="386"/>
                      <a:pt x="151" y="375"/>
                    </a:cubicBezTo>
                    <a:cubicBezTo>
                      <a:pt x="117" y="364"/>
                      <a:pt x="76" y="366"/>
                      <a:pt x="55" y="331"/>
                    </a:cubicBezTo>
                    <a:cubicBezTo>
                      <a:pt x="34" y="296"/>
                      <a:pt x="30" y="201"/>
                      <a:pt x="23" y="167"/>
                    </a:cubicBezTo>
                    <a:close/>
                  </a:path>
                </a:pathLst>
              </a:custGeom>
              <a:solidFill>
                <a:srgbClr val="2939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36" name="Line 91">
                <a:extLst>
                  <a:ext uri="{FF2B5EF4-FFF2-40B4-BE49-F238E27FC236}">
                    <a16:creationId xmlns:a16="http://schemas.microsoft.com/office/drawing/2014/main" id="{9EC253D1-DD13-5569-F554-17C68E6A6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14563">
                <a:off x="1460710" y="4512039"/>
                <a:ext cx="186946" cy="1521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37" name="WordArt 92">
                <a:extLst>
                  <a:ext uri="{FF2B5EF4-FFF2-40B4-BE49-F238E27FC236}">
                    <a16:creationId xmlns:a16="http://schemas.microsoft.com/office/drawing/2014/main" id="{98BF87C5-2CC5-B74B-03C9-FC0A8FA92916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328687">
                <a:off x="259246" y="4521497"/>
                <a:ext cx="1297954" cy="44132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DoubleWave1">
                  <a:avLst>
                    <a:gd name="adj1" fmla="val 6500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Город мастеров</a:t>
                </a:r>
              </a:p>
            </p:txBody>
          </p:sp>
        </p:grpSp>
      </p:grpSp>
      <p:grpSp>
        <p:nvGrpSpPr>
          <p:cNvPr id="14" name="Группа 100">
            <a:extLst>
              <a:ext uri="{FF2B5EF4-FFF2-40B4-BE49-F238E27FC236}">
                <a16:creationId xmlns:a16="http://schemas.microsoft.com/office/drawing/2014/main" id="{994CE1A6-5F62-892F-D276-D398CF871058}"/>
              </a:ext>
            </a:extLst>
          </p:cNvPr>
          <p:cNvGrpSpPr>
            <a:grpSpLocks/>
          </p:cNvGrpSpPr>
          <p:nvPr/>
        </p:nvGrpSpPr>
        <p:grpSpPr bwMode="auto">
          <a:xfrm>
            <a:off x="743445" y="2370630"/>
            <a:ext cx="2057400" cy="1704975"/>
            <a:chOff x="7116087" y="3789040"/>
            <a:chExt cx="2027913" cy="1665288"/>
          </a:xfrm>
        </p:grpSpPr>
        <p:grpSp>
          <p:nvGrpSpPr>
            <p:cNvPr id="7227" name="Group 112">
              <a:extLst>
                <a:ext uri="{FF2B5EF4-FFF2-40B4-BE49-F238E27FC236}">
                  <a16:creationId xmlns:a16="http://schemas.microsoft.com/office/drawing/2014/main" id="{665BF9E5-9889-5DF0-7F4A-4864930C417F}"/>
                </a:ext>
              </a:extLst>
            </p:cNvPr>
            <p:cNvGrpSpPr>
              <a:grpSpLocks/>
            </p:cNvGrpSpPr>
            <p:nvPr/>
          </p:nvGrpSpPr>
          <p:grpSpPr bwMode="auto">
            <a:xfrm rot="-740015">
              <a:off x="7116087" y="3903953"/>
              <a:ext cx="1041400" cy="1009650"/>
              <a:chOff x="1701" y="2273"/>
              <a:chExt cx="635" cy="907"/>
            </a:xfrm>
          </p:grpSpPr>
          <p:sp>
            <p:nvSpPr>
              <p:cNvPr id="7229" name="Line 113">
                <a:extLst>
                  <a:ext uri="{FF2B5EF4-FFF2-40B4-BE49-F238E27FC236}">
                    <a16:creationId xmlns:a16="http://schemas.microsoft.com/office/drawing/2014/main" id="{4C372590-01D8-CC4E-8827-4E423F410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0" y="2387"/>
                <a:ext cx="136" cy="79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7230" name="Group 114">
                <a:extLst>
                  <a:ext uri="{FF2B5EF4-FFF2-40B4-BE49-F238E27FC236}">
                    <a16:creationId xmlns:a16="http://schemas.microsoft.com/office/drawing/2014/main" id="{7BA554BD-2FAE-A075-C558-07844AAE72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1" y="2273"/>
                <a:ext cx="625" cy="454"/>
                <a:chOff x="1701" y="2296"/>
                <a:chExt cx="625" cy="454"/>
              </a:xfrm>
            </p:grpSpPr>
            <p:sp>
              <p:nvSpPr>
                <p:cNvPr id="7231" name="Freeform 115">
                  <a:extLst>
                    <a:ext uri="{FF2B5EF4-FFF2-40B4-BE49-F238E27FC236}">
                      <a16:creationId xmlns:a16="http://schemas.microsoft.com/office/drawing/2014/main" id="{ED7B8E52-BE73-EF52-058D-A41A0BEA6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1" y="2296"/>
                  <a:ext cx="625" cy="454"/>
                </a:xfrm>
                <a:custGeom>
                  <a:avLst/>
                  <a:gdLst>
                    <a:gd name="T0" fmla="*/ 1 w 897"/>
                    <a:gd name="T1" fmla="*/ 258 h 444"/>
                    <a:gd name="T2" fmla="*/ 7 w 897"/>
                    <a:gd name="T3" fmla="*/ 50 h 444"/>
                    <a:gd name="T4" fmla="*/ 15 w 897"/>
                    <a:gd name="T5" fmla="*/ 0 h 444"/>
                    <a:gd name="T6" fmla="*/ 24 w 897"/>
                    <a:gd name="T7" fmla="*/ 50 h 444"/>
                    <a:gd name="T8" fmla="*/ 30 w 897"/>
                    <a:gd name="T9" fmla="*/ 6 h 444"/>
                    <a:gd name="T10" fmla="*/ 36 w 897"/>
                    <a:gd name="T11" fmla="*/ 50 h 444"/>
                    <a:gd name="T12" fmla="*/ 41 w 897"/>
                    <a:gd name="T13" fmla="*/ 53 h 444"/>
                    <a:gd name="T14" fmla="*/ 45 w 897"/>
                    <a:gd name="T15" fmla="*/ 56 h 444"/>
                    <a:gd name="T16" fmla="*/ 49 w 897"/>
                    <a:gd name="T17" fmla="*/ 153 h 444"/>
                    <a:gd name="T18" fmla="*/ 49 w 897"/>
                    <a:gd name="T19" fmla="*/ 207 h 444"/>
                    <a:gd name="T20" fmla="*/ 47 w 897"/>
                    <a:gd name="T21" fmla="*/ 480 h 444"/>
                    <a:gd name="T22" fmla="*/ 45 w 897"/>
                    <a:gd name="T23" fmla="*/ 513 h 444"/>
                    <a:gd name="T24" fmla="*/ 36 w 897"/>
                    <a:gd name="T25" fmla="*/ 435 h 444"/>
                    <a:gd name="T26" fmla="*/ 29 w 897"/>
                    <a:gd name="T27" fmla="*/ 362 h 444"/>
                    <a:gd name="T28" fmla="*/ 22 w 897"/>
                    <a:gd name="T29" fmla="*/ 394 h 444"/>
                    <a:gd name="T30" fmla="*/ 15 w 897"/>
                    <a:gd name="T31" fmla="*/ 383 h 444"/>
                    <a:gd name="T32" fmla="*/ 12 w 897"/>
                    <a:gd name="T33" fmla="*/ 437 h 444"/>
                    <a:gd name="T34" fmla="*/ 10 w 897"/>
                    <a:gd name="T35" fmla="*/ 505 h 444"/>
                    <a:gd name="T36" fmla="*/ 10 w 897"/>
                    <a:gd name="T37" fmla="*/ 487 h 444"/>
                    <a:gd name="T38" fmla="*/ 7 w 897"/>
                    <a:gd name="T39" fmla="*/ 407 h 444"/>
                    <a:gd name="T40" fmla="*/ 3 w 897"/>
                    <a:gd name="T41" fmla="*/ 305 h 444"/>
                    <a:gd name="T42" fmla="*/ 1 w 897"/>
                    <a:gd name="T43" fmla="*/ 258 h 4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97"/>
                    <a:gd name="T67" fmla="*/ 0 h 444"/>
                    <a:gd name="T68" fmla="*/ 897 w 897"/>
                    <a:gd name="T69" fmla="*/ 444 h 4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97" h="444">
                      <a:moveTo>
                        <a:pt x="29" y="216"/>
                      </a:moveTo>
                      <a:cubicBezTo>
                        <a:pt x="41" y="181"/>
                        <a:pt x="84" y="78"/>
                        <a:pt x="122" y="42"/>
                      </a:cubicBezTo>
                      <a:cubicBezTo>
                        <a:pt x="160" y="6"/>
                        <a:pt x="209" y="0"/>
                        <a:pt x="260" y="0"/>
                      </a:cubicBezTo>
                      <a:cubicBezTo>
                        <a:pt x="311" y="0"/>
                        <a:pt x="381" y="41"/>
                        <a:pt x="428" y="42"/>
                      </a:cubicBezTo>
                      <a:cubicBezTo>
                        <a:pt x="475" y="43"/>
                        <a:pt x="507" y="6"/>
                        <a:pt x="542" y="6"/>
                      </a:cubicBezTo>
                      <a:cubicBezTo>
                        <a:pt x="577" y="6"/>
                        <a:pt x="609" y="35"/>
                        <a:pt x="641" y="42"/>
                      </a:cubicBezTo>
                      <a:cubicBezTo>
                        <a:pt x="673" y="49"/>
                        <a:pt x="706" y="44"/>
                        <a:pt x="734" y="45"/>
                      </a:cubicBezTo>
                      <a:cubicBezTo>
                        <a:pt x="762" y="46"/>
                        <a:pt x="787" y="34"/>
                        <a:pt x="812" y="48"/>
                      </a:cubicBezTo>
                      <a:cubicBezTo>
                        <a:pt x="837" y="62"/>
                        <a:pt x="871" y="108"/>
                        <a:pt x="884" y="129"/>
                      </a:cubicBezTo>
                      <a:cubicBezTo>
                        <a:pt x="897" y="150"/>
                        <a:pt x="895" y="129"/>
                        <a:pt x="890" y="174"/>
                      </a:cubicBezTo>
                      <a:cubicBezTo>
                        <a:pt x="885" y="219"/>
                        <a:pt x="866" y="360"/>
                        <a:pt x="854" y="402"/>
                      </a:cubicBezTo>
                      <a:cubicBezTo>
                        <a:pt x="842" y="444"/>
                        <a:pt x="848" y="435"/>
                        <a:pt x="815" y="429"/>
                      </a:cubicBezTo>
                      <a:cubicBezTo>
                        <a:pt x="782" y="423"/>
                        <a:pt x="708" y="385"/>
                        <a:pt x="658" y="364"/>
                      </a:cubicBezTo>
                      <a:cubicBezTo>
                        <a:pt x="608" y="343"/>
                        <a:pt x="563" y="309"/>
                        <a:pt x="518" y="303"/>
                      </a:cubicBezTo>
                      <a:cubicBezTo>
                        <a:pt x="473" y="297"/>
                        <a:pt x="429" y="327"/>
                        <a:pt x="389" y="330"/>
                      </a:cubicBezTo>
                      <a:cubicBezTo>
                        <a:pt x="349" y="333"/>
                        <a:pt x="304" y="315"/>
                        <a:pt x="275" y="321"/>
                      </a:cubicBezTo>
                      <a:cubicBezTo>
                        <a:pt x="246" y="327"/>
                        <a:pt x="231" y="349"/>
                        <a:pt x="215" y="366"/>
                      </a:cubicBezTo>
                      <a:cubicBezTo>
                        <a:pt x="199" y="383"/>
                        <a:pt x="188" y="415"/>
                        <a:pt x="180" y="422"/>
                      </a:cubicBezTo>
                      <a:cubicBezTo>
                        <a:pt x="172" y="429"/>
                        <a:pt x="179" y="422"/>
                        <a:pt x="170" y="408"/>
                      </a:cubicBezTo>
                      <a:cubicBezTo>
                        <a:pt x="161" y="394"/>
                        <a:pt x="144" y="365"/>
                        <a:pt x="124" y="340"/>
                      </a:cubicBezTo>
                      <a:cubicBezTo>
                        <a:pt x="104" y="315"/>
                        <a:pt x="63" y="276"/>
                        <a:pt x="47" y="255"/>
                      </a:cubicBezTo>
                      <a:cubicBezTo>
                        <a:pt x="31" y="234"/>
                        <a:pt x="0" y="245"/>
                        <a:pt x="29" y="216"/>
                      </a:cubicBezTo>
                      <a:close/>
                    </a:path>
                  </a:pathLst>
                </a:custGeom>
                <a:solidFill>
                  <a:srgbClr val="293984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32" name="WordArt 116">
                  <a:extLst>
                    <a:ext uri="{FF2B5EF4-FFF2-40B4-BE49-F238E27FC236}">
                      <a16:creationId xmlns:a16="http://schemas.microsoft.com/office/drawing/2014/main" id="{60EC158B-29A6-6F25-9C2A-C41CD75D714A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 rot="-385876">
                  <a:off x="1837" y="2364"/>
                  <a:ext cx="359" cy="217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DoubleWave1">
                    <a:avLst>
                      <a:gd name="adj1" fmla="val 6500"/>
                      <a:gd name="adj2" fmla="val 0"/>
                    </a:avLst>
                  </a:prstTxWarp>
                </a:bodyPr>
                <a:lstStyle/>
                <a:p>
                  <a:pPr algn="ctr"/>
                  <a:r>
                    <a:rPr lang="ru-RU" sz="3600" b="1" kern="1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Юнги</a:t>
                  </a:r>
                </a:p>
              </p:txBody>
            </p:sp>
          </p:grpSp>
        </p:grpSp>
        <p:pic>
          <p:nvPicPr>
            <p:cNvPr id="7228" name="Picture 111" descr="еж3">
              <a:extLst>
                <a:ext uri="{FF2B5EF4-FFF2-40B4-BE49-F238E27FC236}">
                  <a16:creationId xmlns:a16="http://schemas.microsoft.com/office/drawing/2014/main" id="{A679C8B2-2D87-4D95-62E4-A68849B1A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625" y="3789040"/>
              <a:ext cx="1222375" cy="166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5">
            <a:extLst>
              <a:ext uri="{FF2B5EF4-FFF2-40B4-BE49-F238E27FC236}">
                <a16:creationId xmlns:a16="http://schemas.microsoft.com/office/drawing/2014/main" id="{B512E9EB-78BA-0830-4226-DA8FC2EFE0CA}"/>
              </a:ext>
            </a:extLst>
          </p:cNvPr>
          <p:cNvGrpSpPr>
            <a:grpSpLocks/>
          </p:cNvGrpSpPr>
          <p:nvPr/>
        </p:nvGrpSpPr>
        <p:grpSpPr bwMode="auto">
          <a:xfrm>
            <a:off x="9863842" y="4258776"/>
            <a:ext cx="1731963" cy="2728912"/>
            <a:chOff x="8724432" y="4329027"/>
            <a:chExt cx="1688809" cy="2680647"/>
          </a:xfrm>
        </p:grpSpPr>
        <p:sp>
          <p:nvSpPr>
            <p:cNvPr id="7222" name="Line 91">
              <a:extLst>
                <a:ext uri="{FF2B5EF4-FFF2-40B4-BE49-F238E27FC236}">
                  <a16:creationId xmlns:a16="http://schemas.microsoft.com/office/drawing/2014/main" id="{6F47623B-D8E1-FCF4-E0BF-80A4736CF3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536837" flipH="1">
              <a:off x="8896675" y="4807111"/>
              <a:ext cx="56580" cy="8331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223" name="Группа 4">
              <a:extLst>
                <a:ext uri="{FF2B5EF4-FFF2-40B4-BE49-F238E27FC236}">
                  <a16:creationId xmlns:a16="http://schemas.microsoft.com/office/drawing/2014/main" id="{9D41FB4C-C538-10AD-D6A9-716CD2877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4432" y="4329027"/>
              <a:ext cx="1688809" cy="2680647"/>
              <a:chOff x="8154034" y="4489445"/>
              <a:chExt cx="1688809" cy="2680647"/>
            </a:xfrm>
          </p:grpSpPr>
          <p:sp>
            <p:nvSpPr>
              <p:cNvPr id="7224" name="Freeform 90">
                <a:extLst>
                  <a:ext uri="{FF2B5EF4-FFF2-40B4-BE49-F238E27FC236}">
                    <a16:creationId xmlns:a16="http://schemas.microsoft.com/office/drawing/2014/main" id="{4610C1A6-0C3F-FB8D-C2C6-5C5677527BA0}"/>
                  </a:ext>
                </a:extLst>
              </p:cNvPr>
              <p:cNvSpPr>
                <a:spLocks/>
              </p:cNvSpPr>
              <p:nvPr/>
            </p:nvSpPr>
            <p:spPr bwMode="auto">
              <a:xfrm rot="20536837" flipH="1">
                <a:off x="8154034" y="4489445"/>
                <a:ext cx="892973" cy="703605"/>
              </a:xfrm>
              <a:custGeom>
                <a:avLst/>
                <a:gdLst>
                  <a:gd name="T0" fmla="*/ 2147483647 w 726"/>
                  <a:gd name="T1" fmla="*/ 2147483647 h 402"/>
                  <a:gd name="T2" fmla="*/ 2147483647 w 726"/>
                  <a:gd name="T3" fmla="*/ 2147483647 h 402"/>
                  <a:gd name="T4" fmla="*/ 2147483647 w 726"/>
                  <a:gd name="T5" fmla="*/ 2147483647 h 402"/>
                  <a:gd name="T6" fmla="*/ 2147483647 w 726"/>
                  <a:gd name="T7" fmla="*/ 2147483647 h 402"/>
                  <a:gd name="T8" fmla="*/ 2147483647 w 726"/>
                  <a:gd name="T9" fmla="*/ 2147483647 h 402"/>
                  <a:gd name="T10" fmla="*/ 2147483647 w 726"/>
                  <a:gd name="T11" fmla="*/ 2147483647 h 402"/>
                  <a:gd name="T12" fmla="*/ 2147483647 w 726"/>
                  <a:gd name="T13" fmla="*/ 2147483647 h 402"/>
                  <a:gd name="T14" fmla="*/ 2147483647 w 726"/>
                  <a:gd name="T15" fmla="*/ 2147483647 h 402"/>
                  <a:gd name="T16" fmla="*/ 2147483647 w 726"/>
                  <a:gd name="T17" fmla="*/ 2147483647 h 402"/>
                  <a:gd name="T18" fmla="*/ 2147483647 w 726"/>
                  <a:gd name="T19" fmla="*/ 2147483647 h 402"/>
                  <a:gd name="T20" fmla="*/ 2147483647 w 726"/>
                  <a:gd name="T21" fmla="*/ 2147483647 h 402"/>
                  <a:gd name="T22" fmla="*/ 2147483647 w 726"/>
                  <a:gd name="T23" fmla="*/ 2147483647 h 402"/>
                  <a:gd name="T24" fmla="*/ 2147483647 w 726"/>
                  <a:gd name="T25" fmla="*/ 2147483647 h 402"/>
                  <a:gd name="T26" fmla="*/ 2147483647 w 726"/>
                  <a:gd name="T27" fmla="*/ 2147483647 h 402"/>
                  <a:gd name="T28" fmla="*/ 2147483647 w 726"/>
                  <a:gd name="T29" fmla="*/ 2147483647 h 402"/>
                  <a:gd name="T30" fmla="*/ 2147483647 w 726"/>
                  <a:gd name="T31" fmla="*/ 2147483647 h 402"/>
                  <a:gd name="T32" fmla="*/ 2147483647 w 726"/>
                  <a:gd name="T33" fmla="*/ 2147483647 h 4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6"/>
                  <a:gd name="T52" fmla="*/ 0 h 402"/>
                  <a:gd name="T53" fmla="*/ 726 w 726"/>
                  <a:gd name="T54" fmla="*/ 402 h 4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6" h="402">
                    <a:moveTo>
                      <a:pt x="23" y="167"/>
                    </a:moveTo>
                    <a:cubicBezTo>
                      <a:pt x="20" y="116"/>
                      <a:pt x="0" y="44"/>
                      <a:pt x="19" y="23"/>
                    </a:cubicBezTo>
                    <a:cubicBezTo>
                      <a:pt x="38" y="2"/>
                      <a:pt x="94" y="30"/>
                      <a:pt x="139" y="39"/>
                    </a:cubicBezTo>
                    <a:cubicBezTo>
                      <a:pt x="184" y="48"/>
                      <a:pt x="247" y="76"/>
                      <a:pt x="291" y="75"/>
                    </a:cubicBezTo>
                    <a:cubicBezTo>
                      <a:pt x="335" y="74"/>
                      <a:pt x="371" y="43"/>
                      <a:pt x="403" y="31"/>
                    </a:cubicBezTo>
                    <a:cubicBezTo>
                      <a:pt x="435" y="19"/>
                      <a:pt x="453" y="6"/>
                      <a:pt x="483" y="3"/>
                    </a:cubicBezTo>
                    <a:cubicBezTo>
                      <a:pt x="513" y="0"/>
                      <a:pt x="551" y="6"/>
                      <a:pt x="583" y="11"/>
                    </a:cubicBezTo>
                    <a:cubicBezTo>
                      <a:pt x="615" y="16"/>
                      <a:pt x="658" y="6"/>
                      <a:pt x="675" y="31"/>
                    </a:cubicBezTo>
                    <a:cubicBezTo>
                      <a:pt x="692" y="56"/>
                      <a:pt x="682" y="107"/>
                      <a:pt x="687" y="159"/>
                    </a:cubicBezTo>
                    <a:cubicBezTo>
                      <a:pt x="692" y="211"/>
                      <a:pt x="726" y="315"/>
                      <a:pt x="707" y="343"/>
                    </a:cubicBezTo>
                    <a:cubicBezTo>
                      <a:pt x="688" y="371"/>
                      <a:pt x="618" y="326"/>
                      <a:pt x="571" y="327"/>
                    </a:cubicBezTo>
                    <a:cubicBezTo>
                      <a:pt x="524" y="328"/>
                      <a:pt x="460" y="340"/>
                      <a:pt x="423" y="351"/>
                    </a:cubicBezTo>
                    <a:cubicBezTo>
                      <a:pt x="386" y="362"/>
                      <a:pt x="378" y="383"/>
                      <a:pt x="351" y="391"/>
                    </a:cubicBezTo>
                    <a:cubicBezTo>
                      <a:pt x="324" y="399"/>
                      <a:pt x="292" y="402"/>
                      <a:pt x="259" y="399"/>
                    </a:cubicBezTo>
                    <a:cubicBezTo>
                      <a:pt x="226" y="396"/>
                      <a:pt x="185" y="386"/>
                      <a:pt x="151" y="375"/>
                    </a:cubicBezTo>
                    <a:cubicBezTo>
                      <a:pt x="117" y="364"/>
                      <a:pt x="76" y="366"/>
                      <a:pt x="55" y="331"/>
                    </a:cubicBezTo>
                    <a:cubicBezTo>
                      <a:pt x="34" y="296"/>
                      <a:pt x="30" y="201"/>
                      <a:pt x="23" y="167"/>
                    </a:cubicBezTo>
                    <a:close/>
                  </a:path>
                </a:pathLst>
              </a:custGeom>
              <a:solidFill>
                <a:srgbClr val="2939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25" name="WordArt 92">
                <a:extLst>
                  <a:ext uri="{FF2B5EF4-FFF2-40B4-BE49-F238E27FC236}">
                    <a16:creationId xmlns:a16="http://schemas.microsoft.com/office/drawing/2014/main" id="{77C066CF-EA72-41F7-0D77-BA8237913D1D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-677287">
                <a:off x="8271424" y="4655649"/>
                <a:ext cx="710934" cy="40781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DoubleWave1">
                  <a:avLst>
                    <a:gd name="adj1" fmla="val 6500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сова</a:t>
                </a:r>
              </a:p>
            </p:txBody>
          </p:sp>
          <p:pic>
            <p:nvPicPr>
              <p:cNvPr id="7226" name="Рисунок 102" descr="ан.tif">
                <a:extLst>
                  <a:ext uri="{FF2B5EF4-FFF2-40B4-BE49-F238E27FC236}">
                    <a16:creationId xmlns:a16="http://schemas.microsoft.com/office/drawing/2014/main" id="{C73FDE3E-3E56-1263-DEE1-8B5EB3156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0106" y="5169546"/>
                <a:ext cx="1582737" cy="2000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80">
            <a:extLst>
              <a:ext uri="{FF2B5EF4-FFF2-40B4-BE49-F238E27FC236}">
                <a16:creationId xmlns:a16="http://schemas.microsoft.com/office/drawing/2014/main" id="{8241C944-34F1-B974-EFC6-011C403605B2}"/>
              </a:ext>
            </a:extLst>
          </p:cNvPr>
          <p:cNvGrpSpPr>
            <a:grpSpLocks/>
          </p:cNvGrpSpPr>
          <p:nvPr/>
        </p:nvGrpSpPr>
        <p:grpSpPr bwMode="auto">
          <a:xfrm>
            <a:off x="4914822" y="2651111"/>
            <a:ext cx="2208213" cy="1854200"/>
            <a:chOff x="3010" y="3060"/>
            <a:chExt cx="1574" cy="1260"/>
          </a:xfrm>
        </p:grpSpPr>
        <p:pic>
          <p:nvPicPr>
            <p:cNvPr id="7216" name="Picture 81" descr="еж5">
              <a:extLst>
                <a:ext uri="{FF2B5EF4-FFF2-40B4-BE49-F238E27FC236}">
                  <a16:creationId xmlns:a16="http://schemas.microsoft.com/office/drawing/2014/main" id="{8CB74AC9-2036-3893-97A1-9ABCF5A80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" y="3060"/>
              <a:ext cx="1092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7" name="Group 82">
              <a:extLst>
                <a:ext uri="{FF2B5EF4-FFF2-40B4-BE49-F238E27FC236}">
                  <a16:creationId xmlns:a16="http://schemas.microsoft.com/office/drawing/2014/main" id="{95217710-F19D-5150-681D-D6A2DABCCD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0" y="3453"/>
              <a:ext cx="755" cy="524"/>
              <a:chOff x="3010" y="3453"/>
              <a:chExt cx="755" cy="524"/>
            </a:xfrm>
          </p:grpSpPr>
          <p:sp>
            <p:nvSpPr>
              <p:cNvPr id="7218" name="Line 83">
                <a:extLst>
                  <a:ext uri="{FF2B5EF4-FFF2-40B4-BE49-F238E27FC236}">
                    <a16:creationId xmlns:a16="http://schemas.microsoft.com/office/drawing/2014/main" id="{212E3DCC-3C79-2A8E-CE4F-CA5CDBCB6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3453"/>
                <a:ext cx="137" cy="3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7219" name="Group 84">
                <a:extLst>
                  <a:ext uri="{FF2B5EF4-FFF2-40B4-BE49-F238E27FC236}">
                    <a16:creationId xmlns:a16="http://schemas.microsoft.com/office/drawing/2014/main" id="{A45AF0DF-B16F-5554-6C2E-9A96209FE1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0" y="3458"/>
                <a:ext cx="742" cy="519"/>
                <a:chOff x="3010" y="3458"/>
                <a:chExt cx="742" cy="519"/>
              </a:xfrm>
            </p:grpSpPr>
            <p:sp>
              <p:nvSpPr>
                <p:cNvPr id="7220" name="Freeform 85">
                  <a:extLst>
                    <a:ext uri="{FF2B5EF4-FFF2-40B4-BE49-F238E27FC236}">
                      <a16:creationId xmlns:a16="http://schemas.microsoft.com/office/drawing/2014/main" id="{CD96089B-659A-79EA-7264-50014410D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3458"/>
                  <a:ext cx="742" cy="519"/>
                </a:xfrm>
                <a:custGeom>
                  <a:avLst/>
                  <a:gdLst>
                    <a:gd name="T0" fmla="*/ 2 w 742"/>
                    <a:gd name="T1" fmla="*/ 218 h 519"/>
                    <a:gd name="T2" fmla="*/ 14 w 742"/>
                    <a:gd name="T3" fmla="*/ 168 h 519"/>
                    <a:gd name="T4" fmla="*/ 86 w 742"/>
                    <a:gd name="T5" fmla="*/ 142 h 519"/>
                    <a:gd name="T6" fmla="*/ 170 w 742"/>
                    <a:gd name="T7" fmla="*/ 158 h 519"/>
                    <a:gd name="T8" fmla="*/ 330 w 742"/>
                    <a:gd name="T9" fmla="*/ 108 h 519"/>
                    <a:gd name="T10" fmla="*/ 430 w 742"/>
                    <a:gd name="T11" fmla="*/ 50 h 519"/>
                    <a:gd name="T12" fmla="*/ 528 w 742"/>
                    <a:gd name="T13" fmla="*/ 48 h 519"/>
                    <a:gd name="T14" fmla="*/ 582 w 742"/>
                    <a:gd name="T15" fmla="*/ 26 h 519"/>
                    <a:gd name="T16" fmla="*/ 618 w 742"/>
                    <a:gd name="T17" fmla="*/ 8 h 519"/>
                    <a:gd name="T18" fmla="*/ 645 w 742"/>
                    <a:gd name="T19" fmla="*/ 76 h 519"/>
                    <a:gd name="T20" fmla="*/ 677 w 742"/>
                    <a:gd name="T21" fmla="*/ 158 h 519"/>
                    <a:gd name="T22" fmla="*/ 737 w 742"/>
                    <a:gd name="T23" fmla="*/ 342 h 519"/>
                    <a:gd name="T24" fmla="*/ 648 w 742"/>
                    <a:gd name="T25" fmla="*/ 308 h 519"/>
                    <a:gd name="T26" fmla="*/ 532 w 742"/>
                    <a:gd name="T27" fmla="*/ 378 h 519"/>
                    <a:gd name="T28" fmla="*/ 406 w 742"/>
                    <a:gd name="T29" fmla="*/ 432 h 519"/>
                    <a:gd name="T30" fmla="*/ 224 w 742"/>
                    <a:gd name="T31" fmla="*/ 480 h 519"/>
                    <a:gd name="T32" fmla="*/ 128 w 742"/>
                    <a:gd name="T33" fmla="*/ 498 h 519"/>
                    <a:gd name="T34" fmla="*/ 58 w 742"/>
                    <a:gd name="T35" fmla="*/ 356 h 519"/>
                    <a:gd name="T36" fmla="*/ 28 w 742"/>
                    <a:gd name="T37" fmla="*/ 302 h 519"/>
                    <a:gd name="T38" fmla="*/ 2 w 742"/>
                    <a:gd name="T39" fmla="*/ 218 h 51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42"/>
                    <a:gd name="T61" fmla="*/ 0 h 519"/>
                    <a:gd name="T62" fmla="*/ 742 w 742"/>
                    <a:gd name="T63" fmla="*/ 519 h 51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42" h="519">
                      <a:moveTo>
                        <a:pt x="2" y="218"/>
                      </a:moveTo>
                      <a:cubicBezTo>
                        <a:pt x="0" y="196"/>
                        <a:pt x="0" y="181"/>
                        <a:pt x="14" y="168"/>
                      </a:cubicBezTo>
                      <a:cubicBezTo>
                        <a:pt x="28" y="155"/>
                        <a:pt x="60" y="144"/>
                        <a:pt x="86" y="142"/>
                      </a:cubicBezTo>
                      <a:cubicBezTo>
                        <a:pt x="112" y="140"/>
                        <a:pt x="129" y="164"/>
                        <a:pt x="170" y="158"/>
                      </a:cubicBezTo>
                      <a:cubicBezTo>
                        <a:pt x="211" y="152"/>
                        <a:pt x="287" y="126"/>
                        <a:pt x="330" y="108"/>
                      </a:cubicBezTo>
                      <a:cubicBezTo>
                        <a:pt x="373" y="90"/>
                        <a:pt x="397" y="60"/>
                        <a:pt x="430" y="50"/>
                      </a:cubicBezTo>
                      <a:cubicBezTo>
                        <a:pt x="463" y="40"/>
                        <a:pt x="503" y="52"/>
                        <a:pt x="528" y="48"/>
                      </a:cubicBezTo>
                      <a:cubicBezTo>
                        <a:pt x="553" y="44"/>
                        <a:pt x="567" y="33"/>
                        <a:pt x="582" y="26"/>
                      </a:cubicBezTo>
                      <a:cubicBezTo>
                        <a:pt x="597" y="26"/>
                        <a:pt x="608" y="0"/>
                        <a:pt x="618" y="8"/>
                      </a:cubicBezTo>
                      <a:cubicBezTo>
                        <a:pt x="628" y="16"/>
                        <a:pt x="635" y="51"/>
                        <a:pt x="645" y="76"/>
                      </a:cubicBezTo>
                      <a:cubicBezTo>
                        <a:pt x="655" y="101"/>
                        <a:pt x="662" y="114"/>
                        <a:pt x="677" y="158"/>
                      </a:cubicBezTo>
                      <a:cubicBezTo>
                        <a:pt x="692" y="202"/>
                        <a:pt x="742" y="317"/>
                        <a:pt x="737" y="342"/>
                      </a:cubicBezTo>
                      <a:cubicBezTo>
                        <a:pt x="732" y="367"/>
                        <a:pt x="682" y="302"/>
                        <a:pt x="648" y="308"/>
                      </a:cubicBezTo>
                      <a:cubicBezTo>
                        <a:pt x="614" y="314"/>
                        <a:pt x="572" y="357"/>
                        <a:pt x="532" y="378"/>
                      </a:cubicBezTo>
                      <a:cubicBezTo>
                        <a:pt x="492" y="399"/>
                        <a:pt x="457" y="415"/>
                        <a:pt x="406" y="432"/>
                      </a:cubicBezTo>
                      <a:cubicBezTo>
                        <a:pt x="355" y="449"/>
                        <a:pt x="270" y="469"/>
                        <a:pt x="224" y="480"/>
                      </a:cubicBezTo>
                      <a:cubicBezTo>
                        <a:pt x="178" y="491"/>
                        <a:pt x="156" y="519"/>
                        <a:pt x="128" y="498"/>
                      </a:cubicBezTo>
                      <a:cubicBezTo>
                        <a:pt x="98" y="478"/>
                        <a:pt x="75" y="389"/>
                        <a:pt x="58" y="356"/>
                      </a:cubicBezTo>
                      <a:cubicBezTo>
                        <a:pt x="41" y="323"/>
                        <a:pt x="37" y="325"/>
                        <a:pt x="28" y="302"/>
                      </a:cubicBezTo>
                      <a:cubicBezTo>
                        <a:pt x="19" y="279"/>
                        <a:pt x="4" y="240"/>
                        <a:pt x="2" y="218"/>
                      </a:cubicBezTo>
                      <a:close/>
                    </a:path>
                  </a:pathLst>
                </a:custGeom>
                <a:solidFill>
                  <a:srgbClr val="293984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21" name="WordArt 86">
                  <a:extLst>
                    <a:ext uri="{FF2B5EF4-FFF2-40B4-BE49-F238E27FC236}">
                      <a16:creationId xmlns:a16="http://schemas.microsoft.com/office/drawing/2014/main" id="{3D8E4477-9919-805C-4E76-9401F1648F4F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 rot="-1290256">
                  <a:off x="3084" y="3543"/>
                  <a:ext cx="567" cy="278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DoubleWave1">
                    <a:avLst>
                      <a:gd name="adj1" fmla="val 6500"/>
                      <a:gd name="adj2" fmla="val 0"/>
                    </a:avLst>
                  </a:prstTxWarp>
                </a:bodyPr>
                <a:lstStyle/>
                <a:p>
                  <a:pPr algn="ctr"/>
                  <a:r>
                    <a:rPr lang="ru-RU" sz="3600" b="1" kern="1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Звездное</a:t>
                  </a:r>
                </a:p>
              </p:txBody>
            </p:sp>
          </p:grpSp>
        </p:grpSp>
      </p:grpSp>
      <p:pic>
        <p:nvPicPr>
          <p:cNvPr id="7182" name="Рисунок 77">
            <a:extLst>
              <a:ext uri="{FF2B5EF4-FFF2-40B4-BE49-F238E27FC236}">
                <a16:creationId xmlns:a16="http://schemas.microsoft.com/office/drawing/2014/main" id="{5CBFE835-7F15-3D06-3725-1C7A928889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23" y="41406"/>
            <a:ext cx="8509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50">
            <a:extLst>
              <a:ext uri="{FF2B5EF4-FFF2-40B4-BE49-F238E27FC236}">
                <a16:creationId xmlns:a16="http://schemas.microsoft.com/office/drawing/2014/main" id="{5F792A66-7912-1B39-5960-214EC7256C02}"/>
              </a:ext>
            </a:extLst>
          </p:cNvPr>
          <p:cNvGrpSpPr>
            <a:grpSpLocks/>
          </p:cNvGrpSpPr>
          <p:nvPr/>
        </p:nvGrpSpPr>
        <p:grpSpPr bwMode="auto">
          <a:xfrm>
            <a:off x="6650492" y="4050047"/>
            <a:ext cx="1371600" cy="2751137"/>
            <a:chOff x="5028595" y="4116078"/>
            <a:chExt cx="1371603" cy="2751701"/>
          </a:xfrm>
        </p:grpSpPr>
        <p:pic>
          <p:nvPicPr>
            <p:cNvPr id="7211" name="Рисунок 75" descr="wariant3.png">
              <a:extLst>
                <a:ext uri="{FF2B5EF4-FFF2-40B4-BE49-F238E27FC236}">
                  <a16:creationId xmlns:a16="http://schemas.microsoft.com/office/drawing/2014/main" id="{7068C747-5895-1B47-3FF8-976737383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8595" y="5078599"/>
              <a:ext cx="1371603" cy="178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2" name="Группа 29">
              <a:extLst>
                <a:ext uri="{FF2B5EF4-FFF2-40B4-BE49-F238E27FC236}">
                  <a16:creationId xmlns:a16="http://schemas.microsoft.com/office/drawing/2014/main" id="{28865B2B-4708-7BEC-7E24-01F2256739D1}"/>
                </a:ext>
              </a:extLst>
            </p:cNvPr>
            <p:cNvGrpSpPr>
              <a:grpSpLocks/>
            </p:cNvGrpSpPr>
            <p:nvPr/>
          </p:nvGrpSpPr>
          <p:grpSpPr bwMode="auto">
            <a:xfrm rot="987380">
              <a:off x="5033426" y="4116078"/>
              <a:ext cx="1158098" cy="888355"/>
              <a:chOff x="4523348" y="4671728"/>
              <a:chExt cx="1102341" cy="966789"/>
            </a:xfrm>
          </p:grpSpPr>
          <p:sp>
            <p:nvSpPr>
              <p:cNvPr id="7214" name="Freeform 85">
                <a:extLst>
                  <a:ext uri="{FF2B5EF4-FFF2-40B4-BE49-F238E27FC236}">
                    <a16:creationId xmlns:a16="http://schemas.microsoft.com/office/drawing/2014/main" id="{55BA0D27-486E-25B5-2C4D-CB91F3E2EE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14503">
                <a:off x="4523348" y="4671728"/>
                <a:ext cx="1102341" cy="966789"/>
              </a:xfrm>
              <a:custGeom>
                <a:avLst/>
                <a:gdLst>
                  <a:gd name="T0" fmla="*/ 2147483647 w 742"/>
                  <a:gd name="T1" fmla="*/ 2147483647 h 519"/>
                  <a:gd name="T2" fmla="*/ 2147483647 w 742"/>
                  <a:gd name="T3" fmla="*/ 2147483647 h 519"/>
                  <a:gd name="T4" fmla="*/ 2147483647 w 742"/>
                  <a:gd name="T5" fmla="*/ 2147483647 h 519"/>
                  <a:gd name="T6" fmla="*/ 2147483647 w 742"/>
                  <a:gd name="T7" fmla="*/ 2147483647 h 519"/>
                  <a:gd name="T8" fmla="*/ 2147483647 w 742"/>
                  <a:gd name="T9" fmla="*/ 2147483647 h 519"/>
                  <a:gd name="T10" fmla="*/ 2147483647 w 742"/>
                  <a:gd name="T11" fmla="*/ 2147483647 h 519"/>
                  <a:gd name="T12" fmla="*/ 2147483647 w 742"/>
                  <a:gd name="T13" fmla="*/ 2147483647 h 519"/>
                  <a:gd name="T14" fmla="*/ 2147483647 w 742"/>
                  <a:gd name="T15" fmla="*/ 2147483647 h 519"/>
                  <a:gd name="T16" fmla="*/ 2147483647 w 742"/>
                  <a:gd name="T17" fmla="*/ 2147483647 h 519"/>
                  <a:gd name="T18" fmla="*/ 2147483647 w 742"/>
                  <a:gd name="T19" fmla="*/ 2147483647 h 519"/>
                  <a:gd name="T20" fmla="*/ 2147483647 w 742"/>
                  <a:gd name="T21" fmla="*/ 2147483647 h 519"/>
                  <a:gd name="T22" fmla="*/ 2147483647 w 742"/>
                  <a:gd name="T23" fmla="*/ 2147483647 h 519"/>
                  <a:gd name="T24" fmla="*/ 2147483647 w 742"/>
                  <a:gd name="T25" fmla="*/ 2147483647 h 519"/>
                  <a:gd name="T26" fmla="*/ 2147483647 w 742"/>
                  <a:gd name="T27" fmla="*/ 2147483647 h 519"/>
                  <a:gd name="T28" fmla="*/ 2147483647 w 742"/>
                  <a:gd name="T29" fmla="*/ 2147483647 h 519"/>
                  <a:gd name="T30" fmla="*/ 2147483647 w 742"/>
                  <a:gd name="T31" fmla="*/ 2147483647 h 519"/>
                  <a:gd name="T32" fmla="*/ 2147483647 w 742"/>
                  <a:gd name="T33" fmla="*/ 2147483647 h 519"/>
                  <a:gd name="T34" fmla="*/ 2147483647 w 742"/>
                  <a:gd name="T35" fmla="*/ 2147483647 h 519"/>
                  <a:gd name="T36" fmla="*/ 2147483647 w 742"/>
                  <a:gd name="T37" fmla="*/ 2147483647 h 519"/>
                  <a:gd name="T38" fmla="*/ 2147483647 w 742"/>
                  <a:gd name="T39" fmla="*/ 2147483647 h 51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42"/>
                  <a:gd name="T61" fmla="*/ 0 h 519"/>
                  <a:gd name="T62" fmla="*/ 742 w 742"/>
                  <a:gd name="T63" fmla="*/ 519 h 51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42" h="519">
                    <a:moveTo>
                      <a:pt x="2" y="218"/>
                    </a:moveTo>
                    <a:cubicBezTo>
                      <a:pt x="0" y="196"/>
                      <a:pt x="0" y="181"/>
                      <a:pt x="14" y="168"/>
                    </a:cubicBezTo>
                    <a:cubicBezTo>
                      <a:pt x="28" y="155"/>
                      <a:pt x="60" y="144"/>
                      <a:pt x="86" y="142"/>
                    </a:cubicBezTo>
                    <a:cubicBezTo>
                      <a:pt x="112" y="140"/>
                      <a:pt x="129" y="164"/>
                      <a:pt x="170" y="158"/>
                    </a:cubicBezTo>
                    <a:cubicBezTo>
                      <a:pt x="211" y="152"/>
                      <a:pt x="287" y="126"/>
                      <a:pt x="330" y="108"/>
                    </a:cubicBezTo>
                    <a:cubicBezTo>
                      <a:pt x="373" y="90"/>
                      <a:pt x="397" y="60"/>
                      <a:pt x="430" y="50"/>
                    </a:cubicBezTo>
                    <a:cubicBezTo>
                      <a:pt x="463" y="40"/>
                      <a:pt x="503" y="52"/>
                      <a:pt x="528" y="48"/>
                    </a:cubicBezTo>
                    <a:cubicBezTo>
                      <a:pt x="553" y="44"/>
                      <a:pt x="567" y="33"/>
                      <a:pt x="582" y="26"/>
                    </a:cubicBezTo>
                    <a:cubicBezTo>
                      <a:pt x="597" y="26"/>
                      <a:pt x="608" y="0"/>
                      <a:pt x="618" y="8"/>
                    </a:cubicBezTo>
                    <a:cubicBezTo>
                      <a:pt x="628" y="16"/>
                      <a:pt x="635" y="51"/>
                      <a:pt x="645" y="76"/>
                    </a:cubicBezTo>
                    <a:cubicBezTo>
                      <a:pt x="655" y="101"/>
                      <a:pt x="662" y="114"/>
                      <a:pt x="677" y="158"/>
                    </a:cubicBezTo>
                    <a:cubicBezTo>
                      <a:pt x="692" y="202"/>
                      <a:pt x="742" y="317"/>
                      <a:pt x="737" y="342"/>
                    </a:cubicBezTo>
                    <a:cubicBezTo>
                      <a:pt x="732" y="367"/>
                      <a:pt x="682" y="302"/>
                      <a:pt x="648" y="308"/>
                    </a:cubicBezTo>
                    <a:cubicBezTo>
                      <a:pt x="614" y="314"/>
                      <a:pt x="572" y="357"/>
                      <a:pt x="532" y="378"/>
                    </a:cubicBezTo>
                    <a:cubicBezTo>
                      <a:pt x="492" y="399"/>
                      <a:pt x="457" y="415"/>
                      <a:pt x="406" y="432"/>
                    </a:cubicBezTo>
                    <a:cubicBezTo>
                      <a:pt x="355" y="449"/>
                      <a:pt x="270" y="469"/>
                      <a:pt x="224" y="480"/>
                    </a:cubicBezTo>
                    <a:cubicBezTo>
                      <a:pt x="178" y="491"/>
                      <a:pt x="156" y="519"/>
                      <a:pt x="128" y="498"/>
                    </a:cubicBezTo>
                    <a:cubicBezTo>
                      <a:pt x="98" y="478"/>
                      <a:pt x="75" y="389"/>
                      <a:pt x="58" y="356"/>
                    </a:cubicBezTo>
                    <a:cubicBezTo>
                      <a:pt x="41" y="323"/>
                      <a:pt x="37" y="325"/>
                      <a:pt x="28" y="302"/>
                    </a:cubicBezTo>
                    <a:cubicBezTo>
                      <a:pt x="19" y="279"/>
                      <a:pt x="4" y="240"/>
                      <a:pt x="2" y="218"/>
                    </a:cubicBezTo>
                    <a:close/>
                  </a:path>
                </a:pathLst>
              </a:custGeom>
              <a:solidFill>
                <a:srgbClr val="2939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15" name="WordArt 73">
                <a:extLst>
                  <a:ext uri="{FF2B5EF4-FFF2-40B4-BE49-F238E27FC236}">
                    <a16:creationId xmlns:a16="http://schemas.microsoft.com/office/drawing/2014/main" id="{0134D45B-AB8A-5F80-1503-FA2D5EBE5538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631221" y="4931053"/>
                <a:ext cx="828084" cy="47466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CanUp">
                  <a:avLst>
                    <a:gd name="adj" fmla="val 66667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ГНЖ</a:t>
                </a:r>
              </a:p>
            </p:txBody>
          </p:sp>
        </p:grpSp>
        <p:sp>
          <p:nvSpPr>
            <p:cNvPr id="7213" name="Line 69">
              <a:extLst>
                <a:ext uri="{FF2B5EF4-FFF2-40B4-BE49-F238E27FC236}">
                  <a16:creationId xmlns:a16="http://schemas.microsoft.com/office/drawing/2014/main" id="{80E41B2E-67C1-BC4D-5120-AA7A0FF553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2812" y="4518898"/>
              <a:ext cx="335903" cy="15708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" name="Группа 90">
            <a:extLst>
              <a:ext uri="{FF2B5EF4-FFF2-40B4-BE49-F238E27FC236}">
                <a16:creationId xmlns:a16="http://schemas.microsoft.com/office/drawing/2014/main" id="{E95BF96C-F38F-B5E7-25D7-C5B3B4BB20FE}"/>
              </a:ext>
            </a:extLst>
          </p:cNvPr>
          <p:cNvGrpSpPr>
            <a:grpSpLocks/>
          </p:cNvGrpSpPr>
          <p:nvPr/>
        </p:nvGrpSpPr>
        <p:grpSpPr bwMode="auto">
          <a:xfrm>
            <a:off x="7903045" y="4389620"/>
            <a:ext cx="2133858" cy="2279660"/>
            <a:chOff x="5737225" y="4543415"/>
            <a:chExt cx="2133858" cy="2279660"/>
          </a:xfrm>
        </p:grpSpPr>
        <p:pic>
          <p:nvPicPr>
            <p:cNvPr id="7204" name="Рисунок 85" descr="88-300x300.png">
              <a:extLst>
                <a:ext uri="{FF2B5EF4-FFF2-40B4-BE49-F238E27FC236}">
                  <a16:creationId xmlns:a16="http://schemas.microsoft.com/office/drawing/2014/main" id="{9DCB5B34-F643-1369-CC0F-27EF1F39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225" y="5103813"/>
              <a:ext cx="1947863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05" name="Группа 39">
              <a:extLst>
                <a:ext uri="{FF2B5EF4-FFF2-40B4-BE49-F238E27FC236}">
                  <a16:creationId xmlns:a16="http://schemas.microsoft.com/office/drawing/2014/main" id="{C33A7F76-8FA1-8D2B-E1B3-8969A812653B}"/>
                </a:ext>
              </a:extLst>
            </p:cNvPr>
            <p:cNvGrpSpPr>
              <a:grpSpLocks/>
            </p:cNvGrpSpPr>
            <p:nvPr/>
          </p:nvGrpSpPr>
          <p:grpSpPr bwMode="auto">
            <a:xfrm rot="19987928" flipH="1">
              <a:off x="6386770" y="4543415"/>
              <a:ext cx="1484313" cy="1980966"/>
              <a:chOff x="9588464" y="356669"/>
              <a:chExt cx="1608273" cy="2581504"/>
            </a:xfrm>
          </p:grpSpPr>
          <p:grpSp>
            <p:nvGrpSpPr>
              <p:cNvPr id="7206" name="Группа 32">
                <a:extLst>
                  <a:ext uri="{FF2B5EF4-FFF2-40B4-BE49-F238E27FC236}">
                    <a16:creationId xmlns:a16="http://schemas.microsoft.com/office/drawing/2014/main" id="{E4E979D4-9329-46A1-59FA-B6CFC50A46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12532">
                <a:off x="9588464" y="356669"/>
                <a:ext cx="1306213" cy="728662"/>
                <a:chOff x="9837453" y="323771"/>
                <a:chExt cx="1306213" cy="728662"/>
              </a:xfrm>
            </p:grpSpPr>
            <p:sp>
              <p:nvSpPr>
                <p:cNvPr id="7209" name="Freeform 72">
                  <a:extLst>
                    <a:ext uri="{FF2B5EF4-FFF2-40B4-BE49-F238E27FC236}">
                      <a16:creationId xmlns:a16="http://schemas.microsoft.com/office/drawing/2014/main" id="{3A293D88-B4FD-1CE0-27D4-0269D17FD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2854">
                  <a:off x="9837453" y="323771"/>
                  <a:ext cx="1306213" cy="728662"/>
                </a:xfrm>
                <a:custGeom>
                  <a:avLst/>
                  <a:gdLst>
                    <a:gd name="T0" fmla="*/ 2147483647 w 907"/>
                    <a:gd name="T1" fmla="*/ 2147483647 h 459"/>
                    <a:gd name="T2" fmla="*/ 2147483647 w 907"/>
                    <a:gd name="T3" fmla="*/ 2147483647 h 459"/>
                    <a:gd name="T4" fmla="*/ 2147483647 w 907"/>
                    <a:gd name="T5" fmla="*/ 2147483647 h 459"/>
                    <a:gd name="T6" fmla="*/ 2147483647 w 907"/>
                    <a:gd name="T7" fmla="*/ 2147483647 h 459"/>
                    <a:gd name="T8" fmla="*/ 2147483647 w 907"/>
                    <a:gd name="T9" fmla="*/ 2147483647 h 459"/>
                    <a:gd name="T10" fmla="*/ 2147483647 w 907"/>
                    <a:gd name="T11" fmla="*/ 2147483647 h 459"/>
                    <a:gd name="T12" fmla="*/ 2147483647 w 907"/>
                    <a:gd name="T13" fmla="*/ 2147483647 h 459"/>
                    <a:gd name="T14" fmla="*/ 2147483647 w 907"/>
                    <a:gd name="T15" fmla="*/ 2147483647 h 459"/>
                    <a:gd name="T16" fmla="*/ 2147483647 w 907"/>
                    <a:gd name="T17" fmla="*/ 2147483647 h 459"/>
                    <a:gd name="T18" fmla="*/ 2147483647 w 907"/>
                    <a:gd name="T19" fmla="*/ 2147483647 h 459"/>
                    <a:gd name="T20" fmla="*/ 2147483647 w 907"/>
                    <a:gd name="T21" fmla="*/ 2147483647 h 459"/>
                    <a:gd name="T22" fmla="*/ 2147483647 w 907"/>
                    <a:gd name="T23" fmla="*/ 2147483647 h 459"/>
                    <a:gd name="T24" fmla="*/ 2147483647 w 907"/>
                    <a:gd name="T25" fmla="*/ 2147483647 h 459"/>
                    <a:gd name="T26" fmla="*/ 2147483647 w 907"/>
                    <a:gd name="T27" fmla="*/ 2147483647 h 459"/>
                    <a:gd name="T28" fmla="*/ 2147483647 w 907"/>
                    <a:gd name="T29" fmla="*/ 2147483647 h 459"/>
                    <a:gd name="T30" fmla="*/ 2147483647 w 907"/>
                    <a:gd name="T31" fmla="*/ 2147483647 h 459"/>
                    <a:gd name="T32" fmla="*/ 2147483647 w 907"/>
                    <a:gd name="T33" fmla="*/ 2147483647 h 459"/>
                    <a:gd name="T34" fmla="*/ 2147483647 w 907"/>
                    <a:gd name="T35" fmla="*/ 2147483647 h 459"/>
                    <a:gd name="T36" fmla="*/ 2147483647 w 907"/>
                    <a:gd name="T37" fmla="*/ 2147483647 h 459"/>
                    <a:gd name="T38" fmla="*/ 2147483647 w 907"/>
                    <a:gd name="T39" fmla="*/ 2147483647 h 45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07"/>
                    <a:gd name="T61" fmla="*/ 0 h 459"/>
                    <a:gd name="T62" fmla="*/ 907 w 907"/>
                    <a:gd name="T63" fmla="*/ 459 h 45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07" h="459">
                      <a:moveTo>
                        <a:pt x="34" y="169"/>
                      </a:moveTo>
                      <a:cubicBezTo>
                        <a:pt x="65" y="141"/>
                        <a:pt x="163" y="95"/>
                        <a:pt x="224" y="69"/>
                      </a:cubicBezTo>
                      <a:cubicBezTo>
                        <a:pt x="285" y="43"/>
                        <a:pt x="352" y="22"/>
                        <a:pt x="402" y="11"/>
                      </a:cubicBezTo>
                      <a:cubicBezTo>
                        <a:pt x="452" y="0"/>
                        <a:pt x="486" y="1"/>
                        <a:pt x="524" y="5"/>
                      </a:cubicBezTo>
                      <a:cubicBezTo>
                        <a:pt x="562" y="9"/>
                        <a:pt x="590" y="17"/>
                        <a:pt x="629" y="33"/>
                      </a:cubicBezTo>
                      <a:cubicBezTo>
                        <a:pt x="668" y="49"/>
                        <a:pt x="716" y="86"/>
                        <a:pt x="756" y="103"/>
                      </a:cubicBezTo>
                      <a:cubicBezTo>
                        <a:pt x="796" y="120"/>
                        <a:pt x="845" y="123"/>
                        <a:pt x="868" y="137"/>
                      </a:cubicBezTo>
                      <a:cubicBezTo>
                        <a:pt x="891" y="151"/>
                        <a:pt x="907" y="138"/>
                        <a:pt x="896" y="185"/>
                      </a:cubicBezTo>
                      <a:cubicBezTo>
                        <a:pt x="885" y="232"/>
                        <a:pt x="825" y="379"/>
                        <a:pt x="802" y="419"/>
                      </a:cubicBezTo>
                      <a:cubicBezTo>
                        <a:pt x="779" y="459"/>
                        <a:pt x="783" y="430"/>
                        <a:pt x="760" y="423"/>
                      </a:cubicBezTo>
                      <a:cubicBezTo>
                        <a:pt x="737" y="416"/>
                        <a:pt x="699" y="391"/>
                        <a:pt x="664" y="375"/>
                      </a:cubicBezTo>
                      <a:cubicBezTo>
                        <a:pt x="629" y="359"/>
                        <a:pt x="592" y="336"/>
                        <a:pt x="552" y="325"/>
                      </a:cubicBezTo>
                      <a:cubicBezTo>
                        <a:pt x="512" y="314"/>
                        <a:pt x="464" y="303"/>
                        <a:pt x="425" y="306"/>
                      </a:cubicBezTo>
                      <a:cubicBezTo>
                        <a:pt x="386" y="309"/>
                        <a:pt x="352" y="327"/>
                        <a:pt x="320" y="343"/>
                      </a:cubicBezTo>
                      <a:cubicBezTo>
                        <a:pt x="288" y="359"/>
                        <a:pt x="254" y="386"/>
                        <a:pt x="232" y="401"/>
                      </a:cubicBezTo>
                      <a:cubicBezTo>
                        <a:pt x="210" y="416"/>
                        <a:pt x="195" y="430"/>
                        <a:pt x="186" y="433"/>
                      </a:cubicBezTo>
                      <a:cubicBezTo>
                        <a:pt x="177" y="436"/>
                        <a:pt x="185" y="433"/>
                        <a:pt x="176" y="419"/>
                      </a:cubicBezTo>
                      <a:cubicBezTo>
                        <a:pt x="167" y="405"/>
                        <a:pt x="157" y="387"/>
                        <a:pt x="130" y="351"/>
                      </a:cubicBezTo>
                      <a:cubicBezTo>
                        <a:pt x="103" y="315"/>
                        <a:pt x="32" y="235"/>
                        <a:pt x="16" y="205"/>
                      </a:cubicBezTo>
                      <a:cubicBezTo>
                        <a:pt x="0" y="175"/>
                        <a:pt x="30" y="176"/>
                        <a:pt x="34" y="169"/>
                      </a:cubicBezTo>
                      <a:close/>
                    </a:path>
                  </a:pathLst>
                </a:custGeom>
                <a:solidFill>
                  <a:srgbClr val="293984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10" name="WordArt 73">
                  <a:extLst>
                    <a:ext uri="{FF2B5EF4-FFF2-40B4-BE49-F238E27FC236}">
                      <a16:creationId xmlns:a16="http://schemas.microsoft.com/office/drawing/2014/main" id="{60AE74EB-6260-DA0B-83C8-CB4EF411B8C3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 rot="1014926" flipH="1">
                  <a:off x="10043734" y="429162"/>
                  <a:ext cx="873491" cy="48746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CanUp">
                    <a:avLst>
                      <a:gd name="adj" fmla="val 66667"/>
                    </a:avLst>
                  </a:prstTxWarp>
                </a:bodyPr>
                <a:lstStyle/>
                <a:p>
                  <a:pPr algn="ctr"/>
                  <a:r>
                    <a:rPr lang="ru-RU" sz="3600" b="1" kern="1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СТС</a:t>
                  </a:r>
                </a:p>
              </p:txBody>
            </p:sp>
          </p:grpSp>
          <p:sp>
            <p:nvSpPr>
              <p:cNvPr id="7207" name="Line 69">
                <a:extLst>
                  <a:ext uri="{FF2B5EF4-FFF2-40B4-BE49-F238E27FC236}">
                    <a16:creationId xmlns:a16="http://schemas.microsoft.com/office/drawing/2014/main" id="{02B5F8C9-3F54-F885-319F-6807921788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49104" y="847775"/>
                <a:ext cx="230206" cy="17676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08" name="TextBox 35">
                <a:extLst>
                  <a:ext uri="{FF2B5EF4-FFF2-40B4-BE49-F238E27FC236}">
                    <a16:creationId xmlns:a16="http://schemas.microsoft.com/office/drawing/2014/main" id="{CD1FDE07-B016-3920-0E73-DEEA8F7C9B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12561" y="2456877"/>
                <a:ext cx="1584176" cy="48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</p:grpSp>
      <p:grpSp>
        <p:nvGrpSpPr>
          <p:cNvPr id="27" name="Группа 48">
            <a:extLst>
              <a:ext uri="{FF2B5EF4-FFF2-40B4-BE49-F238E27FC236}">
                <a16:creationId xmlns:a16="http://schemas.microsoft.com/office/drawing/2014/main" id="{0A15D0DC-3C5F-D02E-EE19-D170D1285E45}"/>
              </a:ext>
            </a:extLst>
          </p:cNvPr>
          <p:cNvGrpSpPr>
            <a:grpSpLocks/>
          </p:cNvGrpSpPr>
          <p:nvPr/>
        </p:nvGrpSpPr>
        <p:grpSpPr bwMode="auto">
          <a:xfrm>
            <a:off x="7059289" y="1725640"/>
            <a:ext cx="1687512" cy="2000250"/>
            <a:chOff x="6807290" y="1484595"/>
            <a:chExt cx="1859505" cy="2095466"/>
          </a:xfrm>
        </p:grpSpPr>
        <p:grpSp>
          <p:nvGrpSpPr>
            <p:cNvPr id="7198" name="Группа 83">
              <a:extLst>
                <a:ext uri="{FF2B5EF4-FFF2-40B4-BE49-F238E27FC236}">
                  <a16:creationId xmlns:a16="http://schemas.microsoft.com/office/drawing/2014/main" id="{1E8E43ED-7E3A-B632-ECA6-5825391B5A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7290" y="1484595"/>
              <a:ext cx="1819067" cy="2095466"/>
              <a:chOff x="6858016" y="1628800"/>
              <a:chExt cx="1961911" cy="2238342"/>
            </a:xfrm>
          </p:grpSpPr>
          <p:pic>
            <p:nvPicPr>
              <p:cNvPr id="7200" name="Picture 70" descr="еж">
                <a:extLst>
                  <a:ext uri="{FF2B5EF4-FFF2-40B4-BE49-F238E27FC236}">
                    <a16:creationId xmlns:a16="http://schemas.microsoft.com/office/drawing/2014/main" id="{E2EA9823-23B5-B5B9-CD79-4FE1E7C61A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16" y="2285992"/>
                <a:ext cx="1800225" cy="158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201" name="Group 71">
                <a:extLst>
                  <a:ext uri="{FF2B5EF4-FFF2-40B4-BE49-F238E27FC236}">
                    <a16:creationId xmlns:a16="http://schemas.microsoft.com/office/drawing/2014/main" id="{9216D6D7-628D-1024-A7C5-CE6634D241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80064" y="1628800"/>
                <a:ext cx="1439863" cy="728662"/>
                <a:chOff x="2779" y="2471"/>
                <a:chExt cx="907" cy="459"/>
              </a:xfrm>
            </p:grpSpPr>
            <p:sp>
              <p:nvSpPr>
                <p:cNvPr id="7202" name="Freeform 72">
                  <a:extLst>
                    <a:ext uri="{FF2B5EF4-FFF2-40B4-BE49-F238E27FC236}">
                      <a16:creationId xmlns:a16="http://schemas.microsoft.com/office/drawing/2014/main" id="{A2DDA602-04C1-F73D-A714-850729F48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9" y="2471"/>
                  <a:ext cx="907" cy="459"/>
                </a:xfrm>
                <a:custGeom>
                  <a:avLst/>
                  <a:gdLst>
                    <a:gd name="T0" fmla="*/ 34 w 907"/>
                    <a:gd name="T1" fmla="*/ 169 h 459"/>
                    <a:gd name="T2" fmla="*/ 224 w 907"/>
                    <a:gd name="T3" fmla="*/ 69 h 459"/>
                    <a:gd name="T4" fmla="*/ 402 w 907"/>
                    <a:gd name="T5" fmla="*/ 11 h 459"/>
                    <a:gd name="T6" fmla="*/ 524 w 907"/>
                    <a:gd name="T7" fmla="*/ 5 h 459"/>
                    <a:gd name="T8" fmla="*/ 629 w 907"/>
                    <a:gd name="T9" fmla="*/ 33 h 459"/>
                    <a:gd name="T10" fmla="*/ 756 w 907"/>
                    <a:gd name="T11" fmla="*/ 103 h 459"/>
                    <a:gd name="T12" fmla="*/ 868 w 907"/>
                    <a:gd name="T13" fmla="*/ 137 h 459"/>
                    <a:gd name="T14" fmla="*/ 896 w 907"/>
                    <a:gd name="T15" fmla="*/ 185 h 459"/>
                    <a:gd name="T16" fmla="*/ 802 w 907"/>
                    <a:gd name="T17" fmla="*/ 419 h 459"/>
                    <a:gd name="T18" fmla="*/ 760 w 907"/>
                    <a:gd name="T19" fmla="*/ 423 h 459"/>
                    <a:gd name="T20" fmla="*/ 664 w 907"/>
                    <a:gd name="T21" fmla="*/ 375 h 459"/>
                    <a:gd name="T22" fmla="*/ 552 w 907"/>
                    <a:gd name="T23" fmla="*/ 325 h 459"/>
                    <a:gd name="T24" fmla="*/ 425 w 907"/>
                    <a:gd name="T25" fmla="*/ 306 h 459"/>
                    <a:gd name="T26" fmla="*/ 320 w 907"/>
                    <a:gd name="T27" fmla="*/ 343 h 459"/>
                    <a:gd name="T28" fmla="*/ 232 w 907"/>
                    <a:gd name="T29" fmla="*/ 401 h 459"/>
                    <a:gd name="T30" fmla="*/ 186 w 907"/>
                    <a:gd name="T31" fmla="*/ 433 h 459"/>
                    <a:gd name="T32" fmla="*/ 176 w 907"/>
                    <a:gd name="T33" fmla="*/ 419 h 459"/>
                    <a:gd name="T34" fmla="*/ 130 w 907"/>
                    <a:gd name="T35" fmla="*/ 351 h 459"/>
                    <a:gd name="T36" fmla="*/ 16 w 907"/>
                    <a:gd name="T37" fmla="*/ 205 h 459"/>
                    <a:gd name="T38" fmla="*/ 34 w 907"/>
                    <a:gd name="T39" fmla="*/ 169 h 45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07"/>
                    <a:gd name="T61" fmla="*/ 0 h 459"/>
                    <a:gd name="T62" fmla="*/ 907 w 907"/>
                    <a:gd name="T63" fmla="*/ 459 h 45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07" h="459">
                      <a:moveTo>
                        <a:pt x="34" y="169"/>
                      </a:moveTo>
                      <a:cubicBezTo>
                        <a:pt x="65" y="141"/>
                        <a:pt x="163" y="95"/>
                        <a:pt x="224" y="69"/>
                      </a:cubicBezTo>
                      <a:cubicBezTo>
                        <a:pt x="285" y="43"/>
                        <a:pt x="352" y="22"/>
                        <a:pt x="402" y="11"/>
                      </a:cubicBezTo>
                      <a:cubicBezTo>
                        <a:pt x="452" y="0"/>
                        <a:pt x="486" y="1"/>
                        <a:pt x="524" y="5"/>
                      </a:cubicBezTo>
                      <a:cubicBezTo>
                        <a:pt x="562" y="9"/>
                        <a:pt x="590" y="17"/>
                        <a:pt x="629" y="33"/>
                      </a:cubicBezTo>
                      <a:cubicBezTo>
                        <a:pt x="668" y="49"/>
                        <a:pt x="716" y="86"/>
                        <a:pt x="756" y="103"/>
                      </a:cubicBezTo>
                      <a:cubicBezTo>
                        <a:pt x="796" y="120"/>
                        <a:pt x="845" y="123"/>
                        <a:pt x="868" y="137"/>
                      </a:cubicBezTo>
                      <a:cubicBezTo>
                        <a:pt x="891" y="151"/>
                        <a:pt x="907" y="138"/>
                        <a:pt x="896" y="185"/>
                      </a:cubicBezTo>
                      <a:cubicBezTo>
                        <a:pt x="885" y="232"/>
                        <a:pt x="825" y="379"/>
                        <a:pt x="802" y="419"/>
                      </a:cubicBezTo>
                      <a:cubicBezTo>
                        <a:pt x="779" y="459"/>
                        <a:pt x="783" y="430"/>
                        <a:pt x="760" y="423"/>
                      </a:cubicBezTo>
                      <a:cubicBezTo>
                        <a:pt x="737" y="416"/>
                        <a:pt x="699" y="391"/>
                        <a:pt x="664" y="375"/>
                      </a:cubicBezTo>
                      <a:cubicBezTo>
                        <a:pt x="629" y="359"/>
                        <a:pt x="592" y="336"/>
                        <a:pt x="552" y="325"/>
                      </a:cubicBezTo>
                      <a:cubicBezTo>
                        <a:pt x="512" y="314"/>
                        <a:pt x="464" y="303"/>
                        <a:pt x="425" y="306"/>
                      </a:cubicBezTo>
                      <a:cubicBezTo>
                        <a:pt x="386" y="309"/>
                        <a:pt x="352" y="327"/>
                        <a:pt x="320" y="343"/>
                      </a:cubicBezTo>
                      <a:cubicBezTo>
                        <a:pt x="288" y="359"/>
                        <a:pt x="254" y="386"/>
                        <a:pt x="232" y="401"/>
                      </a:cubicBezTo>
                      <a:cubicBezTo>
                        <a:pt x="210" y="416"/>
                        <a:pt x="195" y="430"/>
                        <a:pt x="186" y="433"/>
                      </a:cubicBezTo>
                      <a:cubicBezTo>
                        <a:pt x="177" y="436"/>
                        <a:pt x="185" y="433"/>
                        <a:pt x="176" y="419"/>
                      </a:cubicBezTo>
                      <a:cubicBezTo>
                        <a:pt x="167" y="405"/>
                        <a:pt x="157" y="387"/>
                        <a:pt x="130" y="351"/>
                      </a:cubicBezTo>
                      <a:cubicBezTo>
                        <a:pt x="103" y="315"/>
                        <a:pt x="32" y="235"/>
                        <a:pt x="16" y="205"/>
                      </a:cubicBezTo>
                      <a:cubicBezTo>
                        <a:pt x="0" y="175"/>
                        <a:pt x="30" y="176"/>
                        <a:pt x="34" y="169"/>
                      </a:cubicBezTo>
                      <a:close/>
                    </a:path>
                  </a:pathLst>
                </a:custGeom>
                <a:solidFill>
                  <a:srgbClr val="293984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03" name="WordArt 73">
                  <a:extLst>
                    <a:ext uri="{FF2B5EF4-FFF2-40B4-BE49-F238E27FC236}">
                      <a16:creationId xmlns:a16="http://schemas.microsoft.com/office/drawing/2014/main" id="{146EBB47-221E-EDD5-67D9-04B892C4C6A8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25" y="2534"/>
                  <a:ext cx="567" cy="323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CanUp">
                    <a:avLst>
                      <a:gd name="adj" fmla="val 66667"/>
                    </a:avLst>
                  </a:prstTxWarp>
                </a:bodyPr>
                <a:lstStyle/>
                <a:p>
                  <a:pPr algn="ctr"/>
                  <a:r>
                    <a:rPr lang="ru-RU" sz="3600" b="1" kern="1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Ту-354</a:t>
                  </a:r>
                </a:p>
              </p:txBody>
            </p:sp>
          </p:grpSp>
        </p:grpSp>
        <p:sp>
          <p:nvSpPr>
            <p:cNvPr id="7199" name="Line 69">
              <a:extLst>
                <a:ext uri="{FF2B5EF4-FFF2-40B4-BE49-F238E27FC236}">
                  <a16:creationId xmlns:a16="http://schemas.microsoft.com/office/drawing/2014/main" id="{9ABC65EB-6A14-8EEA-1B1C-9CD37713C2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25987" y="1639410"/>
              <a:ext cx="440808" cy="12627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" name="Группа 46">
            <a:extLst>
              <a:ext uri="{FF2B5EF4-FFF2-40B4-BE49-F238E27FC236}">
                <a16:creationId xmlns:a16="http://schemas.microsoft.com/office/drawing/2014/main" id="{16892D7E-71BF-CE11-F889-E92A89E775FF}"/>
              </a:ext>
            </a:extLst>
          </p:cNvPr>
          <p:cNvGrpSpPr>
            <a:grpSpLocks/>
          </p:cNvGrpSpPr>
          <p:nvPr/>
        </p:nvGrpSpPr>
        <p:grpSpPr bwMode="auto">
          <a:xfrm>
            <a:off x="3007174" y="4273069"/>
            <a:ext cx="1697038" cy="2555875"/>
            <a:chOff x="1601049" y="4316884"/>
            <a:chExt cx="1729614" cy="2633902"/>
          </a:xfrm>
        </p:grpSpPr>
        <p:grpSp>
          <p:nvGrpSpPr>
            <p:cNvPr id="7193" name="Группа 40">
              <a:extLst>
                <a:ext uri="{FF2B5EF4-FFF2-40B4-BE49-F238E27FC236}">
                  <a16:creationId xmlns:a16="http://schemas.microsoft.com/office/drawing/2014/main" id="{3A6AEC01-4E69-EA21-D9BB-6086684DE1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1057" y="4316884"/>
              <a:ext cx="1306213" cy="728662"/>
              <a:chOff x="2070347" y="4538720"/>
              <a:chExt cx="1306213" cy="728662"/>
            </a:xfrm>
          </p:grpSpPr>
          <p:sp>
            <p:nvSpPr>
              <p:cNvPr id="7196" name="Freeform 72">
                <a:extLst>
                  <a:ext uri="{FF2B5EF4-FFF2-40B4-BE49-F238E27FC236}">
                    <a16:creationId xmlns:a16="http://schemas.microsoft.com/office/drawing/2014/main" id="{FDDE4356-856E-F883-05D4-5DD57DFD9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347" y="4538720"/>
                <a:ext cx="1306213" cy="728662"/>
              </a:xfrm>
              <a:custGeom>
                <a:avLst/>
                <a:gdLst>
                  <a:gd name="T0" fmla="*/ 2147483647 w 907"/>
                  <a:gd name="T1" fmla="*/ 2147483647 h 459"/>
                  <a:gd name="T2" fmla="*/ 2147483647 w 907"/>
                  <a:gd name="T3" fmla="*/ 2147483647 h 459"/>
                  <a:gd name="T4" fmla="*/ 2147483647 w 907"/>
                  <a:gd name="T5" fmla="*/ 2147483647 h 459"/>
                  <a:gd name="T6" fmla="*/ 2147483647 w 907"/>
                  <a:gd name="T7" fmla="*/ 2147483647 h 459"/>
                  <a:gd name="T8" fmla="*/ 2147483647 w 907"/>
                  <a:gd name="T9" fmla="*/ 2147483647 h 459"/>
                  <a:gd name="T10" fmla="*/ 2147483647 w 907"/>
                  <a:gd name="T11" fmla="*/ 2147483647 h 459"/>
                  <a:gd name="T12" fmla="*/ 2147483647 w 907"/>
                  <a:gd name="T13" fmla="*/ 2147483647 h 459"/>
                  <a:gd name="T14" fmla="*/ 2147483647 w 907"/>
                  <a:gd name="T15" fmla="*/ 2147483647 h 459"/>
                  <a:gd name="T16" fmla="*/ 2147483647 w 907"/>
                  <a:gd name="T17" fmla="*/ 2147483647 h 459"/>
                  <a:gd name="T18" fmla="*/ 2147483647 w 907"/>
                  <a:gd name="T19" fmla="*/ 2147483647 h 459"/>
                  <a:gd name="T20" fmla="*/ 2147483647 w 907"/>
                  <a:gd name="T21" fmla="*/ 2147483647 h 459"/>
                  <a:gd name="T22" fmla="*/ 2147483647 w 907"/>
                  <a:gd name="T23" fmla="*/ 2147483647 h 459"/>
                  <a:gd name="T24" fmla="*/ 2147483647 w 907"/>
                  <a:gd name="T25" fmla="*/ 2147483647 h 459"/>
                  <a:gd name="T26" fmla="*/ 2147483647 w 907"/>
                  <a:gd name="T27" fmla="*/ 2147483647 h 459"/>
                  <a:gd name="T28" fmla="*/ 2147483647 w 907"/>
                  <a:gd name="T29" fmla="*/ 2147483647 h 459"/>
                  <a:gd name="T30" fmla="*/ 2147483647 w 907"/>
                  <a:gd name="T31" fmla="*/ 2147483647 h 459"/>
                  <a:gd name="T32" fmla="*/ 2147483647 w 907"/>
                  <a:gd name="T33" fmla="*/ 2147483647 h 459"/>
                  <a:gd name="T34" fmla="*/ 2147483647 w 907"/>
                  <a:gd name="T35" fmla="*/ 2147483647 h 459"/>
                  <a:gd name="T36" fmla="*/ 2147483647 w 907"/>
                  <a:gd name="T37" fmla="*/ 2147483647 h 459"/>
                  <a:gd name="T38" fmla="*/ 2147483647 w 907"/>
                  <a:gd name="T39" fmla="*/ 2147483647 h 4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07"/>
                  <a:gd name="T61" fmla="*/ 0 h 459"/>
                  <a:gd name="T62" fmla="*/ 907 w 907"/>
                  <a:gd name="T63" fmla="*/ 459 h 4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07" h="459">
                    <a:moveTo>
                      <a:pt x="34" y="169"/>
                    </a:moveTo>
                    <a:cubicBezTo>
                      <a:pt x="65" y="141"/>
                      <a:pt x="163" y="95"/>
                      <a:pt x="224" y="69"/>
                    </a:cubicBezTo>
                    <a:cubicBezTo>
                      <a:pt x="285" y="43"/>
                      <a:pt x="352" y="22"/>
                      <a:pt x="402" y="11"/>
                    </a:cubicBezTo>
                    <a:cubicBezTo>
                      <a:pt x="452" y="0"/>
                      <a:pt x="486" y="1"/>
                      <a:pt x="524" y="5"/>
                    </a:cubicBezTo>
                    <a:cubicBezTo>
                      <a:pt x="562" y="9"/>
                      <a:pt x="590" y="17"/>
                      <a:pt x="629" y="33"/>
                    </a:cubicBezTo>
                    <a:cubicBezTo>
                      <a:pt x="668" y="49"/>
                      <a:pt x="716" y="86"/>
                      <a:pt x="756" y="103"/>
                    </a:cubicBezTo>
                    <a:cubicBezTo>
                      <a:pt x="796" y="120"/>
                      <a:pt x="845" y="123"/>
                      <a:pt x="868" y="137"/>
                    </a:cubicBezTo>
                    <a:cubicBezTo>
                      <a:pt x="891" y="151"/>
                      <a:pt x="907" y="138"/>
                      <a:pt x="896" y="185"/>
                    </a:cubicBezTo>
                    <a:cubicBezTo>
                      <a:pt x="885" y="232"/>
                      <a:pt x="825" y="379"/>
                      <a:pt x="802" y="419"/>
                    </a:cubicBezTo>
                    <a:cubicBezTo>
                      <a:pt x="779" y="459"/>
                      <a:pt x="783" y="430"/>
                      <a:pt x="760" y="423"/>
                    </a:cubicBezTo>
                    <a:cubicBezTo>
                      <a:pt x="737" y="416"/>
                      <a:pt x="699" y="391"/>
                      <a:pt x="664" y="375"/>
                    </a:cubicBezTo>
                    <a:cubicBezTo>
                      <a:pt x="629" y="359"/>
                      <a:pt x="592" y="336"/>
                      <a:pt x="552" y="325"/>
                    </a:cubicBezTo>
                    <a:cubicBezTo>
                      <a:pt x="512" y="314"/>
                      <a:pt x="464" y="303"/>
                      <a:pt x="425" y="306"/>
                    </a:cubicBezTo>
                    <a:cubicBezTo>
                      <a:pt x="386" y="309"/>
                      <a:pt x="352" y="327"/>
                      <a:pt x="320" y="343"/>
                    </a:cubicBezTo>
                    <a:cubicBezTo>
                      <a:pt x="288" y="359"/>
                      <a:pt x="254" y="386"/>
                      <a:pt x="232" y="401"/>
                    </a:cubicBezTo>
                    <a:cubicBezTo>
                      <a:pt x="210" y="416"/>
                      <a:pt x="195" y="430"/>
                      <a:pt x="186" y="433"/>
                    </a:cubicBezTo>
                    <a:cubicBezTo>
                      <a:pt x="177" y="436"/>
                      <a:pt x="185" y="433"/>
                      <a:pt x="176" y="419"/>
                    </a:cubicBezTo>
                    <a:cubicBezTo>
                      <a:pt x="167" y="405"/>
                      <a:pt x="157" y="387"/>
                      <a:pt x="130" y="351"/>
                    </a:cubicBezTo>
                    <a:cubicBezTo>
                      <a:pt x="103" y="315"/>
                      <a:pt x="32" y="235"/>
                      <a:pt x="16" y="205"/>
                    </a:cubicBezTo>
                    <a:cubicBezTo>
                      <a:pt x="0" y="175"/>
                      <a:pt x="30" y="176"/>
                      <a:pt x="34" y="169"/>
                    </a:cubicBezTo>
                    <a:close/>
                  </a:path>
                </a:pathLst>
              </a:custGeom>
              <a:solidFill>
                <a:srgbClr val="2939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97" name="WordArt 73">
                <a:extLst>
                  <a:ext uri="{FF2B5EF4-FFF2-40B4-BE49-F238E27FC236}">
                    <a16:creationId xmlns:a16="http://schemas.microsoft.com/office/drawing/2014/main" id="{1546636C-856F-F139-63D6-AAF4ED15C7F2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-459912">
                <a:off x="2328750" y="4607729"/>
                <a:ext cx="860993" cy="47466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CanUp">
                  <a:avLst>
                    <a:gd name="adj" fmla="val 66667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В союзе</a:t>
                </a:r>
              </a:p>
            </p:txBody>
          </p:sp>
        </p:grpSp>
        <p:pic>
          <p:nvPicPr>
            <p:cNvPr id="7194" name="Рисунок 28">
              <a:extLst>
                <a:ext uri="{FF2B5EF4-FFF2-40B4-BE49-F238E27FC236}">
                  <a16:creationId xmlns:a16="http://schemas.microsoft.com/office/drawing/2014/main" id="{CC148858-0B65-69C4-E967-CE313864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01049" y="4804161"/>
              <a:ext cx="1729614" cy="214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Line 69">
              <a:extLst>
                <a:ext uri="{FF2B5EF4-FFF2-40B4-BE49-F238E27FC236}">
                  <a16:creationId xmlns:a16="http://schemas.microsoft.com/office/drawing/2014/main" id="{D2AE340D-F674-34E2-7247-279D6A34BA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4273" y="4437131"/>
              <a:ext cx="568166" cy="19173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168" name="Группа 51">
            <a:extLst>
              <a:ext uri="{FF2B5EF4-FFF2-40B4-BE49-F238E27FC236}">
                <a16:creationId xmlns:a16="http://schemas.microsoft.com/office/drawing/2014/main" id="{A0B30A6C-C576-010E-8A37-5AEE2F7B7F62}"/>
              </a:ext>
            </a:extLst>
          </p:cNvPr>
          <p:cNvGrpSpPr>
            <a:grpSpLocks/>
          </p:cNvGrpSpPr>
          <p:nvPr/>
        </p:nvGrpSpPr>
        <p:grpSpPr bwMode="auto">
          <a:xfrm>
            <a:off x="5070426" y="4448509"/>
            <a:ext cx="1300163" cy="2352675"/>
            <a:chOff x="3616182" y="4336650"/>
            <a:chExt cx="1336073" cy="2561254"/>
          </a:xfrm>
        </p:grpSpPr>
        <p:grpSp>
          <p:nvGrpSpPr>
            <p:cNvPr id="7188" name="Группа 98">
              <a:extLst>
                <a:ext uri="{FF2B5EF4-FFF2-40B4-BE49-F238E27FC236}">
                  <a16:creationId xmlns:a16="http://schemas.microsoft.com/office/drawing/2014/main" id="{22874717-7D98-4005-7FED-B44CF4FCE82F}"/>
                </a:ext>
              </a:extLst>
            </p:cNvPr>
            <p:cNvGrpSpPr>
              <a:grpSpLocks/>
            </p:cNvGrpSpPr>
            <p:nvPr/>
          </p:nvGrpSpPr>
          <p:grpSpPr bwMode="auto">
            <a:xfrm rot="2067064">
              <a:off x="3787626" y="4336650"/>
              <a:ext cx="881554" cy="1053865"/>
              <a:chOff x="10007542" y="436199"/>
              <a:chExt cx="881554" cy="1028643"/>
            </a:xfrm>
          </p:grpSpPr>
          <p:sp>
            <p:nvSpPr>
              <p:cNvPr id="7191" name="Freeform 85">
                <a:extLst>
                  <a:ext uri="{FF2B5EF4-FFF2-40B4-BE49-F238E27FC236}">
                    <a16:creationId xmlns:a16="http://schemas.microsoft.com/office/drawing/2014/main" id="{29322FA8-0F20-77FD-9561-62C3632204E9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34160" flipH="1">
                <a:off x="9933997" y="509744"/>
                <a:ext cx="1028643" cy="881554"/>
              </a:xfrm>
              <a:custGeom>
                <a:avLst/>
                <a:gdLst>
                  <a:gd name="T0" fmla="*/ 2147483647 w 742"/>
                  <a:gd name="T1" fmla="*/ 2147483647 h 519"/>
                  <a:gd name="T2" fmla="*/ 2147483647 w 742"/>
                  <a:gd name="T3" fmla="*/ 2147483647 h 519"/>
                  <a:gd name="T4" fmla="*/ 2147483647 w 742"/>
                  <a:gd name="T5" fmla="*/ 2147483647 h 519"/>
                  <a:gd name="T6" fmla="*/ 2147483647 w 742"/>
                  <a:gd name="T7" fmla="*/ 2147483647 h 519"/>
                  <a:gd name="T8" fmla="*/ 2147483647 w 742"/>
                  <a:gd name="T9" fmla="*/ 2147483647 h 519"/>
                  <a:gd name="T10" fmla="*/ 2147483647 w 742"/>
                  <a:gd name="T11" fmla="*/ 2147483647 h 519"/>
                  <a:gd name="T12" fmla="*/ 2147483647 w 742"/>
                  <a:gd name="T13" fmla="*/ 2147483647 h 519"/>
                  <a:gd name="T14" fmla="*/ 2147483647 w 742"/>
                  <a:gd name="T15" fmla="*/ 2147483647 h 519"/>
                  <a:gd name="T16" fmla="*/ 2147483647 w 742"/>
                  <a:gd name="T17" fmla="*/ 2147483647 h 519"/>
                  <a:gd name="T18" fmla="*/ 2147483647 w 742"/>
                  <a:gd name="T19" fmla="*/ 2147483647 h 519"/>
                  <a:gd name="T20" fmla="*/ 2147483647 w 742"/>
                  <a:gd name="T21" fmla="*/ 2147483647 h 519"/>
                  <a:gd name="T22" fmla="*/ 2147483647 w 742"/>
                  <a:gd name="T23" fmla="*/ 2147483647 h 519"/>
                  <a:gd name="T24" fmla="*/ 2147483647 w 742"/>
                  <a:gd name="T25" fmla="*/ 2147483647 h 519"/>
                  <a:gd name="T26" fmla="*/ 2147483647 w 742"/>
                  <a:gd name="T27" fmla="*/ 2147483647 h 519"/>
                  <a:gd name="T28" fmla="*/ 2147483647 w 742"/>
                  <a:gd name="T29" fmla="*/ 2147483647 h 519"/>
                  <a:gd name="T30" fmla="*/ 2147483647 w 742"/>
                  <a:gd name="T31" fmla="*/ 2147483647 h 519"/>
                  <a:gd name="T32" fmla="*/ 2147483647 w 742"/>
                  <a:gd name="T33" fmla="*/ 2147483647 h 519"/>
                  <a:gd name="T34" fmla="*/ 2147483647 w 742"/>
                  <a:gd name="T35" fmla="*/ 2147483647 h 519"/>
                  <a:gd name="T36" fmla="*/ 2147483647 w 742"/>
                  <a:gd name="T37" fmla="*/ 2147483647 h 519"/>
                  <a:gd name="T38" fmla="*/ 2147483647 w 742"/>
                  <a:gd name="T39" fmla="*/ 2147483647 h 51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42"/>
                  <a:gd name="T61" fmla="*/ 0 h 519"/>
                  <a:gd name="T62" fmla="*/ 742 w 742"/>
                  <a:gd name="T63" fmla="*/ 519 h 51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42" h="519">
                    <a:moveTo>
                      <a:pt x="2" y="218"/>
                    </a:moveTo>
                    <a:cubicBezTo>
                      <a:pt x="0" y="196"/>
                      <a:pt x="0" y="181"/>
                      <a:pt x="14" y="168"/>
                    </a:cubicBezTo>
                    <a:cubicBezTo>
                      <a:pt x="28" y="155"/>
                      <a:pt x="60" y="144"/>
                      <a:pt x="86" y="142"/>
                    </a:cubicBezTo>
                    <a:cubicBezTo>
                      <a:pt x="112" y="140"/>
                      <a:pt x="129" y="164"/>
                      <a:pt x="170" y="158"/>
                    </a:cubicBezTo>
                    <a:cubicBezTo>
                      <a:pt x="211" y="152"/>
                      <a:pt x="287" y="126"/>
                      <a:pt x="330" y="108"/>
                    </a:cubicBezTo>
                    <a:cubicBezTo>
                      <a:pt x="373" y="90"/>
                      <a:pt x="397" y="60"/>
                      <a:pt x="430" y="50"/>
                    </a:cubicBezTo>
                    <a:cubicBezTo>
                      <a:pt x="463" y="40"/>
                      <a:pt x="503" y="52"/>
                      <a:pt x="528" y="48"/>
                    </a:cubicBezTo>
                    <a:cubicBezTo>
                      <a:pt x="553" y="44"/>
                      <a:pt x="567" y="33"/>
                      <a:pt x="582" y="26"/>
                    </a:cubicBezTo>
                    <a:cubicBezTo>
                      <a:pt x="597" y="26"/>
                      <a:pt x="608" y="0"/>
                      <a:pt x="618" y="8"/>
                    </a:cubicBezTo>
                    <a:cubicBezTo>
                      <a:pt x="628" y="16"/>
                      <a:pt x="635" y="51"/>
                      <a:pt x="645" y="76"/>
                    </a:cubicBezTo>
                    <a:cubicBezTo>
                      <a:pt x="655" y="101"/>
                      <a:pt x="662" y="114"/>
                      <a:pt x="677" y="158"/>
                    </a:cubicBezTo>
                    <a:cubicBezTo>
                      <a:pt x="692" y="202"/>
                      <a:pt x="742" y="317"/>
                      <a:pt x="737" y="342"/>
                    </a:cubicBezTo>
                    <a:cubicBezTo>
                      <a:pt x="732" y="367"/>
                      <a:pt x="682" y="302"/>
                      <a:pt x="648" y="308"/>
                    </a:cubicBezTo>
                    <a:cubicBezTo>
                      <a:pt x="614" y="314"/>
                      <a:pt x="572" y="357"/>
                      <a:pt x="532" y="378"/>
                    </a:cubicBezTo>
                    <a:cubicBezTo>
                      <a:pt x="492" y="399"/>
                      <a:pt x="457" y="415"/>
                      <a:pt x="406" y="432"/>
                    </a:cubicBezTo>
                    <a:cubicBezTo>
                      <a:pt x="355" y="449"/>
                      <a:pt x="270" y="469"/>
                      <a:pt x="224" y="480"/>
                    </a:cubicBezTo>
                    <a:cubicBezTo>
                      <a:pt x="178" y="491"/>
                      <a:pt x="156" y="519"/>
                      <a:pt x="128" y="498"/>
                    </a:cubicBezTo>
                    <a:cubicBezTo>
                      <a:pt x="98" y="478"/>
                      <a:pt x="75" y="389"/>
                      <a:pt x="58" y="356"/>
                    </a:cubicBezTo>
                    <a:cubicBezTo>
                      <a:pt x="41" y="323"/>
                      <a:pt x="37" y="325"/>
                      <a:pt x="28" y="302"/>
                    </a:cubicBezTo>
                    <a:cubicBezTo>
                      <a:pt x="19" y="279"/>
                      <a:pt x="4" y="240"/>
                      <a:pt x="2" y="218"/>
                    </a:cubicBezTo>
                    <a:close/>
                  </a:path>
                </a:pathLst>
              </a:custGeom>
              <a:solidFill>
                <a:srgbClr val="2939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92" name="WordArt 73">
                <a:extLst>
                  <a:ext uri="{FF2B5EF4-FFF2-40B4-BE49-F238E27FC236}">
                    <a16:creationId xmlns:a16="http://schemas.microsoft.com/office/drawing/2014/main" id="{EFB8E346-6F84-288F-391F-40B85DF94E23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-2501514">
                <a:off x="10054581" y="793049"/>
                <a:ext cx="791974" cy="311929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CanUp">
                  <a:avLst>
                    <a:gd name="adj" fmla="val 66667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solidFill>
                      <a:schemeClr val="bg1"/>
                    </a:solidFill>
                    <a:cs typeface="Arial" panose="020B0604020202020204" pitchFamily="34" charset="0"/>
                  </a:rPr>
                  <a:t>ШОС</a:t>
                </a:r>
              </a:p>
            </p:txBody>
          </p:sp>
        </p:grpSp>
        <p:pic>
          <p:nvPicPr>
            <p:cNvPr id="7189" name="Рисунок 42">
              <a:extLst>
                <a:ext uri="{FF2B5EF4-FFF2-40B4-BE49-F238E27FC236}">
                  <a16:creationId xmlns:a16="http://schemas.microsoft.com/office/drawing/2014/main" id="{3DF9D410-5CE0-28BB-E73E-D9D1A028C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182" y="5115583"/>
              <a:ext cx="1336073" cy="178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97C83A59-EE0A-7849-DA65-C9E8F9D97DE7}"/>
                </a:ext>
              </a:extLst>
            </p:cNvPr>
            <p:cNvCxnSpPr/>
            <p:nvPr/>
          </p:nvCxnSpPr>
          <p:spPr>
            <a:xfrm>
              <a:off x="3705907" y="4569962"/>
              <a:ext cx="331163" cy="18077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2F3FD2C-B8C2-1BF1-1F6F-95D213930C8D}"/>
              </a:ext>
            </a:extLst>
          </p:cNvPr>
          <p:cNvSpPr txBox="1"/>
          <p:nvPr/>
        </p:nvSpPr>
        <p:spPr>
          <a:xfrm>
            <a:off x="11463474" y="0"/>
            <a:ext cx="549894" cy="689940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Зонтик</a:t>
            </a:r>
            <a:r>
              <a:rPr lang="ru-RU" dirty="0">
                <a:solidFill>
                  <a:schemeClr val="bg1"/>
                </a:solidFill>
              </a:rPr>
              <a:t> для всех ДОО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0" decel="100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2C5DAD-DFC4-4AC7-E403-6E5D8DB5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70" y="1575464"/>
            <a:ext cx="11579290" cy="435133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НАЗВАНИЕ ОРГАНИЗАЦИИ 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Тинэйджер – значит целевая аудитория от 13 до 19 лет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Это название было актуальным в 1998 году и еще долгое время. Теперь хочется сделать его более коротким и динамичным, отражающим ценности нашей организации.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Предлагаем название «ТИН плюс»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26CBAD-D65B-164F-FDE0-9E38E8856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97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2C5DAD-DFC4-4AC7-E403-6E5D8DB5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8" y="1690688"/>
            <a:ext cx="11625944" cy="5256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НАПРАВЛЕНИЯ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Были: Лидерство, Проекты, ЗОЖ, Медиацентр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Предлагаем: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ТРИ ТРЕКА (Четвертый предлагаем продумать)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Три трека ДЕЙСТВИЯ?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ДЕЙСТВИЕ- это способность менять, создавать, реализовывать.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8AC673-03C3-3AA4-ADAA-CB6C18E3D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07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01" y="-56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618" y="1160463"/>
            <a:ext cx="10164763" cy="56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2057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01" y="-56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1731" y="1609725"/>
            <a:ext cx="9888537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3183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01" y="-56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1781" y="1838325"/>
            <a:ext cx="9088437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5872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01" y="-56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831" y="1981200"/>
            <a:ext cx="98123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984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4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ЧЕТВЕРТЫЙ ТРЕК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Действия для БУДУЩЕГО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2FE196-CBC5-AD56-A32B-27D88199E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73" y="1894114"/>
            <a:ext cx="4509370" cy="45066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4FD6AB-6850-E3A9-44C9-23D4CA526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70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Изменения в эмблемах:</a:t>
            </a:r>
          </a:p>
          <a:p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2633D-2FA1-4D2D-7010-CB008553F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1225" y="2914649"/>
            <a:ext cx="5067301" cy="298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25" y="2771776"/>
            <a:ext cx="4903079" cy="3305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1" y="2876549"/>
            <a:ext cx="3188059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11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ТРАНСФОРМАЦИЯ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Изменения в Устав:</a:t>
            </a:r>
          </a:p>
          <a:p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В название организации «Тинэйджер плюс- </a:t>
            </a:r>
            <a:r>
              <a:rPr lang="ru-RU" sz="3600" u="sng" dirty="0">
                <a:solidFill>
                  <a:schemeClr val="bg1"/>
                </a:solidFill>
                <a:latin typeface="Comic Sans MS" panose="030F0702030302020204" pitchFamily="66" charset="0"/>
              </a:rPr>
              <a:t>«ТИН плюс»</a:t>
            </a:r>
          </a:p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Вместо детской общественной организации- детско-</a:t>
            </a:r>
            <a:r>
              <a:rPr lang="ru-RU" sz="3600" u="sng" dirty="0">
                <a:solidFill>
                  <a:schemeClr val="bg1"/>
                </a:solidFill>
                <a:latin typeface="Comic Sans MS" panose="030F0702030302020204" pitchFamily="66" charset="0"/>
              </a:rPr>
              <a:t>молодежная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общественная организация</a:t>
            </a:r>
          </a:p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В название Госсовета – </a:t>
            </a:r>
            <a:r>
              <a:rPr lang="ru-RU" sz="3600" u="sng" dirty="0">
                <a:solidFill>
                  <a:schemeClr val="bg1"/>
                </a:solidFill>
                <a:latin typeface="Comic Sans MS" panose="030F0702030302020204" pitchFamily="66" charset="0"/>
              </a:rPr>
              <a:t>Совет наставников</a:t>
            </a:r>
          </a:p>
          <a:p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2633D-2FA1-4D2D-7010-CB008553F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75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7" y="1690688"/>
            <a:ext cx="10515600" cy="5303236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None/>
            </a:pPr>
            <a:r>
              <a:rPr lang="ru-RU" sz="3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В связи с окончанием в 2022 году двухгодичного срока действия молодежного правительства, необходимо выбрать новых членов правительства  (или оставить кого-то из прежнего состава)</a:t>
            </a:r>
          </a:p>
          <a:p>
            <a:pPr marL="0" lvl="0" indent="0" algn="just">
              <a:buNone/>
            </a:pPr>
            <a:endParaRPr lang="ru-RU" sz="32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Каждое ДОО просим предложить одну кандидатуру </a:t>
            </a:r>
          </a:p>
          <a:p>
            <a:pPr marL="0" lvl="0" indent="0" algn="just">
              <a:buNone/>
            </a:pPr>
            <a:r>
              <a:rPr lang="ru-RU" sz="3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в новый </a:t>
            </a:r>
            <a:r>
              <a:rPr lang="ru-RU" sz="3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состве</a:t>
            </a:r>
            <a:r>
              <a:rPr lang="ru-RU" sz="3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молодежного правительства </a:t>
            </a:r>
          </a:p>
          <a:p>
            <a:pPr marL="0" lvl="0" indent="0" algn="just">
              <a:buNone/>
            </a:pPr>
            <a:r>
              <a:rPr lang="ru-RU" sz="3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в качестве МИНИСТРА СТРАТЕГИЧЕСКОГО РАЗВИТИЯ </a:t>
            </a:r>
          </a:p>
          <a:p>
            <a:pPr marL="0" lvl="0" indent="0" algn="just">
              <a:buNone/>
            </a:pPr>
            <a:r>
              <a:rPr lang="ru-RU" sz="3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(важно, чтобы кандидат мог посещать заседание один раз в месяц по вторникам и владеть информацией о своем ДОО).</a:t>
            </a:r>
          </a:p>
          <a:p>
            <a:pPr marL="2236788" lvl="0" indent="0" algn="just">
              <a:buNone/>
            </a:pPr>
            <a:r>
              <a:rPr lang="ru-RU" sz="3200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ru-RU" sz="3200" dirty="0">
              <a:solidFill>
                <a:srgbClr val="FFFF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30F27A-23C6-B487-6512-7297E55AC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2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75618-F40C-46D1-8D92-45C94A73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426" y="222588"/>
            <a:ext cx="8476735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СОЗДАНИЕ Центра «Тинэйджер+»</a:t>
            </a:r>
            <a:endParaRPr lang="ru-RU" sz="5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7C0043-AC87-928B-6452-62FD54645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23927" r="18106" b="6783"/>
          <a:stretch/>
        </p:blipFill>
        <p:spPr>
          <a:xfrm>
            <a:off x="1074168" y="1690689"/>
            <a:ext cx="9305508" cy="520767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7A1738-F116-BA78-E383-6CA750717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" y="241040"/>
            <a:ext cx="1859609" cy="18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2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ВЫБОРЫЫ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97" y="1491992"/>
            <a:ext cx="11714206" cy="5625499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2. </a:t>
            </a: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Можно выдвинуть кандидатуру от ДОО на должности министров правительства (в зависимости от интересов, готовности и способностей активиста):</a:t>
            </a:r>
          </a:p>
          <a:p>
            <a:pPr marL="270510" algn="just"/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-министр по патриотическому воспитанию;</a:t>
            </a:r>
          </a:p>
          <a:p>
            <a:pPr marL="180340" indent="90170" algn="just"/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-министр по экологии (актуальнейшее направление, основное дело года: «Крышечки доброты»);</a:t>
            </a:r>
          </a:p>
          <a:p>
            <a:pPr marL="180340" indent="90170" algn="just"/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-министр культуры (разработка и организация мероприятий культурно-просветительского характера – совместные праздники, ДР, игры, культпоходы…);</a:t>
            </a:r>
          </a:p>
          <a:p>
            <a:pPr marL="180340" indent="90170" algn="just"/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 министр по спорту и ЗОЖ;</a:t>
            </a:r>
          </a:p>
          <a:p>
            <a:pPr marL="180340" indent="90170" algn="just"/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 министр по оргвопросам (секретарь);</a:t>
            </a:r>
          </a:p>
          <a:p>
            <a:pPr marL="180340" indent="90170" algn="just"/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-министр по медиа (работа по продвижению информации общих мероприятий, ведение </a:t>
            </a:r>
            <a:r>
              <a:rPr lang="ru-RU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соц</a:t>
            </a:r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сетей, подготовка видео роликов, подкастов); </a:t>
            </a:r>
          </a:p>
          <a:p>
            <a:pPr marL="180340" indent="90170" algn="just"/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 министр хорошего настроения и дружбы (помощь в конфликтных ситуациях, организация полезных мероприятий, сплачивающих сверстников).</a:t>
            </a:r>
          </a:p>
          <a:p>
            <a:pPr marL="180340" algn="just"/>
            <a:endParaRPr lang="ru-RU" sz="2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307308-5230-F58F-2DDD-C35A8B3F5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18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43" y="1418839"/>
            <a:ext cx="10515600" cy="4351338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Центра Городецкой М.А. обращается к 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участникам молодежного правительства с предложением </a:t>
            </a: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предлагаем сохранить в составе нового правительства действующего президента </a:t>
            </a:r>
            <a:r>
              <a:rPr lang="ru-RU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Галунина</a:t>
            </a: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Дмитрия и Андрееву Веру, исполняющую с мая 2021 года обязанности премьер-министра, в связи с досрочным снятием с себя обязанностей премьера Дмитренко Полины, перешедшей на учебу в другой район Санкт-Петербурга.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Внести в новый состав молодежного правительства новых кандидатов организации, проявивших высокую активность в 2021-2022 учебном году:, </a:t>
            </a:r>
          </a:p>
          <a:p>
            <a:pPr marL="0" lvl="0" indent="715963">
              <a:lnSpc>
                <a:spcPct val="107000"/>
              </a:lnSpc>
              <a:buNone/>
            </a:pPr>
            <a:r>
              <a:rPr lang="ru-RU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Полуказакова</a:t>
            </a: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Елизара, Павлова Артема, Захарову Викторию, Лисица Юлю </a:t>
            </a:r>
            <a:endParaRPr lang="ru-RU" sz="24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B16596-B6E7-966E-03BD-6EFA303B6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7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ru-RU" sz="3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новыми обстоятельствами, вызванными переходом Руководителя Центра Городецкой М.А. в другую сферу деятельности, предлагаю утвердить кандидатуру Гончаровой Г.В. в качестве временно исполняющего обязанности до истечения срока Городецкой М.А., т.е. до ноября 2023г. (один год). </a:t>
            </a:r>
          </a:p>
          <a:p>
            <a:pPr marL="0" lvl="0" indent="0" algn="just">
              <a:buNone/>
            </a:pP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CE37A6-9DC5-9C80-A037-F7CFC5EF6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03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1690688"/>
            <a:ext cx="7099156" cy="495591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ru-RU" sz="3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новыми обстоятельствами, вызванными переходом Руководителя Центра Городецкой М.А. в другую сферу деятельности, предлагаю утвердить кандидатуру Гончаровой Г.В. в качестве Руководителя Центра «Тинэйджер плюс»</a:t>
            </a:r>
          </a:p>
          <a:p>
            <a:pPr marL="0" lvl="0" indent="0" algn="just">
              <a:buNone/>
            </a:pP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A2553A-3854-FBB0-1426-C3149EF97D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35256" r="53980" b="8593"/>
          <a:stretch/>
        </p:blipFill>
        <p:spPr>
          <a:xfrm>
            <a:off x="7364627" y="1759251"/>
            <a:ext cx="4188941" cy="38776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9C0458-8B24-83E1-FB57-CD7F33895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7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28F2-83EA-30AB-3AE2-671E1677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7" y="1690688"/>
            <a:ext cx="6588211" cy="435133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ru-RU" sz="3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новыми обстоятельствами, вызванными переходом Руководителя Центра Городецкой М.А. в другую сферу деятельности, предлагаю утвердить кандидатуру Гончаровой Г.В. в качестве временно исполняющего обязанности до истечения срока Городецкой М.А., т.е. до ноября 2023г. (один год). </a:t>
            </a:r>
          </a:p>
          <a:p>
            <a:pPr marL="0" lvl="0" indent="0" algn="just">
              <a:buNone/>
            </a:pP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A2553A-3854-FBB0-1426-C3149EF97D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35256" r="53980" b="8593"/>
          <a:stretch/>
        </p:blipFill>
        <p:spPr>
          <a:xfrm>
            <a:off x="7364627" y="1759251"/>
            <a:ext cx="4188941" cy="38776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9C0458-8B24-83E1-FB57-CD7F33895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" y="106945"/>
            <a:ext cx="1468519" cy="14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4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ПЛАНЫ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11D0F5C-B387-4CE4-591B-B7F16F6F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979" y="1029283"/>
            <a:ext cx="10515600" cy="13255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В новом учебном году у нас будет много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ДЕЙСТВИЙ для СЕБЯ, для ДРУГИХ,  для ДРУЖБЫ и для БУДУЩЕГО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Юбилейный год-25-летие Тинэйджера –</a:t>
            </a:r>
            <a:r>
              <a:rPr lang="ru-RU" dirty="0" err="1">
                <a:solidFill>
                  <a:schemeClr val="bg1"/>
                </a:solidFill>
              </a:rPr>
              <a:t>ТИНа</a:t>
            </a:r>
            <a:r>
              <a:rPr lang="ru-RU" dirty="0">
                <a:solidFill>
                  <a:schemeClr val="bg1"/>
                </a:solidFill>
              </a:rPr>
              <a:t> будет наполнено  ТВОРЧЕСТВОМ, ИНИЦИАТИВ , НАДЕЖДАМИ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27C35-FC72-8993-CF45-3408A2886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69" y="3893749"/>
            <a:ext cx="2908321" cy="2908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39AA33-A7D1-A957-6E12-A2EB7726D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30" y="2547627"/>
            <a:ext cx="2692244" cy="26922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27EF9B-9174-912D-75C5-2F4AF210A1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47" y="3838357"/>
            <a:ext cx="2963713" cy="29637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D6F69C-A476-0E2B-3390-E8EB72CD8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32" y="2331550"/>
            <a:ext cx="2908321" cy="29083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6BFB92-B179-AE84-2A00-A963F3605C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0" y="4015945"/>
            <a:ext cx="2842055" cy="28420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8B4ED7-1A00-26A7-A233-B16ACB50D5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55" y="1968547"/>
            <a:ext cx="2576778" cy="25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0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ПЛАНЫ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11D0F5C-B387-4CE4-591B-B7F16F6F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18" y="2289728"/>
            <a:ext cx="5691482" cy="4041332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5 декабря 2022 в 16.00 в ДД(Ю)Т в день добровольцев России –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bg1"/>
                </a:solidFill>
              </a:rPr>
              <a:t> Форум «Красный Крест собирает друзей» по проекту Веры Андреевой в рамках «Большой перемены»</a:t>
            </a:r>
          </a:p>
          <a:p>
            <a:r>
              <a:rPr lang="ru-RU" sz="4000" dirty="0">
                <a:solidFill>
                  <a:schemeClr val="bg1"/>
                </a:solidFill>
              </a:rPr>
              <a:t>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B350D4-6036-88C9-2083-7CC003242F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" y="119505"/>
            <a:ext cx="1795792" cy="17957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D1B852-6779-7A2C-8961-42BB2EE04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0645"/>
            <a:ext cx="50768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51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ПЛАНЫ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11D0F5C-B387-4CE4-591B-B7F16F6F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18" y="2122431"/>
            <a:ext cx="4718089" cy="404133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9 декабря День героев Отечества Акция 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bg1"/>
                </a:solidFill>
              </a:rPr>
              <a:t>«Их именами названы улицы»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B350D4-6036-88C9-2083-7CC003242F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" y="119505"/>
            <a:ext cx="1795792" cy="1795792"/>
          </a:xfrm>
          <a:prstGeom prst="rect">
            <a:avLst/>
          </a:prstGeom>
        </p:spPr>
      </p:pic>
      <p:pic>
        <p:nvPicPr>
          <p:cNvPr id="4" name="Picture 2" descr="http://ddut-mosk.spb.ru/imggal/i-21206.jpg">
            <a:extLst>
              <a:ext uri="{FF2B5EF4-FFF2-40B4-BE49-F238E27FC236}">
                <a16:creationId xmlns:a16="http://schemas.microsoft.com/office/drawing/2014/main" id="{0C4F1B1B-0998-B230-F36E-263F4474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14801"/>
          <a:stretch>
            <a:fillRect/>
          </a:stretch>
        </p:blipFill>
        <p:spPr bwMode="auto">
          <a:xfrm>
            <a:off x="4865533" y="2572141"/>
            <a:ext cx="7020272" cy="3987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075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3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ПЛАНЫ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11D0F5C-B387-4CE4-591B-B7F16F6F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763" y="1980002"/>
            <a:ext cx="6687765" cy="237343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300" dirty="0">
                <a:solidFill>
                  <a:schemeClr val="bg1"/>
                </a:solidFill>
              </a:rPr>
              <a:t>С 12 по 18 декабря 2022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300" dirty="0">
                <a:solidFill>
                  <a:schemeClr val="bg1"/>
                </a:solidFill>
              </a:rPr>
              <a:t>Сбор подарком для бездомных животных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300" dirty="0">
                <a:solidFill>
                  <a:schemeClr val="bg1"/>
                </a:solidFill>
              </a:rPr>
              <a:t>для пожилых, для детей, </a:t>
            </a:r>
          </a:p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RedFlame\Downloads\Безы2 с подложкой.png">
            <a:extLst>
              <a:ext uri="{FF2B5EF4-FFF2-40B4-BE49-F238E27FC236}">
                <a16:creationId xmlns:a16="http://schemas.microsoft.com/office/drawing/2014/main" id="{2ECFB996-53F3-8670-0AC8-61166D93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52" y="2187090"/>
            <a:ext cx="2995602" cy="4560947"/>
          </a:xfrm>
          <a:prstGeom prst="rect">
            <a:avLst/>
          </a:prstGeom>
          <a:noFill/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id="{8AD195A6-957A-91D1-FB55-93DC78FA5DD2}"/>
              </a:ext>
            </a:extLst>
          </p:cNvPr>
          <p:cNvSpPr txBox="1">
            <a:spLocks/>
          </p:cNvSpPr>
          <p:nvPr/>
        </p:nvSpPr>
        <p:spPr>
          <a:xfrm>
            <a:off x="471947" y="861527"/>
            <a:ext cx="11248103" cy="1429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</a:rPr>
              <a:t>Елизар </a:t>
            </a:r>
            <a:r>
              <a:rPr lang="ru-RU" sz="3600" dirty="0" err="1">
                <a:solidFill>
                  <a:schemeClr val="bg1"/>
                </a:solidFill>
              </a:rPr>
              <a:t>Полуказаков</a:t>
            </a:r>
            <a:r>
              <a:rPr lang="ru-RU" sz="3600" dirty="0">
                <a:solidFill>
                  <a:schemeClr val="bg1"/>
                </a:solidFill>
              </a:rPr>
              <a:t> приглашает амбассадоров для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реализации проекта «Марафон добры дел»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1EC092-1C3F-ADB2-3992-42E79B909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8"/>
          <a:stretch/>
        </p:blipFill>
        <p:spPr>
          <a:xfrm>
            <a:off x="9373972" y="2291373"/>
            <a:ext cx="2681807" cy="4366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C784B4-481B-9898-F6E1-BA92392E85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/>
          <a:stretch/>
        </p:blipFill>
        <p:spPr>
          <a:xfrm>
            <a:off x="3739234" y="4121524"/>
            <a:ext cx="5029189" cy="27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7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75618-F40C-46D1-8D92-45C94A73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426" y="222588"/>
            <a:ext cx="9856574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РУКОВОДИТЕЛИ «Тинэйджер+»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47A46AE-0D92-7D6D-AF14-7D5CC697E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r="14"/>
          <a:stretch/>
        </p:blipFill>
        <p:spPr>
          <a:xfrm>
            <a:off x="864972" y="1335765"/>
            <a:ext cx="11002564" cy="5522235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7A1738-F116-BA78-E383-6CA750717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9" y="105116"/>
            <a:ext cx="1859609" cy="18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8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75618-F40C-46D1-8D92-45C94A73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426" y="222588"/>
            <a:ext cx="9856574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СТРУКТУРА «Тинэйджер+»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7A1738-F116-BA78-E383-6CA750717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0" y="105117"/>
            <a:ext cx="1383086" cy="13830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09700" y="3703639"/>
            <a:ext cx="4895850" cy="9747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/>
              <a:t>ПРЕЗИДЕНТ</a:t>
            </a:r>
          </a:p>
          <a:p>
            <a:pPr algn="ctr">
              <a:defRPr/>
            </a:pPr>
            <a:r>
              <a:rPr lang="ru-RU" sz="3200" dirty="0"/>
              <a:t>Премьер-министр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6614" y="4832351"/>
            <a:ext cx="6192837" cy="7921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dirty="0"/>
          </a:p>
          <a:p>
            <a:pPr algn="ctr">
              <a:defRPr/>
            </a:pPr>
            <a:r>
              <a:rPr lang="ru-RU" sz="2800" dirty="0"/>
              <a:t>Районное молодежное правительство  МИНИСТРЫ</a:t>
            </a:r>
          </a:p>
          <a:p>
            <a:pPr algn="ctr">
              <a:defRPr/>
            </a:pP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85924" y="2693195"/>
            <a:ext cx="4314825" cy="8286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ГОССОВЕТ</a:t>
            </a:r>
          </a:p>
          <a:p>
            <a:pPr algn="ctr">
              <a:defRPr/>
            </a:pPr>
            <a:r>
              <a:rPr lang="ru-RU" sz="2800" dirty="0"/>
              <a:t>СОВЕТ НАСТАВНИКОВ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65313" y="1228725"/>
            <a:ext cx="4032250" cy="12922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БОЛЬШОЙ СБОР </a:t>
            </a:r>
          </a:p>
          <a:p>
            <a:pPr algn="ctr">
              <a:defRPr/>
            </a:pPr>
            <a:r>
              <a:rPr lang="ru-RU" sz="2800" dirty="0"/>
              <a:t>Детских общественных организаций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3175" y="1219200"/>
            <a:ext cx="4143375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Центр «Тинэйджер плюс»</a:t>
            </a:r>
          </a:p>
          <a:p>
            <a:pPr algn="ctr"/>
            <a:r>
              <a:rPr lang="ru-RU" sz="2400" dirty="0"/>
              <a:t>На уровне Санкт-Петербурга</a:t>
            </a:r>
          </a:p>
          <a:p>
            <a:pPr algn="ctr"/>
            <a:r>
              <a:rPr lang="ru-RU" sz="2400" dirty="0"/>
              <a:t>входит в состав Регионального детского движения </a:t>
            </a:r>
          </a:p>
          <a:p>
            <a:pPr algn="ctr"/>
            <a:r>
              <a:rPr lang="ru-RU" sz="2400" dirty="0"/>
              <a:t>«Союз юных петербуржцев»,</a:t>
            </a:r>
          </a:p>
          <a:p>
            <a:pPr algn="ctr"/>
            <a:r>
              <a:rPr lang="ru-RU" sz="2400" dirty="0"/>
              <a:t> РДШ и Волонтерами Победы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181482"/>
            <a:ext cx="1076324" cy="10763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43775" y="4419600"/>
            <a:ext cx="3990975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Центр «Тинэйджер плюс»</a:t>
            </a:r>
          </a:p>
          <a:p>
            <a:pPr algn="ctr"/>
            <a:r>
              <a:rPr lang="ru-RU" sz="2400" dirty="0"/>
              <a:t>на всероссийском уровне  сотрудничает </a:t>
            </a:r>
          </a:p>
          <a:p>
            <a:pPr algn="ctr"/>
            <a:r>
              <a:rPr lang="ru-RU" sz="2400" dirty="0"/>
              <a:t>с «Большой переменой»</a:t>
            </a:r>
          </a:p>
          <a:p>
            <a:pPr algn="ctr"/>
            <a:r>
              <a:rPr lang="ru-RU" sz="2400" dirty="0"/>
              <a:t>и ММОД Пост№1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5" y="5237913"/>
            <a:ext cx="864154" cy="10985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2916" r="19583" b="7639"/>
          <a:stretch/>
        </p:blipFill>
        <p:spPr>
          <a:xfrm>
            <a:off x="10734675" y="2282867"/>
            <a:ext cx="828675" cy="10604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4" y="3409950"/>
            <a:ext cx="885825" cy="6631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" b="21407"/>
          <a:stretch/>
        </p:blipFill>
        <p:spPr>
          <a:xfrm>
            <a:off x="11084880" y="4421682"/>
            <a:ext cx="1030919" cy="7884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3900" y="5810251"/>
            <a:ext cx="6572250" cy="7921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/>
              <a:t>Жители молодежной страны</a:t>
            </a:r>
          </a:p>
        </p:txBody>
      </p:sp>
    </p:spTree>
    <p:extLst>
      <p:ext uri="{BB962C8B-B14F-4D97-AF65-F5344CB8AC3E}">
        <p14:creationId xmlns:p14="http://schemas.microsoft.com/office/powerpoint/2010/main" val="376553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Rectangle 5">
            <a:extLst>
              <a:ext uri="{FF2B5EF4-FFF2-40B4-BE49-F238E27FC236}">
                <a16:creationId xmlns:a16="http://schemas.microsoft.com/office/drawing/2014/main" id="{7F96B575-6FB9-A153-9A82-FC688AFEC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6250"/>
            <a:ext cx="4191000" cy="6076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МолодЁЖИКИКИ</a:t>
            </a:r>
            <a:r>
              <a:rPr lang="ru-RU" sz="3600" b="1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800" dirty="0">
                <a:solidFill>
                  <a:srgbClr val="003366"/>
                </a:solidFill>
                <a:latin typeface="Times New Roman" pitchFamily="18" charset="0"/>
              </a:rPr>
              <a:t>на карте Московского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800" dirty="0">
                <a:solidFill>
                  <a:srgbClr val="003366"/>
                </a:solidFill>
                <a:latin typeface="Times New Roman" pitchFamily="18" charset="0"/>
              </a:rPr>
              <a:t>района в 1998 году создали свою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dirty="0" err="1">
                <a:solidFill>
                  <a:srgbClr val="003366"/>
                </a:solidFill>
                <a:latin typeface="Times New Roman" pitchFamily="18" charset="0"/>
              </a:rPr>
              <a:t>молодЁЖную</a:t>
            </a:r>
            <a:endParaRPr lang="ru-RU" sz="3200" b="1" dirty="0">
              <a:solidFill>
                <a:srgbClr val="003366"/>
              </a:solidFill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dirty="0">
                <a:solidFill>
                  <a:srgbClr val="003366"/>
                </a:solidFill>
                <a:latin typeface="Times New Roman" pitchFamily="18" charset="0"/>
              </a:rPr>
              <a:t>республику -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dirty="0">
                <a:solidFill>
                  <a:srgbClr val="003366"/>
                </a:solidFill>
                <a:latin typeface="Times New Roman" pitchFamily="18" charset="0"/>
              </a:rPr>
              <a:t>Страну Тинэйджеров</a:t>
            </a:r>
          </a:p>
          <a:p>
            <a:pPr marL="342900" indent="-342900" algn="ctr"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</a:rPr>
              <a:t>В ней есть города – это детские организации в школах.</a:t>
            </a:r>
          </a:p>
          <a:p>
            <a:pPr marL="342900" indent="-342900" algn="ctr">
              <a:defRPr/>
            </a:pPr>
            <a:r>
              <a:rPr lang="ru-RU" sz="2800" dirty="0">
                <a:solidFill>
                  <a:srgbClr val="003366"/>
                </a:solidFill>
                <a:latin typeface="Times New Roman" pitchFamily="18" charset="0"/>
              </a:rPr>
              <a:t>Столицей страны является ДД(Ю)Т</a:t>
            </a:r>
          </a:p>
          <a:p>
            <a:pPr marL="342900" indent="-342900" algn="ctr">
              <a:defRPr/>
            </a:pP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38246" name="Picture 6" descr="карта">
            <a:extLst>
              <a:ext uri="{FF2B5EF4-FFF2-40B4-BE49-F238E27FC236}">
                <a16:creationId xmlns:a16="http://schemas.microsoft.com/office/drawing/2014/main" id="{DDA97F77-7F42-B945-FE03-DF9AB44C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22159"/>
          <a:stretch>
            <a:fillRect/>
          </a:stretch>
        </p:blipFill>
        <p:spPr bwMode="auto">
          <a:xfrm>
            <a:off x="2147888" y="476250"/>
            <a:ext cx="3732212" cy="6000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8247" name="Oval 7">
            <a:extLst>
              <a:ext uri="{FF2B5EF4-FFF2-40B4-BE49-F238E27FC236}">
                <a16:creationId xmlns:a16="http://schemas.microsoft.com/office/drawing/2014/main" id="{11D02460-4012-464A-5CA9-E4FF36F0E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114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38248" name="Oval 8">
            <a:extLst>
              <a:ext uri="{FF2B5EF4-FFF2-40B4-BE49-F238E27FC236}">
                <a16:creationId xmlns:a16="http://schemas.microsoft.com/office/drawing/2014/main" id="{0E680678-A6B2-A9E1-A57C-8413F2D91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429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38249" name="Oval 9">
            <a:extLst>
              <a:ext uri="{FF2B5EF4-FFF2-40B4-BE49-F238E27FC236}">
                <a16:creationId xmlns:a16="http://schemas.microsoft.com/office/drawing/2014/main" id="{23AEC08E-D679-3D33-9C18-7D6B3F02E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5554" y="364761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8250" name="Oval 10">
            <a:extLst>
              <a:ext uri="{FF2B5EF4-FFF2-40B4-BE49-F238E27FC236}">
                <a16:creationId xmlns:a16="http://schemas.microsoft.com/office/drawing/2014/main" id="{FA5566E0-F1C2-4986-9D50-3DC49A1F8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6805" y="4005064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8251" name="Oval 11">
            <a:extLst>
              <a:ext uri="{FF2B5EF4-FFF2-40B4-BE49-F238E27FC236}">
                <a16:creationId xmlns:a16="http://schemas.microsoft.com/office/drawing/2014/main" id="{FE7F3BD4-C940-A9B2-BD4F-A6995812A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86104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8252" name="Oval 12">
            <a:extLst>
              <a:ext uri="{FF2B5EF4-FFF2-40B4-BE49-F238E27FC236}">
                <a16:creationId xmlns:a16="http://schemas.microsoft.com/office/drawing/2014/main" id="{EF4C3611-CB8F-42EF-8C96-2DA04A21A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124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8253" name="Oval 13">
            <a:extLst>
              <a:ext uri="{FF2B5EF4-FFF2-40B4-BE49-F238E27FC236}">
                <a16:creationId xmlns:a16="http://schemas.microsoft.com/office/drawing/2014/main" id="{DF52A89E-E65C-EBBD-66E5-FF8F38699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343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8254" name="Oval 14">
            <a:extLst>
              <a:ext uri="{FF2B5EF4-FFF2-40B4-BE49-F238E27FC236}">
                <a16:creationId xmlns:a16="http://schemas.microsoft.com/office/drawing/2014/main" id="{4DF4CC8B-1EC0-844A-0F05-4781BF498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86" y="40767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8255" name="Line 15">
            <a:extLst>
              <a:ext uri="{FF2B5EF4-FFF2-40B4-BE49-F238E27FC236}">
                <a16:creationId xmlns:a16="http://schemas.microsoft.com/office/drawing/2014/main" id="{3CA6755D-75E3-81A8-2DFE-01E42A8DF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4470" y="3905251"/>
            <a:ext cx="2160197" cy="148345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8256" name="Oval 16">
            <a:extLst>
              <a:ext uri="{FF2B5EF4-FFF2-40B4-BE49-F238E27FC236}">
                <a16:creationId xmlns:a16="http://schemas.microsoft.com/office/drawing/2014/main" id="{5F696118-5807-BB56-9664-1C2325256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67665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7D56BB84-F60D-E763-588A-9FDD1B38B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34385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691AFE94-F60D-89C4-056D-1D71DE86C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502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D72E07-9E85-A246-7ECD-0A14E87E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969" y="3200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2231E77A-251D-CCC1-4E99-BA69519E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584" y="538870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C0DE30-4D3C-A0C4-83D1-DD63D9960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" y="241040"/>
            <a:ext cx="1645848" cy="164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 animBg="1"/>
      <p:bldP spid="138248" grpId="0" animBg="1"/>
      <p:bldP spid="138249" grpId="0" animBg="1"/>
      <p:bldP spid="138250" grpId="0" animBg="1"/>
      <p:bldP spid="138251" grpId="0" animBg="1"/>
      <p:bldP spid="138252" grpId="0" animBg="1"/>
      <p:bldP spid="138253" grpId="0" animBg="1"/>
      <p:bldP spid="138254" grpId="0" animBg="1"/>
      <p:bldP spid="13825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36EF-78CE-80EF-0484-ED16A619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192" y="-204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СИМВОЛЫ ТИНЭЙДЖЕРОВ</a:t>
            </a:r>
          </a:p>
        </p:txBody>
      </p:sp>
      <p:pic>
        <p:nvPicPr>
          <p:cNvPr id="3" name="Содержимое 4" descr="значки отдельно.jpg">
            <a:extLst>
              <a:ext uri="{FF2B5EF4-FFF2-40B4-BE49-F238E27FC236}">
                <a16:creationId xmlns:a16="http://schemas.microsoft.com/office/drawing/2014/main" id="{ABA2B885-909D-E6FE-4CD9-7FB6F9A72D9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17876" t="7007" r="34048" b="57956"/>
          <a:stretch>
            <a:fillRect/>
          </a:stretch>
        </p:blipFill>
        <p:spPr>
          <a:xfrm>
            <a:off x="8266808" y="1294716"/>
            <a:ext cx="2678000" cy="259227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G:\октябрь\для Бс 2012\паспорт Т+.jpg">
            <a:extLst>
              <a:ext uri="{FF2B5EF4-FFF2-40B4-BE49-F238E27FC236}">
                <a16:creationId xmlns:a16="http://schemas.microsoft.com/office/drawing/2014/main" id="{917CEEFD-C23E-11C8-7A7C-ECBCAFCA6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4079"/>
          <a:stretch/>
        </p:blipFill>
        <p:spPr bwMode="auto">
          <a:xfrm>
            <a:off x="4362939" y="3983911"/>
            <a:ext cx="3667125" cy="267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тог_ТИНЭЙДЖЕРА_1.jpg">
            <a:extLst>
              <a:ext uri="{FF2B5EF4-FFF2-40B4-BE49-F238E27FC236}">
                <a16:creationId xmlns:a16="http://schemas.microsoft.com/office/drawing/2014/main" id="{540FD36D-70A3-E9FF-850F-CD6627AEA8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61" y="1323181"/>
            <a:ext cx="4022725" cy="256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49782-0795-D106-DCFF-908C11FE3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70" y="1296987"/>
            <a:ext cx="2590007" cy="25900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574282-3BAB-F7F8-9E10-FB6332BF07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0"/>
          <a:stretch/>
        </p:blipFill>
        <p:spPr>
          <a:xfrm rot="10800000">
            <a:off x="405528" y="4417771"/>
            <a:ext cx="3270734" cy="1804705"/>
          </a:xfrm>
          <a:prstGeom prst="rect">
            <a:avLst/>
          </a:prstGeom>
        </p:spPr>
      </p:pic>
      <p:pic>
        <p:nvPicPr>
          <p:cNvPr id="1026" name="Picture 2" descr="Эмблем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4584700"/>
            <a:ext cx="2457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9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7">
            <a:extLst>
              <a:ext uri="{FF2B5EF4-FFF2-40B4-BE49-F238E27FC236}">
                <a16:creationId xmlns:a16="http://schemas.microsoft.com/office/drawing/2014/main" id="{79CFB370-E956-FF73-BB02-0C4A9C2D2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01" y="2599360"/>
            <a:ext cx="2444751" cy="2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13">
            <a:extLst>
              <a:ext uri="{FF2B5EF4-FFF2-40B4-BE49-F238E27FC236}">
                <a16:creationId xmlns:a16="http://schemas.microsoft.com/office/drawing/2014/main" id="{601EBDF6-8726-F458-3627-3238EF3AB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6" y="1871893"/>
            <a:ext cx="2366963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15">
            <a:extLst>
              <a:ext uri="{FF2B5EF4-FFF2-40B4-BE49-F238E27FC236}">
                <a16:creationId xmlns:a16="http://schemas.microsoft.com/office/drawing/2014/main" id="{82A04815-AA25-77BE-8A46-159C2E302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440" y="3821735"/>
            <a:ext cx="24447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14">
            <a:extLst>
              <a:ext uri="{FF2B5EF4-FFF2-40B4-BE49-F238E27FC236}">
                <a16:creationId xmlns:a16="http://schemas.microsoft.com/office/drawing/2014/main" id="{263D294F-16AB-33BD-5130-4AFD0150A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20" y="3682835"/>
            <a:ext cx="238918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2">
            <a:extLst>
              <a:ext uri="{FF2B5EF4-FFF2-40B4-BE49-F238E27FC236}">
                <a16:creationId xmlns:a16="http://schemas.microsoft.com/office/drawing/2014/main" id="{B8B4C897-C1D5-7E13-DB0B-E7A93AAFC2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10" y="3821735"/>
            <a:ext cx="2444751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4CD336-3B0B-066E-AE67-9214A3A6D9B8}"/>
              </a:ext>
            </a:extLst>
          </p:cNvPr>
          <p:cNvSpPr/>
          <p:nvPr/>
        </p:nvSpPr>
        <p:spPr>
          <a:xfrm>
            <a:off x="1391102" y="71966"/>
            <a:ext cx="11009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Эмблема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молодЁЖИКОВ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-ЁЖ</a:t>
            </a:r>
          </a:p>
        </p:txBody>
      </p:sp>
      <p:pic>
        <p:nvPicPr>
          <p:cNvPr id="6153" name="Рисунок 9">
            <a:extLst>
              <a:ext uri="{FF2B5EF4-FFF2-40B4-BE49-F238E27FC236}">
                <a16:creationId xmlns:a16="http://schemas.microsoft.com/office/drawing/2014/main" id="{146EE391-C974-CD20-94CD-6CB5F0D486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6466"/>
          <a:stretch/>
        </p:blipFill>
        <p:spPr bwMode="auto">
          <a:xfrm>
            <a:off x="-260667" y="4008447"/>
            <a:ext cx="2526845" cy="2488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Box 2">
            <a:extLst>
              <a:ext uri="{FF2B5EF4-FFF2-40B4-BE49-F238E27FC236}">
                <a16:creationId xmlns:a16="http://schemas.microsoft.com/office/drawing/2014/main" id="{33428AAB-5E3C-7AAD-6825-A41E1C29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14" y="974141"/>
            <a:ext cx="106394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Еж похож на подростка. Его иголки не для нападения, а для защиты </a:t>
            </a:r>
          </a:p>
          <a:p>
            <a:pPr algn="ctr"/>
            <a:r>
              <a:rPr lang="ru-RU" alt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Не бойтесь ежиков! </a:t>
            </a:r>
          </a:p>
        </p:txBody>
      </p:sp>
      <p:pic>
        <p:nvPicPr>
          <p:cNvPr id="6155" name="Рисунок 16">
            <a:extLst>
              <a:ext uri="{FF2B5EF4-FFF2-40B4-BE49-F238E27FC236}">
                <a16:creationId xmlns:a16="http://schemas.microsoft.com/office/drawing/2014/main" id="{798DFB49-26F6-B576-15DF-6875BAD0B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56" y="1987781"/>
            <a:ext cx="22510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" y="163684"/>
            <a:ext cx="1673289" cy="1673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07EB6-0C27-F76C-D10A-7684C218E9AF}"/>
              </a:ext>
            </a:extLst>
          </p:cNvPr>
          <p:cNvSpPr txBox="1"/>
          <p:nvPr/>
        </p:nvSpPr>
        <p:spPr>
          <a:xfrm>
            <a:off x="544689" y="6330487"/>
            <a:ext cx="1141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Из них получаются настоящие ЛИДЕРЫ НОВОГО ПОКОЛЕНИЯ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ED40-A432-A06F-74F5-68BE7123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" y="163684"/>
            <a:ext cx="1673289" cy="1673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DBD17-CD7C-B467-29C6-1EC704226095}"/>
              </a:ext>
            </a:extLst>
          </p:cNvPr>
          <p:cNvSpPr/>
          <p:nvPr/>
        </p:nvSpPr>
        <p:spPr>
          <a:xfrm>
            <a:off x="1391102" y="71966"/>
            <a:ext cx="110092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Вкусные традиции тинэйджеров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04F1DD-FAAF-ED3B-0FB1-CDE0CD88C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b="20688"/>
          <a:stretch/>
        </p:blipFill>
        <p:spPr>
          <a:xfrm>
            <a:off x="0" y="4257674"/>
            <a:ext cx="5890636" cy="2600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0D0B74-DCD3-419F-EE33-DD5DCFE1F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4" y="1865354"/>
            <a:ext cx="2639561" cy="3133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1793081"/>
            <a:ext cx="4076700" cy="3057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r="34306"/>
          <a:stretch/>
        </p:blipFill>
        <p:spPr>
          <a:xfrm>
            <a:off x="5695950" y="1819274"/>
            <a:ext cx="4250352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84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871</Words>
  <Application>Microsoft Office PowerPoint</Application>
  <PresentationFormat>Широкоэкранный</PresentationFormat>
  <Paragraphs>159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Times New Roman</vt:lpstr>
      <vt:lpstr>Тема Office</vt:lpstr>
      <vt:lpstr>БОЛЬШОЙ СБОР  детских общественных организаций  Московского района</vt:lpstr>
      <vt:lpstr>Презентация PowerPoint</vt:lpstr>
      <vt:lpstr>СОЗДАНИЕ Центра «Тинэйджер+»</vt:lpstr>
      <vt:lpstr>РУКОВОДИТЕЛИ «Тинэйджер+»</vt:lpstr>
      <vt:lpstr>СТРУКТУРА «Тинэйджер+»</vt:lpstr>
      <vt:lpstr>Презентация PowerPoint</vt:lpstr>
      <vt:lpstr>СИМВОЛЫ ТИНЭЙДЖЕРОВ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ТРАНСФОРМАЦИЯ</vt:lpstr>
      <vt:lpstr>ТРАНСФОРМАЦИЯ</vt:lpstr>
      <vt:lpstr>ТРАНСФОРМАЦИЯ</vt:lpstr>
      <vt:lpstr>ТРАНСФОРМАЦИЯ</vt:lpstr>
      <vt:lpstr>ТРАНСФОРМАЦИЯ</vt:lpstr>
      <vt:lpstr>ТРАНСФОРМАЦИЯ</vt:lpstr>
      <vt:lpstr>ТРАНСФОРМАЦИЯ</vt:lpstr>
      <vt:lpstr>ТРАНСФОРМАЦИЯ</vt:lpstr>
      <vt:lpstr>ТРАНСФОРМАЦИЯ</vt:lpstr>
      <vt:lpstr>ВЫБОРЫ</vt:lpstr>
      <vt:lpstr>ВЫБОРЫЫ</vt:lpstr>
      <vt:lpstr>ВЫБОРЫ</vt:lpstr>
      <vt:lpstr>ВЫБОРЫ</vt:lpstr>
      <vt:lpstr>ВЫБОРЫ</vt:lpstr>
      <vt:lpstr>ВЫБОРЫ</vt:lpstr>
      <vt:lpstr>ПЛАНЫ</vt:lpstr>
      <vt:lpstr>ПЛАНЫ</vt:lpstr>
      <vt:lpstr>ПЛАНЫ</vt:lpstr>
      <vt:lpstr>ПЛАНЫ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БОЛЬШОЙ СБОР  детских общественных организаций  Московского района</dc:title>
  <dc:creator>Huawei</dc:creator>
  <cp:lastModifiedBy>GOV</cp:lastModifiedBy>
  <cp:revision>33</cp:revision>
  <cp:lastPrinted>2022-12-02T11:24:59Z</cp:lastPrinted>
  <dcterms:created xsi:type="dcterms:W3CDTF">2022-11-13T18:38:08Z</dcterms:created>
  <dcterms:modified xsi:type="dcterms:W3CDTF">2022-12-02T11:40:46Z</dcterms:modified>
</cp:coreProperties>
</file>