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9" r:id="rId6"/>
    <p:sldId id="269" r:id="rId7"/>
    <p:sldId id="28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55A11"/>
    <a:srgbClr val="FC7243"/>
    <a:srgbClr val="DF3535"/>
    <a:srgbClr val="ED1B24"/>
    <a:srgbClr val="8326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1AD5-58F2-46B4-AD97-85CB02DFD299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33F8-ED1E-4383-83EC-633484FFC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3808745"/>
      </p:ext>
    </p:extLst>
  </p:cSld>
  <p:clrMapOvr>
    <a:masterClrMapping/>
  </p:clrMapOvr>
  <p:transition spd="med" advClick="0" advTm="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1AD5-58F2-46B4-AD97-85CB02DFD299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33F8-ED1E-4383-83EC-633484FFC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7435708"/>
      </p:ext>
    </p:extLst>
  </p:cSld>
  <p:clrMapOvr>
    <a:masterClrMapping/>
  </p:clrMapOvr>
  <p:transition spd="med" advClick="0" advTm="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1AD5-58F2-46B4-AD97-85CB02DFD299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33F8-ED1E-4383-83EC-633484FFC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4711419"/>
      </p:ext>
    </p:extLst>
  </p:cSld>
  <p:clrMapOvr>
    <a:masterClrMapping/>
  </p:clrMapOvr>
  <p:transition spd="med" advClick="0" advTm="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1AD5-58F2-46B4-AD97-85CB02DFD299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33F8-ED1E-4383-83EC-633484FFC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3749898"/>
      </p:ext>
    </p:extLst>
  </p:cSld>
  <p:clrMapOvr>
    <a:masterClrMapping/>
  </p:clrMapOvr>
  <p:transition spd="med" advClick="0" advTm="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1AD5-58F2-46B4-AD97-85CB02DFD299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33F8-ED1E-4383-83EC-633484FFC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970515"/>
      </p:ext>
    </p:extLst>
  </p:cSld>
  <p:clrMapOvr>
    <a:masterClrMapping/>
  </p:clrMapOvr>
  <p:transition spd="med" advClick="0" advTm="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1AD5-58F2-46B4-AD97-85CB02DFD299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33F8-ED1E-4383-83EC-633484FFC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670244"/>
      </p:ext>
    </p:extLst>
  </p:cSld>
  <p:clrMapOvr>
    <a:masterClrMapping/>
  </p:clrMapOvr>
  <p:transition spd="med" advClick="0" advTm="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1AD5-58F2-46B4-AD97-85CB02DFD299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33F8-ED1E-4383-83EC-633484FFC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4134961"/>
      </p:ext>
    </p:extLst>
  </p:cSld>
  <p:clrMapOvr>
    <a:masterClrMapping/>
  </p:clrMapOvr>
  <p:transition spd="med" advClick="0" advTm="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1AD5-58F2-46B4-AD97-85CB02DFD299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33F8-ED1E-4383-83EC-633484FFC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207943"/>
      </p:ext>
    </p:extLst>
  </p:cSld>
  <p:clrMapOvr>
    <a:masterClrMapping/>
  </p:clrMapOvr>
  <p:transition spd="med" advClick="0" advTm="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1AD5-58F2-46B4-AD97-85CB02DFD299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33F8-ED1E-4383-83EC-633484FFC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0918635"/>
      </p:ext>
    </p:extLst>
  </p:cSld>
  <p:clrMapOvr>
    <a:masterClrMapping/>
  </p:clrMapOvr>
  <p:transition spd="med" advClick="0" advTm="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1AD5-58F2-46B4-AD97-85CB02DFD299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33F8-ED1E-4383-83EC-633484FFC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6078579"/>
      </p:ext>
    </p:extLst>
  </p:cSld>
  <p:clrMapOvr>
    <a:masterClrMapping/>
  </p:clrMapOvr>
  <p:transition spd="med" advClick="0" advTm="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1AD5-58F2-46B4-AD97-85CB02DFD299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33F8-ED1E-4383-83EC-633484FFC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2126506"/>
      </p:ext>
    </p:extLst>
  </p:cSld>
  <p:clrMapOvr>
    <a:masterClrMapping/>
  </p:clrMapOvr>
  <p:transition spd="med" advClick="0" advTm="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A1AD5-58F2-46B4-AD97-85CB02DFD299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E33F8-ED1E-4383-83EC-633484FFC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92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9166" y="4824446"/>
            <a:ext cx="9265461" cy="1085465"/>
          </a:xfrm>
        </p:spPr>
        <p:txBody>
          <a:bodyPr>
            <a:norm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Проект  «ПРОФСОЮЗНОЕ ВОЛОНТЕРСТВО»</a:t>
            </a:r>
            <a:endParaRPr lang="ru-RU" sz="32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волонтер\1600914480_f268259d632a12a9e7b87b12621757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965" y="1061234"/>
            <a:ext cx="4653573" cy="3102381"/>
          </a:xfrm>
          <a:prstGeom prst="rect">
            <a:avLst/>
          </a:prstGeom>
          <a:noFill/>
        </p:spPr>
      </p:pic>
      <p:pic>
        <p:nvPicPr>
          <p:cNvPr id="1028" name="Picture 4" descr="C:\Users\USER\Desktop\волонтер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137" y="929005"/>
            <a:ext cx="3336518" cy="3232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4906076"/>
      </p:ext>
    </p:extLst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875" y="1358536"/>
            <a:ext cx="63105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Профсоюз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 — добровольное объединение граждан, которые связаны общими производственными или профессиональными интересами по роду деятельности. 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Профсоюзы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 представляют и защищают интересы своих членов.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31475" y="3230409"/>
            <a:ext cx="5019497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2703" y="1567543"/>
            <a:ext cx="4082946" cy="22823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67943" y="3971109"/>
            <a:ext cx="67404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Волонтёрство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или 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добровольчество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— это широкий круг деятельности, включая традиционные формы взаимопомощи и самопомощи,  осуществление добровольческой деятельность в форме безвозмездного выполнения работ, оказания.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USER\Desktop\волонтер\scale_120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9693" y="4028180"/>
            <a:ext cx="3402490" cy="226832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3851" y="716043"/>
            <a:ext cx="96273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Профсоюзная Волонтерская деятельность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369081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4807" y="666208"/>
            <a:ext cx="1766752" cy="12279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6024" y="483322"/>
            <a:ext cx="4820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55A11"/>
                </a:solidFill>
              </a:rPr>
              <a:t>Профсоюз сегодня- это единственная организация которая защищает трудовые права работников, добивается  выполнения социальных гарантий, улучшая микроклимат в коллектива. </a:t>
            </a:r>
            <a:endParaRPr lang="ru-RU" sz="2000" b="1" dirty="0">
              <a:solidFill>
                <a:srgbClr val="C55A1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23407" y="4830846"/>
            <a:ext cx="102674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хотим чтобы все работники: были объединены не только профессиональной деятельностью,  но и досугом, чтобы коллектив  </a:t>
            </a:r>
            <a:r>
              <a:rPr lang="ru-RU" sz="2400" b="1" cap="none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учавствовал</a:t>
            </a:r>
            <a:r>
              <a:rPr lang="ru-RU" sz="2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жизни каждого сотрудника, помогал решать проблемы, радовался и огорчался в месте с ними. </a:t>
            </a:r>
            <a:endParaRPr lang="ru-RU" sz="24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4" descr="C:\Users\1112\Desktop\IMG_9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2680" y="2312126"/>
            <a:ext cx="2958989" cy="2219242"/>
          </a:xfrm>
          <a:prstGeom prst="rect">
            <a:avLst/>
          </a:prstGeom>
          <a:noFill/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" t="10414" r="4887" b="12203"/>
          <a:stretch/>
        </p:blipFill>
        <p:spPr>
          <a:xfrm>
            <a:off x="3409406" y="2103120"/>
            <a:ext cx="2105852" cy="1342298"/>
          </a:xfrm>
          <a:prstGeom prst="rect">
            <a:avLst/>
          </a:prstGeom>
        </p:spPr>
      </p:pic>
      <p:pic>
        <p:nvPicPr>
          <p:cNvPr id="18" name="Picture 4" descr="C:\Users\1112\Desktop\визитка\AauD1BiUXF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5041" y="595110"/>
            <a:ext cx="1672046" cy="1316888"/>
          </a:xfrm>
          <a:prstGeom prst="rect">
            <a:avLst/>
          </a:prstGeom>
          <a:noFill/>
        </p:spPr>
      </p:pic>
      <p:pic>
        <p:nvPicPr>
          <p:cNvPr id="19" name="Picture 5" descr="C:\Users\1112\Desktop\ПРОФСОЮЗ\СПАРТАКИАДА 2018 гребной канал дон(1)\СПАРТАКИАДА 2018 гребной канал дон\IMG_01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092" y="2194167"/>
            <a:ext cx="2082057" cy="1387685"/>
          </a:xfrm>
          <a:prstGeom prst="rect">
            <a:avLst/>
          </a:prstGeom>
          <a:noFill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10324" y="640986"/>
            <a:ext cx="1566335" cy="117475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566" r="745" b="17697"/>
          <a:stretch/>
        </p:blipFill>
        <p:spPr>
          <a:xfrm>
            <a:off x="822960" y="3686310"/>
            <a:ext cx="2625634" cy="12248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 cstate="print"/>
          <a:srcRect t="752" r="13365" b="49696"/>
          <a:stretch/>
        </p:blipFill>
        <p:spPr>
          <a:xfrm>
            <a:off x="3841942" y="3600645"/>
            <a:ext cx="1709772" cy="125890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799908" y="2619830"/>
            <a:ext cx="23513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55A11"/>
                </a:solidFill>
              </a:rPr>
              <a:t>Особенно важно оказание помощи и поддержки друг другу в период пандемии</a:t>
            </a:r>
            <a:endParaRPr lang="ru-RU" b="1" dirty="0">
              <a:solidFill>
                <a:srgbClr val="C55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188785"/>
      </p:ext>
    </p:extLst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50"/>
                            </p:stCondLst>
                            <p:childTnLst>
                              <p:par>
                                <p:cTn id="4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75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750"/>
                            </p:stCondLst>
                            <p:childTnLst>
                              <p:par>
                                <p:cTn id="56" presetID="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7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75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5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22123" y="2209800"/>
            <a:ext cx="687051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Проект: Профсоюзное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волонтерство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36320" y="3257230"/>
            <a:ext cx="52338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55A11"/>
                </a:solidFill>
              </a:rPr>
              <a:t>Формирование в профсоюзной сфере образа идеального волонтёра;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55A11"/>
                </a:solidFill>
              </a:rPr>
              <a:t>Обучение волонтёров с возможностью последующей реализацией своей идеи (проекта);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55A11"/>
                </a:solidFill>
              </a:rPr>
              <a:t>Определение основных направлений деятельности;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55A11"/>
                </a:solidFill>
              </a:rPr>
              <a:t>Расширить спектр деятельности профсоюзных коллективов;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55A11"/>
                </a:solidFill>
              </a:rPr>
              <a:t>Развитие добровольчества в профсоюзном коллективе.</a:t>
            </a:r>
            <a:endParaRPr lang="ru-RU" dirty="0">
              <a:solidFill>
                <a:srgbClr val="C55A1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04857" y="2710306"/>
            <a:ext cx="528610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33256" y="2758202"/>
            <a:ext cx="32608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Цели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4400" y="487906"/>
            <a:ext cx="74881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В основе любого волонтерского движения  лежит принцип:</a:t>
            </a:r>
          </a:p>
          <a:p>
            <a:pPr algn="ctr"/>
            <a:r>
              <a:rPr lang="ru-RU" b="1" dirty="0" smtClean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 хочешь почувствовать себя человеком – помоги другому.  </a:t>
            </a:r>
          </a:p>
          <a:p>
            <a:pPr algn="ctr"/>
            <a:r>
              <a:rPr lang="ru-RU" b="1" dirty="0" smtClean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Этот принцип понятен и близок членам профсоюзных коллективов,  тем кому знакомо чувство справедливости, кто понимает, что сделать жизнь общества лучше можно только совместными усилиями каждого из его членов.</a:t>
            </a:r>
            <a:endParaRPr lang="ru-RU" b="1" dirty="0">
              <a:solidFill>
                <a:srgbClr val="C55A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05303" y="3292064"/>
            <a:ext cx="4737463" cy="2638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55A11"/>
                </a:solidFill>
              </a:rPr>
              <a:t>Сформировать сплоченный деятельный  профсоюзный коллектив волонтеров;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55A11"/>
                </a:solidFill>
              </a:rPr>
              <a:t>Обучить и передать опыт всем желающим стать волонтером;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55A11"/>
                </a:solidFill>
              </a:rPr>
              <a:t>Выбрать лучшие социальные проекты волонтеров и реализовать их;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55A11"/>
                </a:solidFill>
              </a:rPr>
              <a:t>Посредством волонтерской деятельности популяризовать деятельность профсоюзов и увеличить членство.</a:t>
            </a:r>
            <a:endParaRPr lang="ru-RU" dirty="0">
              <a:solidFill>
                <a:srgbClr val="C55A11"/>
              </a:solidFill>
            </a:endParaRPr>
          </a:p>
        </p:txBody>
      </p:sp>
      <p:pic>
        <p:nvPicPr>
          <p:cNvPr id="4098" name="Picture 2" descr="C:\Users\USER\Desktop\волонтер\1613686462_46-p-fon-dlya-prezentatsii-volonter-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1761" y="442018"/>
            <a:ext cx="2569819" cy="1645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1012792"/>
      </p:ext>
    </p:extLst>
  </p:cSld>
  <p:clrMapOvr>
    <a:masterClrMapping/>
  </p:clrMapOvr>
  <p:transition spd="med" advClick="0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621" y="464263"/>
            <a:ext cx="79828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DF3535"/>
                </a:solidFill>
                <a:effectLst/>
              </a:rPr>
              <a:t>В рамках реализации  Профсоюзного </a:t>
            </a:r>
            <a:r>
              <a:rPr lang="ru-RU" sz="2400" b="1" cap="none" spc="0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DF3535"/>
                </a:solidFill>
                <a:effectLst/>
              </a:rPr>
              <a:t>волонтерства</a:t>
            </a:r>
            <a:endParaRPr lang="ru-RU" sz="2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DF3535"/>
              </a:solidFill>
              <a:effectLst/>
            </a:endParaRP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DF3535"/>
                </a:solidFill>
                <a:effectLst/>
              </a:rPr>
              <a:t> планируется  Создать Профсоюзный Волонтерский отряд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DF3535"/>
                </a:solidFill>
                <a:effectLst/>
              </a:rPr>
              <a:t>с обязательной регистрацией членов отряда на портале </a:t>
            </a:r>
            <a:r>
              <a:rPr lang="ru-RU" sz="2400" b="1" cap="none" spc="0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DF3535"/>
                </a:solidFill>
                <a:effectLst/>
              </a:rPr>
              <a:t>Донволонтер</a:t>
            </a:r>
            <a:r>
              <a:rPr lang="ru-RU" sz="24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DF3535"/>
                </a:solidFill>
                <a:effectLst/>
              </a:rPr>
              <a:t>, для реализации в профсоюзной среде мероприятий региональной и федеральной повестки.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17336" y="4065457"/>
            <a:ext cx="960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55A11"/>
                </a:solidFill>
              </a:rPr>
              <a:t>Гуманитарные проекты решают задачу помощи социально незащищенным слоям населения;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55A11"/>
                </a:solidFill>
              </a:rPr>
              <a:t>Социально-культурные проекты решают двойственную задачу обучения (познание социальной действительности, истории и т.д.) и моделирования общественно позитивного поведения.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55A11"/>
                </a:solidFill>
              </a:rPr>
              <a:t>Информационно–консультативные проекты ориентированы на предоставление </a:t>
            </a:r>
          </a:p>
          <a:p>
            <a:r>
              <a:rPr lang="ru-RU" sz="2000" b="1" dirty="0" smtClean="0">
                <a:solidFill>
                  <a:srgbClr val="C55A11"/>
                </a:solidFill>
              </a:rPr>
              <a:t>специальной информации, в которой нуждаются потребители волонтерских услуг.</a:t>
            </a:r>
            <a:endParaRPr lang="ru-RU" sz="2000" b="1" dirty="0">
              <a:solidFill>
                <a:srgbClr val="C55A1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1167" y="2765266"/>
            <a:ext cx="73867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рамках деятельности отряда запланировано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проведение ряда мероприятий по направлениям: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Users\USER\Desktop\волонтер\obninsk__blagodarnostq_volonteru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7703" y="971226"/>
            <a:ext cx="2336373" cy="1277704"/>
          </a:xfrm>
          <a:prstGeom prst="rect">
            <a:avLst/>
          </a:prstGeom>
          <a:noFill/>
        </p:spPr>
      </p:pic>
      <p:pic>
        <p:nvPicPr>
          <p:cNvPr id="5123" name="Picture 3" descr="C:\Users\USER\Desktop\волонтер\volonter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0962" y="2594918"/>
            <a:ext cx="2195724" cy="145809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45845" y="1390105"/>
            <a:ext cx="444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Помощь Рядом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7616" y="2169522"/>
            <a:ext cx="4448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Экологический патруль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9055" y="3449682"/>
            <a:ext cx="444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Мы за ЗОЖ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20936" y="141079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55A11"/>
                </a:solidFill>
              </a:rPr>
              <a:t>Волонтеры </a:t>
            </a:r>
            <a:r>
              <a:rPr lang="ru-RU" b="1" dirty="0" smtClean="0">
                <a:solidFill>
                  <a:srgbClr val="C55A11"/>
                </a:solidFill>
              </a:rPr>
              <a:t>оказывают помощь работникам  в  трудных  жизненных ситуациях, заболевшим или контактирующим с </a:t>
            </a:r>
            <a:r>
              <a:rPr lang="ru-RU" b="1" dirty="0" err="1" smtClean="0">
                <a:solidFill>
                  <a:srgbClr val="C55A11"/>
                </a:solidFill>
              </a:rPr>
              <a:t>ковидными</a:t>
            </a:r>
            <a:r>
              <a:rPr lang="ru-RU" b="1" dirty="0" smtClean="0">
                <a:solidFill>
                  <a:srgbClr val="C55A11"/>
                </a:solidFill>
              </a:rPr>
              <a:t> больными и др. Приобретение и доставка лекарственных средств, продуктов питания и др. </a:t>
            </a:r>
            <a:endParaRPr lang="ru-RU" dirty="0">
              <a:solidFill>
                <a:srgbClr val="C55A1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46287" y="4276301"/>
            <a:ext cx="33351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Профсоюзное шефство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2080" y="26233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55A11"/>
                </a:solidFill>
              </a:rPr>
              <a:t>Проведение субботников,  дней </a:t>
            </a:r>
            <a:r>
              <a:rPr lang="ru-RU" b="1" dirty="0" err="1" smtClean="0">
                <a:solidFill>
                  <a:srgbClr val="C55A11"/>
                </a:solidFill>
              </a:rPr>
              <a:t>древонасождения</a:t>
            </a:r>
            <a:r>
              <a:rPr lang="ru-RU" b="1" dirty="0" smtClean="0">
                <a:solidFill>
                  <a:srgbClr val="C55A11"/>
                </a:solidFill>
              </a:rPr>
              <a:t>, экологических акций.</a:t>
            </a:r>
            <a:endParaRPr lang="ru-RU" dirty="0">
              <a:solidFill>
                <a:srgbClr val="C55A1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68537" y="350726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55A11"/>
                </a:solidFill>
              </a:rPr>
              <a:t>Проведение  профсоюзной зарядки, </a:t>
            </a:r>
          </a:p>
          <a:p>
            <a:pPr algn="ctr"/>
            <a:r>
              <a:rPr lang="ru-RU" b="1" dirty="0" smtClean="0">
                <a:solidFill>
                  <a:srgbClr val="C55A11"/>
                </a:solidFill>
              </a:rPr>
              <a:t>Забегов и </a:t>
            </a:r>
            <a:r>
              <a:rPr lang="ru-RU" b="1" dirty="0" smtClean="0">
                <a:solidFill>
                  <a:srgbClr val="C55A11"/>
                </a:solidFill>
              </a:rPr>
              <a:t>велопробегов</a:t>
            </a:r>
            <a:r>
              <a:rPr lang="ru-RU" b="1" dirty="0" smtClean="0">
                <a:solidFill>
                  <a:srgbClr val="C55A11"/>
                </a:solidFill>
              </a:rPr>
              <a:t>, с целью пропаганды здорового образа жизни в трудовом коллективе.</a:t>
            </a:r>
            <a:endParaRPr lang="ru-RU" dirty="0">
              <a:solidFill>
                <a:srgbClr val="C55A1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60126" y="44956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55A11"/>
                </a:solidFill>
              </a:rPr>
              <a:t>Закрепление волонтера - наставника который обучает, стажирует  нового  работника.</a:t>
            </a:r>
            <a:endParaRPr lang="ru-RU" dirty="0">
              <a:solidFill>
                <a:srgbClr val="C55A1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7945" y="5443945"/>
            <a:ext cx="444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Кадровый проект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47063" y="524814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55A11"/>
                </a:solidFill>
              </a:rPr>
              <a:t>Создание взаимодействия между студенческими профсоюзными организациями и профсоюзами работников, по вопросу обеспечения рабочих мест.  </a:t>
            </a:r>
            <a:endParaRPr lang="ru-RU" dirty="0">
              <a:solidFill>
                <a:srgbClr val="C55A11"/>
              </a:solidFill>
            </a:endParaRPr>
          </a:p>
        </p:txBody>
      </p:sp>
      <p:pic>
        <p:nvPicPr>
          <p:cNvPr id="6146" name="Picture 2" descr="C:\Users\USER\Desktop\волонтер\волонтеры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355" y="463408"/>
            <a:ext cx="3781780" cy="930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5745533"/>
      </p:ext>
    </p:extLst>
  </p:cSld>
  <p:clrMapOvr>
    <a:masterClrMapping/>
  </p:clrMapOvr>
  <p:transition spd="med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  <p:bldP spid="9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волонтер\1613447165_28-p-fon-dlya-prezentatsii-pro-druzhbu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230" y="749472"/>
            <a:ext cx="10660106" cy="53300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9433" y="2127075"/>
            <a:ext cx="381245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350</Words>
  <Application>Microsoft Office PowerPoint</Application>
  <PresentationFormat>Произвольный</PresentationFormat>
  <Paragraphs>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DOKUMENTOVED</dc:creator>
  <cp:lastModifiedBy>USER</cp:lastModifiedBy>
  <cp:revision>105</cp:revision>
  <dcterms:created xsi:type="dcterms:W3CDTF">2018-08-30T07:30:26Z</dcterms:created>
  <dcterms:modified xsi:type="dcterms:W3CDTF">2021-07-16T07:39:21Z</dcterms:modified>
</cp:coreProperties>
</file>