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Open Sans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lear Sans Regular Bold" panose="020B0604020202020204" charset="0"/>
      <p:regular r:id="rId22"/>
    </p:embeddedFont>
    <p:embeddedFont>
      <p:font typeface="Open Sans Light" panose="020B0604020202020204" charset="0"/>
      <p:regular r:id="rId23"/>
    </p:embeddedFont>
    <p:embeddedFont>
      <p:font typeface="Roboto" panose="020B0604020202020204" charset="0"/>
      <p:regular r:id="rId24"/>
    </p:embeddedFont>
    <p:embeddedFont>
      <p:font typeface="Open Sans Ligh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3A9B-D26E-4300-9F94-1FE843EF9891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7DDCC-6326-4AD1-81D8-54A849CC4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60.svg"/><Relationship Id="rId7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65.sv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71.svg"/><Relationship Id="rId7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73.sv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1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1.sv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3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8.sv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60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84121">
            <a:off x="14364013" y="-138599"/>
            <a:ext cx="2684488" cy="40562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5234">
            <a:off x="-320359" y="5985752"/>
            <a:ext cx="4725315" cy="47253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490738" y="6858529"/>
            <a:ext cx="6154153" cy="1198848"/>
            <a:chOff x="0" y="0"/>
            <a:chExt cx="24867649" cy="4844294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4722870" cy="4699514"/>
            </a:xfrm>
            <a:custGeom>
              <a:avLst/>
              <a:gdLst/>
              <a:ahLst/>
              <a:cxnLst/>
              <a:rect l="l" t="t" r="r" b="b"/>
              <a:pathLst>
                <a:path w="24722870" h="4699514">
                  <a:moveTo>
                    <a:pt x="0" y="0"/>
                  </a:moveTo>
                  <a:lnTo>
                    <a:pt x="24722870" y="0"/>
                  </a:lnTo>
                  <a:lnTo>
                    <a:pt x="24722870" y="4699514"/>
                  </a:lnTo>
                  <a:lnTo>
                    <a:pt x="0" y="4699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88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4867650" cy="4844293"/>
            </a:xfrm>
            <a:custGeom>
              <a:avLst/>
              <a:gdLst/>
              <a:ahLst/>
              <a:cxnLst/>
              <a:rect l="l" t="t" r="r" b="b"/>
              <a:pathLst>
                <a:path w="24867650" h="4844293">
                  <a:moveTo>
                    <a:pt x="24722869" y="4699514"/>
                  </a:moveTo>
                  <a:lnTo>
                    <a:pt x="24867650" y="4699514"/>
                  </a:lnTo>
                  <a:lnTo>
                    <a:pt x="24867650" y="4844293"/>
                  </a:lnTo>
                  <a:lnTo>
                    <a:pt x="24722869" y="4844293"/>
                  </a:lnTo>
                  <a:lnTo>
                    <a:pt x="24722869" y="469951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699514"/>
                  </a:lnTo>
                  <a:lnTo>
                    <a:pt x="0" y="4699514"/>
                  </a:lnTo>
                  <a:lnTo>
                    <a:pt x="0" y="144780"/>
                  </a:lnTo>
                  <a:close/>
                  <a:moveTo>
                    <a:pt x="0" y="4699514"/>
                  </a:moveTo>
                  <a:lnTo>
                    <a:pt x="144780" y="4699514"/>
                  </a:lnTo>
                  <a:lnTo>
                    <a:pt x="144780" y="4844293"/>
                  </a:lnTo>
                  <a:lnTo>
                    <a:pt x="0" y="4844293"/>
                  </a:lnTo>
                  <a:lnTo>
                    <a:pt x="0" y="4699514"/>
                  </a:lnTo>
                  <a:close/>
                  <a:moveTo>
                    <a:pt x="24722869" y="144780"/>
                  </a:moveTo>
                  <a:lnTo>
                    <a:pt x="24867650" y="144780"/>
                  </a:lnTo>
                  <a:lnTo>
                    <a:pt x="24867650" y="4699514"/>
                  </a:lnTo>
                  <a:lnTo>
                    <a:pt x="24722869" y="4699514"/>
                  </a:lnTo>
                  <a:lnTo>
                    <a:pt x="24722869" y="144780"/>
                  </a:lnTo>
                  <a:close/>
                  <a:moveTo>
                    <a:pt x="144780" y="4699514"/>
                  </a:moveTo>
                  <a:lnTo>
                    <a:pt x="24722869" y="4699514"/>
                  </a:lnTo>
                  <a:lnTo>
                    <a:pt x="24722869" y="4844293"/>
                  </a:lnTo>
                  <a:lnTo>
                    <a:pt x="144780" y="4844293"/>
                  </a:lnTo>
                  <a:lnTo>
                    <a:pt x="144780" y="4699514"/>
                  </a:lnTo>
                  <a:close/>
                  <a:moveTo>
                    <a:pt x="24722869" y="0"/>
                  </a:moveTo>
                  <a:lnTo>
                    <a:pt x="24867650" y="0"/>
                  </a:lnTo>
                  <a:lnTo>
                    <a:pt x="24867650" y="144780"/>
                  </a:lnTo>
                  <a:lnTo>
                    <a:pt x="24722869" y="144780"/>
                  </a:lnTo>
                  <a:lnTo>
                    <a:pt x="24722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722869" y="0"/>
                  </a:lnTo>
                  <a:lnTo>
                    <a:pt x="24722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90699">
            <a:off x="14080557" y="6298720"/>
            <a:ext cx="3491073" cy="3491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91853">
            <a:off x="12496576" y="3711820"/>
            <a:ext cx="1880612" cy="18737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3633" r="3633"/>
          <a:stretch>
            <a:fillRect/>
          </a:stretch>
        </p:blipFill>
        <p:spPr>
          <a:xfrm rot="372470">
            <a:off x="11397695" y="4773778"/>
            <a:ext cx="5912377" cy="427170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82028" y="6842955"/>
            <a:ext cx="5461972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</a:pPr>
            <a:r>
              <a:rPr lang="en-US" sz="3324">
                <a:solidFill>
                  <a:srgbClr val="231F20"/>
                </a:solidFill>
                <a:latin typeface="Clear Sans Regular Bold"/>
              </a:rPr>
              <a:t>Рыбинский муниципальный район</a:t>
            </a:r>
          </a:p>
        </p:txBody>
      </p:sp>
      <p:sp>
        <p:nvSpPr>
          <p:cNvPr id="11" name="TextBox 11"/>
          <p:cNvSpPr txBox="1"/>
          <p:nvPr/>
        </p:nvSpPr>
        <p:spPr>
          <a:xfrm rot="279014">
            <a:off x="14170180" y="1577375"/>
            <a:ext cx="3076805" cy="557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285">
                <a:solidFill>
                  <a:srgbClr val="231F20"/>
                </a:solidFill>
                <a:latin typeface="Roboto"/>
              </a:rPr>
              <a:t>2021-2022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1782" y="1050751"/>
            <a:ext cx="13142093" cy="486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r>
              <a:rPr lang="en-US" sz="12000" spc="-540">
                <a:solidFill>
                  <a:srgbClr val="231F20"/>
                </a:solidFill>
                <a:latin typeface="Roboto"/>
              </a:rPr>
              <a:t>ВОЛОНТЁРСКАЯ ДЕЯТЕЛЬНОСТЬ</a:t>
            </a:r>
          </a:p>
          <a:p>
            <a:pPr>
              <a:lnSpc>
                <a:spcPts val="12600"/>
              </a:lnSpc>
            </a:pPr>
            <a:r>
              <a:rPr lang="en-US" sz="12000" spc="-540">
                <a:solidFill>
                  <a:srgbClr val="231F20"/>
                </a:solidFill>
                <a:latin typeface="Roboto"/>
              </a:rPr>
              <a:t>МОЛОДЕЖИ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7262" y="3748506"/>
            <a:ext cx="4226226" cy="4226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5947">
            <a:off x="-667305" y="7550744"/>
            <a:ext cx="3392011" cy="33920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2535"/>
          <a:stretch>
            <a:fillRect/>
          </a:stretch>
        </p:blipFill>
        <p:spPr>
          <a:xfrm>
            <a:off x="12147647" y="1876442"/>
            <a:ext cx="5579915" cy="36256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72568" y="4227544"/>
            <a:ext cx="3451524" cy="46020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37034" y="3689258"/>
            <a:ext cx="5644695" cy="4233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787424" y="5861619"/>
            <a:ext cx="4226226" cy="42262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2590" r="4031" b="2590"/>
          <a:stretch>
            <a:fillRect/>
          </a:stretch>
        </p:blipFill>
        <p:spPr>
          <a:xfrm>
            <a:off x="11934597" y="5861619"/>
            <a:ext cx="5579915" cy="367536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00577" y="628268"/>
            <a:ext cx="12100517" cy="3599276"/>
            <a:chOff x="0" y="0"/>
            <a:chExt cx="16134023" cy="4799035"/>
          </a:xfrm>
        </p:grpSpPr>
        <p:sp>
          <p:nvSpPr>
            <p:cNvPr id="10" name="TextBox 10"/>
            <p:cNvSpPr txBox="1"/>
            <p:nvPr/>
          </p:nvSpPr>
          <p:spPr>
            <a:xfrm>
              <a:off x="3441490" y="3999782"/>
              <a:ext cx="9251043" cy="79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9700"/>
              <a:ext cx="16134023" cy="365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99"/>
                </a:lnSpc>
              </a:pPr>
              <a:r>
                <a:rPr lang="en-US" sz="9999" spc="-199">
                  <a:solidFill>
                    <a:srgbClr val="F2A23C"/>
                  </a:solidFill>
                  <a:latin typeface="Roboto"/>
                </a:rPr>
                <a:t>ПАТРИОТИЧЕСКОЕ НАПРАВЛЕНИЕ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0182" y="8014085"/>
            <a:ext cx="5575077" cy="2929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60938">
            <a:off x="-1011848" y="653557"/>
            <a:ext cx="4081096" cy="9349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2348"/>
          <a:stretch>
            <a:fillRect/>
          </a:stretch>
        </p:blipFill>
        <p:spPr>
          <a:xfrm>
            <a:off x="1028700" y="4134158"/>
            <a:ext cx="5959863" cy="3879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261" t="12298" r="261" b="9936"/>
          <a:stretch>
            <a:fillRect/>
          </a:stretch>
        </p:blipFill>
        <p:spPr>
          <a:xfrm>
            <a:off x="13871828" y="675861"/>
            <a:ext cx="3884364" cy="5398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r="6807"/>
          <a:stretch>
            <a:fillRect/>
          </a:stretch>
        </p:blipFill>
        <p:spPr>
          <a:xfrm>
            <a:off x="11727137" y="6035333"/>
            <a:ext cx="5532163" cy="39575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80856" y="5143500"/>
            <a:ext cx="3912765" cy="39127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82180" y="1003316"/>
            <a:ext cx="11723641" cy="270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99"/>
              </a:lnSpc>
            </a:pPr>
            <a:r>
              <a:rPr lang="en-US" sz="9999" spc="-199">
                <a:solidFill>
                  <a:srgbClr val="231F20"/>
                </a:solidFill>
                <a:latin typeface="Roboto"/>
              </a:rPr>
              <a:t>ЭКОЛОГИЧЕСКОЕ НАПРАВЛЕНИЕ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21363" y="3704207"/>
            <a:ext cx="353124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66769" y="7200900"/>
            <a:ext cx="353124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4363" y="-1028700"/>
            <a:ext cx="353124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675" b="675"/>
          <a:stretch>
            <a:fillRect/>
          </a:stretch>
        </p:blipFill>
        <p:spPr>
          <a:xfrm>
            <a:off x="5959121" y="4195679"/>
            <a:ext cx="8551221" cy="474511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48142" y="700227"/>
            <a:ext cx="14520217" cy="270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-199">
                <a:solidFill>
                  <a:srgbClr val="231F20"/>
                </a:solidFill>
                <a:latin typeface="Roboto"/>
              </a:rPr>
              <a:t>ПРОФИЛАКТИЧЕСКОЕ НАПРАВЛЕНИЕ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555" b="5555"/>
          <a:stretch>
            <a:fillRect/>
          </a:stretch>
        </p:blipFill>
        <p:spPr>
          <a:xfrm>
            <a:off x="11310632" y="2460157"/>
            <a:ext cx="4938430" cy="32922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312"/>
          <a:stretch>
            <a:fillRect/>
          </a:stretch>
        </p:blipFill>
        <p:spPr>
          <a:xfrm>
            <a:off x="1908568" y="6112133"/>
            <a:ext cx="7936133" cy="3597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2234" b="2234"/>
          <a:stretch>
            <a:fillRect/>
          </a:stretch>
        </p:blipFill>
        <p:spPr>
          <a:xfrm>
            <a:off x="3180262" y="2929910"/>
            <a:ext cx="5392745" cy="3434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57777" y="5680295"/>
            <a:ext cx="6044140" cy="40294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9530" y="693363"/>
            <a:ext cx="14855346" cy="116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4"/>
              </a:lnSpc>
            </a:pPr>
            <a:r>
              <a:rPr lang="en-US" sz="8423" spc="-168">
                <a:solidFill>
                  <a:srgbClr val="231F20"/>
                </a:solidFill>
                <a:latin typeface="Roboto"/>
              </a:rPr>
              <a:t>СОБЫТИЙНОЕ НАПРАВЛЕНИЕ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1231" y="3250796"/>
            <a:ext cx="8261876" cy="55079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05996" y="2875731"/>
            <a:ext cx="4197488" cy="2770308"/>
            <a:chOff x="0" y="0"/>
            <a:chExt cx="6553917" cy="432553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6409137" cy="4180753"/>
            </a:xfrm>
            <a:custGeom>
              <a:avLst/>
              <a:gdLst/>
              <a:ahLst/>
              <a:cxnLst/>
              <a:rect l="l" t="t" r="r" b="b"/>
              <a:pathLst>
                <a:path w="6409137" h="4180753">
                  <a:moveTo>
                    <a:pt x="0" y="0"/>
                  </a:moveTo>
                  <a:lnTo>
                    <a:pt x="6409137" y="0"/>
                  </a:lnTo>
                  <a:lnTo>
                    <a:pt x="6409137" y="4180753"/>
                  </a:lnTo>
                  <a:lnTo>
                    <a:pt x="0" y="4180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53917" cy="4325532"/>
            </a:xfrm>
            <a:custGeom>
              <a:avLst/>
              <a:gdLst/>
              <a:ahLst/>
              <a:cxnLst/>
              <a:rect l="l" t="t" r="r" b="b"/>
              <a:pathLst>
                <a:path w="6553917" h="4325532">
                  <a:moveTo>
                    <a:pt x="6409137" y="4180753"/>
                  </a:moveTo>
                  <a:lnTo>
                    <a:pt x="6553917" y="4180753"/>
                  </a:lnTo>
                  <a:lnTo>
                    <a:pt x="6553917" y="4325532"/>
                  </a:lnTo>
                  <a:lnTo>
                    <a:pt x="6409137" y="4325532"/>
                  </a:lnTo>
                  <a:lnTo>
                    <a:pt x="6409137" y="41807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180753"/>
                  </a:lnTo>
                  <a:lnTo>
                    <a:pt x="0" y="4180753"/>
                  </a:lnTo>
                  <a:lnTo>
                    <a:pt x="0" y="144780"/>
                  </a:lnTo>
                  <a:close/>
                  <a:moveTo>
                    <a:pt x="0" y="4180753"/>
                  </a:moveTo>
                  <a:lnTo>
                    <a:pt x="144780" y="4180753"/>
                  </a:lnTo>
                  <a:lnTo>
                    <a:pt x="144780" y="4325532"/>
                  </a:lnTo>
                  <a:lnTo>
                    <a:pt x="0" y="4325532"/>
                  </a:lnTo>
                  <a:lnTo>
                    <a:pt x="0" y="4180753"/>
                  </a:lnTo>
                  <a:close/>
                  <a:moveTo>
                    <a:pt x="6409137" y="144780"/>
                  </a:moveTo>
                  <a:lnTo>
                    <a:pt x="6553917" y="144780"/>
                  </a:lnTo>
                  <a:lnTo>
                    <a:pt x="6553917" y="4180753"/>
                  </a:lnTo>
                  <a:lnTo>
                    <a:pt x="6409137" y="4180753"/>
                  </a:lnTo>
                  <a:lnTo>
                    <a:pt x="6409137" y="144780"/>
                  </a:lnTo>
                  <a:close/>
                  <a:moveTo>
                    <a:pt x="144780" y="4180753"/>
                  </a:moveTo>
                  <a:lnTo>
                    <a:pt x="6409137" y="4180753"/>
                  </a:lnTo>
                  <a:lnTo>
                    <a:pt x="6409137" y="4325532"/>
                  </a:lnTo>
                  <a:lnTo>
                    <a:pt x="144780" y="4325532"/>
                  </a:lnTo>
                  <a:lnTo>
                    <a:pt x="144780" y="4180753"/>
                  </a:lnTo>
                  <a:close/>
                  <a:moveTo>
                    <a:pt x="6409137" y="0"/>
                  </a:moveTo>
                  <a:lnTo>
                    <a:pt x="6553917" y="0"/>
                  </a:lnTo>
                  <a:lnTo>
                    <a:pt x="6553917" y="144780"/>
                  </a:lnTo>
                  <a:lnTo>
                    <a:pt x="6409137" y="144780"/>
                  </a:lnTo>
                  <a:lnTo>
                    <a:pt x="64091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409137" y="0"/>
                  </a:lnTo>
                  <a:lnTo>
                    <a:pt x="64091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05996" y="6371814"/>
            <a:ext cx="4461753" cy="2491324"/>
            <a:chOff x="0" y="0"/>
            <a:chExt cx="10362516" cy="578615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0217736" cy="5641372"/>
            </a:xfrm>
            <a:custGeom>
              <a:avLst/>
              <a:gdLst/>
              <a:ahLst/>
              <a:cxnLst/>
              <a:rect l="l" t="t" r="r" b="b"/>
              <a:pathLst>
                <a:path w="10217736" h="5641372">
                  <a:moveTo>
                    <a:pt x="0" y="0"/>
                  </a:moveTo>
                  <a:lnTo>
                    <a:pt x="10217736" y="0"/>
                  </a:lnTo>
                  <a:lnTo>
                    <a:pt x="10217736" y="5641372"/>
                  </a:lnTo>
                  <a:lnTo>
                    <a:pt x="0" y="5641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0362516" cy="5786152"/>
            </a:xfrm>
            <a:custGeom>
              <a:avLst/>
              <a:gdLst/>
              <a:ahLst/>
              <a:cxnLst/>
              <a:rect l="l" t="t" r="r" b="b"/>
              <a:pathLst>
                <a:path w="10362516" h="5786152">
                  <a:moveTo>
                    <a:pt x="10217737" y="5641372"/>
                  </a:moveTo>
                  <a:lnTo>
                    <a:pt x="10362516" y="5641372"/>
                  </a:lnTo>
                  <a:lnTo>
                    <a:pt x="10362516" y="5786152"/>
                  </a:lnTo>
                  <a:lnTo>
                    <a:pt x="10217736" y="5786152"/>
                  </a:lnTo>
                  <a:lnTo>
                    <a:pt x="10217736" y="5641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641372"/>
                  </a:lnTo>
                  <a:lnTo>
                    <a:pt x="0" y="5641372"/>
                  </a:lnTo>
                  <a:lnTo>
                    <a:pt x="0" y="144780"/>
                  </a:lnTo>
                  <a:close/>
                  <a:moveTo>
                    <a:pt x="0" y="5641372"/>
                  </a:moveTo>
                  <a:lnTo>
                    <a:pt x="144780" y="5641372"/>
                  </a:lnTo>
                  <a:lnTo>
                    <a:pt x="144780" y="5786152"/>
                  </a:lnTo>
                  <a:lnTo>
                    <a:pt x="0" y="5786152"/>
                  </a:lnTo>
                  <a:lnTo>
                    <a:pt x="0" y="5641372"/>
                  </a:lnTo>
                  <a:close/>
                  <a:moveTo>
                    <a:pt x="10217737" y="144780"/>
                  </a:moveTo>
                  <a:lnTo>
                    <a:pt x="10362516" y="144780"/>
                  </a:lnTo>
                  <a:lnTo>
                    <a:pt x="10362516" y="5641372"/>
                  </a:lnTo>
                  <a:lnTo>
                    <a:pt x="10217736" y="5641372"/>
                  </a:lnTo>
                  <a:lnTo>
                    <a:pt x="10217736" y="144780"/>
                  </a:lnTo>
                  <a:close/>
                  <a:moveTo>
                    <a:pt x="144780" y="5641372"/>
                  </a:moveTo>
                  <a:lnTo>
                    <a:pt x="10217737" y="5641372"/>
                  </a:lnTo>
                  <a:lnTo>
                    <a:pt x="10217737" y="5786152"/>
                  </a:lnTo>
                  <a:lnTo>
                    <a:pt x="144780" y="5786152"/>
                  </a:lnTo>
                  <a:lnTo>
                    <a:pt x="144780" y="5641372"/>
                  </a:lnTo>
                  <a:close/>
                  <a:moveTo>
                    <a:pt x="10217737" y="0"/>
                  </a:moveTo>
                  <a:lnTo>
                    <a:pt x="10362516" y="0"/>
                  </a:lnTo>
                  <a:lnTo>
                    <a:pt x="10362516" y="144780"/>
                  </a:lnTo>
                  <a:lnTo>
                    <a:pt x="10217736" y="144780"/>
                  </a:lnTo>
                  <a:lnTo>
                    <a:pt x="1021773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17737" y="0"/>
                  </a:lnTo>
                  <a:lnTo>
                    <a:pt x="102177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245648" y="6648926"/>
            <a:ext cx="4552835" cy="2609374"/>
            <a:chOff x="0" y="0"/>
            <a:chExt cx="9748754" cy="5587320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9603974" cy="5442540"/>
            </a:xfrm>
            <a:custGeom>
              <a:avLst/>
              <a:gdLst/>
              <a:ahLst/>
              <a:cxnLst/>
              <a:rect l="l" t="t" r="r" b="b"/>
              <a:pathLst>
                <a:path w="9603974" h="5442540">
                  <a:moveTo>
                    <a:pt x="0" y="0"/>
                  </a:moveTo>
                  <a:lnTo>
                    <a:pt x="9603974" y="0"/>
                  </a:lnTo>
                  <a:lnTo>
                    <a:pt x="9603974" y="5442540"/>
                  </a:lnTo>
                  <a:lnTo>
                    <a:pt x="0" y="544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9748755" cy="5587320"/>
            </a:xfrm>
            <a:custGeom>
              <a:avLst/>
              <a:gdLst/>
              <a:ahLst/>
              <a:cxnLst/>
              <a:rect l="l" t="t" r="r" b="b"/>
              <a:pathLst>
                <a:path w="9748755" h="5587320">
                  <a:moveTo>
                    <a:pt x="9603974" y="5442540"/>
                  </a:moveTo>
                  <a:lnTo>
                    <a:pt x="9748755" y="5442540"/>
                  </a:lnTo>
                  <a:lnTo>
                    <a:pt x="9748755" y="5587320"/>
                  </a:lnTo>
                  <a:lnTo>
                    <a:pt x="9603974" y="5587320"/>
                  </a:lnTo>
                  <a:lnTo>
                    <a:pt x="9603974" y="544254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442540"/>
                  </a:lnTo>
                  <a:lnTo>
                    <a:pt x="0" y="5442540"/>
                  </a:lnTo>
                  <a:lnTo>
                    <a:pt x="0" y="144780"/>
                  </a:lnTo>
                  <a:close/>
                  <a:moveTo>
                    <a:pt x="0" y="5442540"/>
                  </a:moveTo>
                  <a:lnTo>
                    <a:pt x="144780" y="5442540"/>
                  </a:lnTo>
                  <a:lnTo>
                    <a:pt x="144780" y="5587320"/>
                  </a:lnTo>
                  <a:lnTo>
                    <a:pt x="0" y="5587320"/>
                  </a:lnTo>
                  <a:lnTo>
                    <a:pt x="0" y="5442540"/>
                  </a:lnTo>
                  <a:close/>
                  <a:moveTo>
                    <a:pt x="9603974" y="144780"/>
                  </a:moveTo>
                  <a:lnTo>
                    <a:pt x="9748755" y="144780"/>
                  </a:lnTo>
                  <a:lnTo>
                    <a:pt x="9748755" y="5442540"/>
                  </a:lnTo>
                  <a:lnTo>
                    <a:pt x="9603974" y="5442540"/>
                  </a:lnTo>
                  <a:lnTo>
                    <a:pt x="9603974" y="144780"/>
                  </a:lnTo>
                  <a:close/>
                  <a:moveTo>
                    <a:pt x="144780" y="5442540"/>
                  </a:moveTo>
                  <a:lnTo>
                    <a:pt x="9603974" y="5442540"/>
                  </a:lnTo>
                  <a:lnTo>
                    <a:pt x="9603974" y="5587320"/>
                  </a:lnTo>
                  <a:lnTo>
                    <a:pt x="144780" y="5587320"/>
                  </a:lnTo>
                  <a:lnTo>
                    <a:pt x="144780" y="5442540"/>
                  </a:lnTo>
                  <a:close/>
                  <a:moveTo>
                    <a:pt x="9603974" y="0"/>
                  </a:moveTo>
                  <a:lnTo>
                    <a:pt x="9748755" y="0"/>
                  </a:lnTo>
                  <a:lnTo>
                    <a:pt x="9748755" y="144780"/>
                  </a:lnTo>
                  <a:lnTo>
                    <a:pt x="9603974" y="144780"/>
                  </a:lnTo>
                  <a:lnTo>
                    <a:pt x="96039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603974" y="0"/>
                  </a:lnTo>
                  <a:lnTo>
                    <a:pt x="96039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375536" y="2862076"/>
            <a:ext cx="4293060" cy="2783963"/>
            <a:chOff x="0" y="0"/>
            <a:chExt cx="9192511" cy="596115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9047731" cy="5816378"/>
            </a:xfrm>
            <a:custGeom>
              <a:avLst/>
              <a:gdLst/>
              <a:ahLst/>
              <a:cxnLst/>
              <a:rect l="l" t="t" r="r" b="b"/>
              <a:pathLst>
                <a:path w="9047731" h="5816378">
                  <a:moveTo>
                    <a:pt x="0" y="0"/>
                  </a:moveTo>
                  <a:lnTo>
                    <a:pt x="9047731" y="0"/>
                  </a:lnTo>
                  <a:lnTo>
                    <a:pt x="9047731" y="5816378"/>
                  </a:lnTo>
                  <a:lnTo>
                    <a:pt x="0" y="5816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9192511" cy="5961158"/>
            </a:xfrm>
            <a:custGeom>
              <a:avLst/>
              <a:gdLst/>
              <a:ahLst/>
              <a:cxnLst/>
              <a:rect l="l" t="t" r="r" b="b"/>
              <a:pathLst>
                <a:path w="9192511" h="5961158">
                  <a:moveTo>
                    <a:pt x="9047731" y="5816378"/>
                  </a:moveTo>
                  <a:lnTo>
                    <a:pt x="9192511" y="5816378"/>
                  </a:lnTo>
                  <a:lnTo>
                    <a:pt x="9192511" y="5961158"/>
                  </a:lnTo>
                  <a:lnTo>
                    <a:pt x="9047731" y="5961158"/>
                  </a:lnTo>
                  <a:lnTo>
                    <a:pt x="9047731" y="581637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816378"/>
                  </a:lnTo>
                  <a:lnTo>
                    <a:pt x="0" y="5816378"/>
                  </a:lnTo>
                  <a:lnTo>
                    <a:pt x="0" y="144780"/>
                  </a:lnTo>
                  <a:close/>
                  <a:moveTo>
                    <a:pt x="0" y="5816378"/>
                  </a:moveTo>
                  <a:lnTo>
                    <a:pt x="144780" y="5816378"/>
                  </a:lnTo>
                  <a:lnTo>
                    <a:pt x="144780" y="5961158"/>
                  </a:lnTo>
                  <a:lnTo>
                    <a:pt x="0" y="5961158"/>
                  </a:lnTo>
                  <a:lnTo>
                    <a:pt x="0" y="5816378"/>
                  </a:lnTo>
                  <a:close/>
                  <a:moveTo>
                    <a:pt x="9047731" y="144780"/>
                  </a:moveTo>
                  <a:lnTo>
                    <a:pt x="9192511" y="144780"/>
                  </a:lnTo>
                  <a:lnTo>
                    <a:pt x="9192511" y="5816378"/>
                  </a:lnTo>
                  <a:lnTo>
                    <a:pt x="9047731" y="5816378"/>
                  </a:lnTo>
                  <a:lnTo>
                    <a:pt x="9047731" y="144780"/>
                  </a:lnTo>
                  <a:close/>
                  <a:moveTo>
                    <a:pt x="144780" y="5816378"/>
                  </a:moveTo>
                  <a:lnTo>
                    <a:pt x="9047731" y="5816378"/>
                  </a:lnTo>
                  <a:lnTo>
                    <a:pt x="9047731" y="5961158"/>
                  </a:lnTo>
                  <a:lnTo>
                    <a:pt x="144780" y="5961158"/>
                  </a:lnTo>
                  <a:lnTo>
                    <a:pt x="144780" y="5816378"/>
                  </a:lnTo>
                  <a:close/>
                  <a:moveTo>
                    <a:pt x="9047731" y="0"/>
                  </a:moveTo>
                  <a:lnTo>
                    <a:pt x="9192511" y="0"/>
                  </a:lnTo>
                  <a:lnTo>
                    <a:pt x="9192511" y="144780"/>
                  </a:lnTo>
                  <a:lnTo>
                    <a:pt x="9047731" y="144780"/>
                  </a:lnTo>
                  <a:lnTo>
                    <a:pt x="90477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047731" y="0"/>
                  </a:lnTo>
                  <a:lnTo>
                    <a:pt x="90477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523832" y="3337278"/>
            <a:ext cx="437965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31F20"/>
                </a:solidFill>
                <a:latin typeface="Open Sans Light"/>
              </a:rPr>
              <a:t>Региональный конкурс "Команда добра"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45648" y="6978173"/>
            <a:ext cx="455283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31F20"/>
                </a:solidFill>
                <a:latin typeface="Open Sans Light"/>
              </a:rPr>
              <a:t>Муниципальная профильная смена "Добро в сердцах"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3832" y="2743911"/>
            <a:ext cx="2724186" cy="27241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4743545" y="7044848"/>
            <a:ext cx="2342571" cy="234257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67554" y="1133475"/>
            <a:ext cx="17352893" cy="111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8015" spc="-160">
                <a:solidFill>
                  <a:srgbClr val="231F20"/>
                </a:solidFill>
                <a:latin typeface="Roboto"/>
              </a:rPr>
              <a:t>МОТИВИРУЮЩИЕ МЕРОПРИЯТИЯ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92587" y="7410608"/>
            <a:ext cx="455283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614914" y="6582251"/>
            <a:ext cx="455283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31F20"/>
                </a:solidFill>
                <a:latin typeface="Open Sans Light"/>
              </a:rPr>
              <a:t>Летняя профильная смена "Волонтёры Ярославии"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79988" y="2989696"/>
            <a:ext cx="3684156" cy="2485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</a:pPr>
            <a:r>
              <a:rPr lang="en-US" sz="3567">
                <a:solidFill>
                  <a:srgbClr val="231F20"/>
                </a:solidFill>
                <a:latin typeface="Open Sans Light"/>
              </a:rPr>
              <a:t>Муниципальная профильная смена "Школа добровольцев"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29098">
            <a:off x="3714387" y="-4045077"/>
            <a:ext cx="10859227" cy="18377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2673"/>
          <a:stretch>
            <a:fillRect/>
          </a:stretch>
        </p:blipFill>
        <p:spPr>
          <a:xfrm>
            <a:off x="2312786" y="2044430"/>
            <a:ext cx="6648600" cy="45541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530046">
            <a:off x="7832678" y="1775786"/>
            <a:ext cx="10755261" cy="533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1"/>
              </a:lnSpc>
            </a:pPr>
            <a:r>
              <a:rPr lang="en-US" sz="8417" spc="-168">
                <a:solidFill>
                  <a:srgbClr val="231F20"/>
                </a:solidFill>
                <a:latin typeface="Roboto"/>
              </a:rPr>
              <a:t>МАУ РМР ЯО </a:t>
            </a:r>
          </a:p>
          <a:p>
            <a:pPr algn="ctr">
              <a:lnSpc>
                <a:spcPts val="10521"/>
              </a:lnSpc>
            </a:pPr>
            <a:r>
              <a:rPr lang="en-US" sz="8417" spc="-168">
                <a:solidFill>
                  <a:srgbClr val="231F20"/>
                </a:solidFill>
                <a:latin typeface="Roboto"/>
              </a:rPr>
              <a:t>"СОЦИАЛЬНОЕ АГЕНТСТВО МОЛОДЕЖИ"</a:t>
            </a:r>
          </a:p>
        </p:txBody>
      </p:sp>
      <p:sp>
        <p:nvSpPr>
          <p:cNvPr id="5" name="TextBox 5"/>
          <p:cNvSpPr txBox="1"/>
          <p:nvPr/>
        </p:nvSpPr>
        <p:spPr>
          <a:xfrm rot="-574621">
            <a:off x="2401765" y="7146152"/>
            <a:ext cx="8469217" cy="1417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</a:pPr>
            <a:r>
              <a:rPr lang="en-US" sz="5229" spc="-104">
                <a:solidFill>
                  <a:srgbClr val="231F20"/>
                </a:solidFill>
                <a:latin typeface="Roboto"/>
              </a:rPr>
              <a:t>РЫБИНСК</a:t>
            </a:r>
          </a:p>
          <a:p>
            <a:pPr algn="ctr">
              <a:lnSpc>
                <a:spcPts val="5490"/>
              </a:lnSpc>
            </a:pPr>
            <a:r>
              <a:rPr lang="en-US" sz="5229" spc="-104">
                <a:solidFill>
                  <a:srgbClr val="231F20"/>
                </a:solidFill>
                <a:latin typeface="Roboto"/>
              </a:rPr>
              <a:t> СВОБОДЫ, 17/ГЕРЦЕНА, 90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646361">
            <a:off x="3497460" y="-4772728"/>
            <a:ext cx="11719179" cy="198324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19898" y="2972855"/>
            <a:ext cx="5768944" cy="57689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52731" y="2972855"/>
            <a:ext cx="5768944" cy="57689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71581" y="1591730"/>
            <a:ext cx="1392980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-199">
                <a:solidFill>
                  <a:srgbClr val="231F20"/>
                </a:solidFill>
                <a:latin typeface="Roboto"/>
              </a:rPr>
              <a:t>ВАЖНЫЕ КОНТАКТЫ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04207"/>
            <a:ext cx="5219700" cy="5554093"/>
            <a:chOff x="0" y="0"/>
            <a:chExt cx="11176677" cy="1189269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031897" cy="11747916"/>
            </a:xfrm>
            <a:custGeom>
              <a:avLst/>
              <a:gdLst/>
              <a:ahLst/>
              <a:cxnLst/>
              <a:rect l="l" t="t" r="r" b="b"/>
              <a:pathLst>
                <a:path w="11031897" h="11747916">
                  <a:moveTo>
                    <a:pt x="0" y="0"/>
                  </a:moveTo>
                  <a:lnTo>
                    <a:pt x="11031897" y="0"/>
                  </a:lnTo>
                  <a:lnTo>
                    <a:pt x="11031897" y="11747916"/>
                  </a:lnTo>
                  <a:lnTo>
                    <a:pt x="0" y="11747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176677" cy="11892696"/>
            </a:xfrm>
            <a:custGeom>
              <a:avLst/>
              <a:gdLst/>
              <a:ahLst/>
              <a:cxnLst/>
              <a:rect l="l" t="t" r="r" b="b"/>
              <a:pathLst>
                <a:path w="11176677" h="11892696">
                  <a:moveTo>
                    <a:pt x="11031897" y="11747915"/>
                  </a:moveTo>
                  <a:lnTo>
                    <a:pt x="11176677" y="11747915"/>
                  </a:lnTo>
                  <a:lnTo>
                    <a:pt x="11176677" y="11892696"/>
                  </a:lnTo>
                  <a:lnTo>
                    <a:pt x="11031897" y="11892696"/>
                  </a:lnTo>
                  <a:lnTo>
                    <a:pt x="11031897" y="117479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47915"/>
                  </a:lnTo>
                  <a:lnTo>
                    <a:pt x="0" y="11747915"/>
                  </a:lnTo>
                  <a:lnTo>
                    <a:pt x="0" y="144780"/>
                  </a:lnTo>
                  <a:close/>
                  <a:moveTo>
                    <a:pt x="0" y="11747915"/>
                  </a:moveTo>
                  <a:lnTo>
                    <a:pt x="144780" y="11747915"/>
                  </a:lnTo>
                  <a:lnTo>
                    <a:pt x="144780" y="11892696"/>
                  </a:lnTo>
                  <a:lnTo>
                    <a:pt x="0" y="11892696"/>
                  </a:lnTo>
                  <a:lnTo>
                    <a:pt x="0" y="11747915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47915"/>
                  </a:lnTo>
                  <a:lnTo>
                    <a:pt x="11031897" y="11747915"/>
                  </a:lnTo>
                  <a:lnTo>
                    <a:pt x="11031897" y="144780"/>
                  </a:lnTo>
                  <a:close/>
                  <a:moveTo>
                    <a:pt x="144780" y="11747915"/>
                  </a:moveTo>
                  <a:lnTo>
                    <a:pt x="11031898" y="11747915"/>
                  </a:lnTo>
                  <a:lnTo>
                    <a:pt x="11031898" y="11892696"/>
                  </a:lnTo>
                  <a:lnTo>
                    <a:pt x="144780" y="11892696"/>
                  </a:lnTo>
                  <a:lnTo>
                    <a:pt x="144780" y="11747915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62713" y="3704207"/>
            <a:ext cx="5219700" cy="5554093"/>
            <a:chOff x="0" y="0"/>
            <a:chExt cx="11176677" cy="11892695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1031897" cy="11747916"/>
            </a:xfrm>
            <a:custGeom>
              <a:avLst/>
              <a:gdLst/>
              <a:ahLst/>
              <a:cxnLst/>
              <a:rect l="l" t="t" r="r" b="b"/>
              <a:pathLst>
                <a:path w="11031897" h="11747916">
                  <a:moveTo>
                    <a:pt x="0" y="0"/>
                  </a:moveTo>
                  <a:lnTo>
                    <a:pt x="11031897" y="0"/>
                  </a:lnTo>
                  <a:lnTo>
                    <a:pt x="11031897" y="11747916"/>
                  </a:lnTo>
                  <a:lnTo>
                    <a:pt x="0" y="11747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8B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1176677" cy="11892696"/>
            </a:xfrm>
            <a:custGeom>
              <a:avLst/>
              <a:gdLst/>
              <a:ahLst/>
              <a:cxnLst/>
              <a:rect l="l" t="t" r="r" b="b"/>
              <a:pathLst>
                <a:path w="11176677" h="11892696">
                  <a:moveTo>
                    <a:pt x="11031897" y="11747915"/>
                  </a:moveTo>
                  <a:lnTo>
                    <a:pt x="11176677" y="11747915"/>
                  </a:lnTo>
                  <a:lnTo>
                    <a:pt x="11176677" y="11892696"/>
                  </a:lnTo>
                  <a:lnTo>
                    <a:pt x="11031897" y="11892696"/>
                  </a:lnTo>
                  <a:lnTo>
                    <a:pt x="11031897" y="117479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47915"/>
                  </a:lnTo>
                  <a:lnTo>
                    <a:pt x="0" y="11747915"/>
                  </a:lnTo>
                  <a:lnTo>
                    <a:pt x="0" y="144780"/>
                  </a:lnTo>
                  <a:close/>
                  <a:moveTo>
                    <a:pt x="0" y="11747915"/>
                  </a:moveTo>
                  <a:lnTo>
                    <a:pt x="144780" y="11747915"/>
                  </a:lnTo>
                  <a:lnTo>
                    <a:pt x="144780" y="11892696"/>
                  </a:lnTo>
                  <a:lnTo>
                    <a:pt x="0" y="11892696"/>
                  </a:lnTo>
                  <a:lnTo>
                    <a:pt x="0" y="11747915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47915"/>
                  </a:lnTo>
                  <a:lnTo>
                    <a:pt x="11031897" y="11747915"/>
                  </a:lnTo>
                  <a:lnTo>
                    <a:pt x="11031897" y="144780"/>
                  </a:lnTo>
                  <a:close/>
                  <a:moveTo>
                    <a:pt x="144780" y="11747915"/>
                  </a:moveTo>
                  <a:lnTo>
                    <a:pt x="11031898" y="11747915"/>
                  </a:lnTo>
                  <a:lnTo>
                    <a:pt x="11031898" y="11892696"/>
                  </a:lnTo>
                  <a:lnTo>
                    <a:pt x="144780" y="11892696"/>
                  </a:lnTo>
                  <a:lnTo>
                    <a:pt x="144780" y="11747915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1178755" y="5794322"/>
            <a:ext cx="9634610" cy="129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15"/>
              </a:lnSpc>
            </a:pPr>
            <a:r>
              <a:rPr lang="en-US" sz="8088">
                <a:solidFill>
                  <a:srgbClr val="FFFFFF"/>
                </a:solidFill>
                <a:latin typeface="Clear Sans Regular Bold"/>
              </a:rPr>
              <a:t>14-35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34150" y="3704207"/>
            <a:ext cx="5219700" cy="5554093"/>
            <a:chOff x="0" y="0"/>
            <a:chExt cx="11176677" cy="1189269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11031897" cy="11747916"/>
            </a:xfrm>
            <a:custGeom>
              <a:avLst/>
              <a:gdLst/>
              <a:ahLst/>
              <a:cxnLst/>
              <a:rect l="l" t="t" r="r" b="b"/>
              <a:pathLst>
                <a:path w="11031897" h="11747916">
                  <a:moveTo>
                    <a:pt x="0" y="0"/>
                  </a:moveTo>
                  <a:lnTo>
                    <a:pt x="11031897" y="0"/>
                  </a:lnTo>
                  <a:lnTo>
                    <a:pt x="11031897" y="11747916"/>
                  </a:lnTo>
                  <a:lnTo>
                    <a:pt x="0" y="11747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1176677" cy="11892696"/>
            </a:xfrm>
            <a:custGeom>
              <a:avLst/>
              <a:gdLst/>
              <a:ahLst/>
              <a:cxnLst/>
              <a:rect l="l" t="t" r="r" b="b"/>
              <a:pathLst>
                <a:path w="11176677" h="11892696">
                  <a:moveTo>
                    <a:pt x="11031897" y="11747915"/>
                  </a:moveTo>
                  <a:lnTo>
                    <a:pt x="11176677" y="11747915"/>
                  </a:lnTo>
                  <a:lnTo>
                    <a:pt x="11176677" y="11892696"/>
                  </a:lnTo>
                  <a:lnTo>
                    <a:pt x="11031897" y="11892696"/>
                  </a:lnTo>
                  <a:lnTo>
                    <a:pt x="11031897" y="117479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47915"/>
                  </a:lnTo>
                  <a:lnTo>
                    <a:pt x="0" y="11747915"/>
                  </a:lnTo>
                  <a:lnTo>
                    <a:pt x="0" y="144780"/>
                  </a:lnTo>
                  <a:close/>
                  <a:moveTo>
                    <a:pt x="0" y="11747915"/>
                  </a:moveTo>
                  <a:lnTo>
                    <a:pt x="144780" y="11747915"/>
                  </a:lnTo>
                  <a:lnTo>
                    <a:pt x="144780" y="11892696"/>
                  </a:lnTo>
                  <a:lnTo>
                    <a:pt x="0" y="11892696"/>
                  </a:lnTo>
                  <a:lnTo>
                    <a:pt x="0" y="11747915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47915"/>
                  </a:lnTo>
                  <a:lnTo>
                    <a:pt x="11031897" y="11747915"/>
                  </a:lnTo>
                  <a:lnTo>
                    <a:pt x="11031897" y="144780"/>
                  </a:lnTo>
                  <a:close/>
                  <a:moveTo>
                    <a:pt x="144780" y="11747915"/>
                  </a:moveTo>
                  <a:lnTo>
                    <a:pt x="11031898" y="11747915"/>
                  </a:lnTo>
                  <a:lnTo>
                    <a:pt x="11031898" y="11892696"/>
                  </a:lnTo>
                  <a:lnTo>
                    <a:pt x="144780" y="11892696"/>
                  </a:lnTo>
                  <a:lnTo>
                    <a:pt x="144780" y="11747915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534150" y="3704207"/>
            <a:ext cx="5219700" cy="5562607"/>
            <a:chOff x="0" y="0"/>
            <a:chExt cx="11176677" cy="11910926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11031897" cy="11766146"/>
            </a:xfrm>
            <a:custGeom>
              <a:avLst/>
              <a:gdLst/>
              <a:ahLst/>
              <a:cxnLst/>
              <a:rect l="l" t="t" r="r" b="b"/>
              <a:pathLst>
                <a:path w="11031897" h="11766146">
                  <a:moveTo>
                    <a:pt x="0" y="0"/>
                  </a:moveTo>
                  <a:lnTo>
                    <a:pt x="11031897" y="0"/>
                  </a:lnTo>
                  <a:lnTo>
                    <a:pt x="11031897" y="11766146"/>
                  </a:lnTo>
                  <a:lnTo>
                    <a:pt x="0" y="11766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8B6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1176677" cy="11910926"/>
            </a:xfrm>
            <a:custGeom>
              <a:avLst/>
              <a:gdLst/>
              <a:ahLst/>
              <a:cxnLst/>
              <a:rect l="l" t="t" r="r" b="b"/>
              <a:pathLst>
                <a:path w="11176677" h="11910926">
                  <a:moveTo>
                    <a:pt x="11031897" y="11766146"/>
                  </a:moveTo>
                  <a:lnTo>
                    <a:pt x="11176677" y="11766146"/>
                  </a:lnTo>
                  <a:lnTo>
                    <a:pt x="11176677" y="11910926"/>
                  </a:lnTo>
                  <a:lnTo>
                    <a:pt x="11031897" y="11910926"/>
                  </a:lnTo>
                  <a:lnTo>
                    <a:pt x="11031897" y="11766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66147"/>
                  </a:lnTo>
                  <a:lnTo>
                    <a:pt x="0" y="11766147"/>
                  </a:lnTo>
                  <a:lnTo>
                    <a:pt x="0" y="144780"/>
                  </a:lnTo>
                  <a:close/>
                  <a:moveTo>
                    <a:pt x="0" y="11766147"/>
                  </a:moveTo>
                  <a:lnTo>
                    <a:pt x="144780" y="11766147"/>
                  </a:lnTo>
                  <a:lnTo>
                    <a:pt x="144780" y="11910926"/>
                  </a:lnTo>
                  <a:lnTo>
                    <a:pt x="0" y="11910926"/>
                  </a:lnTo>
                  <a:lnTo>
                    <a:pt x="0" y="11766146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66147"/>
                  </a:lnTo>
                  <a:lnTo>
                    <a:pt x="11031897" y="11766147"/>
                  </a:lnTo>
                  <a:lnTo>
                    <a:pt x="11031897" y="144780"/>
                  </a:lnTo>
                  <a:close/>
                  <a:moveTo>
                    <a:pt x="144780" y="11766146"/>
                  </a:moveTo>
                  <a:lnTo>
                    <a:pt x="11031898" y="11766146"/>
                  </a:lnTo>
                  <a:lnTo>
                    <a:pt x="11031898" y="11910926"/>
                  </a:lnTo>
                  <a:lnTo>
                    <a:pt x="144780" y="11910926"/>
                  </a:lnTo>
                  <a:lnTo>
                    <a:pt x="144780" y="11766146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039600" y="3704207"/>
            <a:ext cx="5219700" cy="5554093"/>
            <a:chOff x="0" y="0"/>
            <a:chExt cx="11176677" cy="11892695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11031897" cy="11747916"/>
            </a:xfrm>
            <a:custGeom>
              <a:avLst/>
              <a:gdLst/>
              <a:ahLst/>
              <a:cxnLst/>
              <a:rect l="l" t="t" r="r" b="b"/>
              <a:pathLst>
                <a:path w="11031897" h="11747916">
                  <a:moveTo>
                    <a:pt x="0" y="0"/>
                  </a:moveTo>
                  <a:lnTo>
                    <a:pt x="11031897" y="0"/>
                  </a:lnTo>
                  <a:lnTo>
                    <a:pt x="11031897" y="11747916"/>
                  </a:lnTo>
                  <a:lnTo>
                    <a:pt x="0" y="11747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1176677" cy="11892696"/>
            </a:xfrm>
            <a:custGeom>
              <a:avLst/>
              <a:gdLst/>
              <a:ahLst/>
              <a:cxnLst/>
              <a:rect l="l" t="t" r="r" b="b"/>
              <a:pathLst>
                <a:path w="11176677" h="11892696">
                  <a:moveTo>
                    <a:pt x="11031897" y="11747915"/>
                  </a:moveTo>
                  <a:lnTo>
                    <a:pt x="11176677" y="11747915"/>
                  </a:lnTo>
                  <a:lnTo>
                    <a:pt x="11176677" y="11892696"/>
                  </a:lnTo>
                  <a:lnTo>
                    <a:pt x="11031897" y="11892696"/>
                  </a:lnTo>
                  <a:lnTo>
                    <a:pt x="11031897" y="117479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47915"/>
                  </a:lnTo>
                  <a:lnTo>
                    <a:pt x="0" y="11747915"/>
                  </a:lnTo>
                  <a:lnTo>
                    <a:pt x="0" y="144780"/>
                  </a:lnTo>
                  <a:close/>
                  <a:moveTo>
                    <a:pt x="0" y="11747915"/>
                  </a:moveTo>
                  <a:lnTo>
                    <a:pt x="144780" y="11747915"/>
                  </a:lnTo>
                  <a:lnTo>
                    <a:pt x="144780" y="11892696"/>
                  </a:lnTo>
                  <a:lnTo>
                    <a:pt x="0" y="11892696"/>
                  </a:lnTo>
                  <a:lnTo>
                    <a:pt x="0" y="11747915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47915"/>
                  </a:lnTo>
                  <a:lnTo>
                    <a:pt x="11031897" y="11747915"/>
                  </a:lnTo>
                  <a:lnTo>
                    <a:pt x="11031897" y="144780"/>
                  </a:lnTo>
                  <a:close/>
                  <a:moveTo>
                    <a:pt x="144780" y="11747915"/>
                  </a:moveTo>
                  <a:lnTo>
                    <a:pt x="11031898" y="11747915"/>
                  </a:lnTo>
                  <a:lnTo>
                    <a:pt x="11031898" y="11892696"/>
                  </a:lnTo>
                  <a:lnTo>
                    <a:pt x="144780" y="11892696"/>
                  </a:lnTo>
                  <a:lnTo>
                    <a:pt x="144780" y="11747915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039600" y="3704207"/>
            <a:ext cx="5219700" cy="5562607"/>
            <a:chOff x="0" y="0"/>
            <a:chExt cx="11176677" cy="11910926"/>
          </a:xfrm>
        </p:grpSpPr>
        <p:sp>
          <p:nvSpPr>
            <p:cNvPr id="19" name="Freeform 19"/>
            <p:cNvSpPr/>
            <p:nvPr/>
          </p:nvSpPr>
          <p:spPr>
            <a:xfrm>
              <a:off x="72390" y="72390"/>
              <a:ext cx="11031897" cy="11766146"/>
            </a:xfrm>
            <a:custGeom>
              <a:avLst/>
              <a:gdLst/>
              <a:ahLst/>
              <a:cxnLst/>
              <a:rect l="l" t="t" r="r" b="b"/>
              <a:pathLst>
                <a:path w="11031897" h="11766146">
                  <a:moveTo>
                    <a:pt x="0" y="0"/>
                  </a:moveTo>
                  <a:lnTo>
                    <a:pt x="11031897" y="0"/>
                  </a:lnTo>
                  <a:lnTo>
                    <a:pt x="11031897" y="11766146"/>
                  </a:lnTo>
                  <a:lnTo>
                    <a:pt x="0" y="11766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8B6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1176677" cy="11910926"/>
            </a:xfrm>
            <a:custGeom>
              <a:avLst/>
              <a:gdLst/>
              <a:ahLst/>
              <a:cxnLst/>
              <a:rect l="l" t="t" r="r" b="b"/>
              <a:pathLst>
                <a:path w="11176677" h="11910926">
                  <a:moveTo>
                    <a:pt x="11031897" y="11766146"/>
                  </a:moveTo>
                  <a:lnTo>
                    <a:pt x="11176677" y="11766146"/>
                  </a:lnTo>
                  <a:lnTo>
                    <a:pt x="11176677" y="11910926"/>
                  </a:lnTo>
                  <a:lnTo>
                    <a:pt x="11031897" y="11910926"/>
                  </a:lnTo>
                  <a:lnTo>
                    <a:pt x="11031897" y="117661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766147"/>
                  </a:lnTo>
                  <a:lnTo>
                    <a:pt x="0" y="11766147"/>
                  </a:lnTo>
                  <a:lnTo>
                    <a:pt x="0" y="144780"/>
                  </a:lnTo>
                  <a:close/>
                  <a:moveTo>
                    <a:pt x="0" y="11766147"/>
                  </a:moveTo>
                  <a:lnTo>
                    <a:pt x="144780" y="11766147"/>
                  </a:lnTo>
                  <a:lnTo>
                    <a:pt x="144780" y="11910926"/>
                  </a:lnTo>
                  <a:lnTo>
                    <a:pt x="0" y="11910926"/>
                  </a:lnTo>
                  <a:lnTo>
                    <a:pt x="0" y="11766146"/>
                  </a:lnTo>
                  <a:close/>
                  <a:moveTo>
                    <a:pt x="11031897" y="144780"/>
                  </a:moveTo>
                  <a:lnTo>
                    <a:pt x="11176677" y="144780"/>
                  </a:lnTo>
                  <a:lnTo>
                    <a:pt x="11176677" y="11766147"/>
                  </a:lnTo>
                  <a:lnTo>
                    <a:pt x="11031897" y="11766147"/>
                  </a:lnTo>
                  <a:lnTo>
                    <a:pt x="11031897" y="144780"/>
                  </a:lnTo>
                  <a:close/>
                  <a:moveTo>
                    <a:pt x="144780" y="11766146"/>
                  </a:moveTo>
                  <a:lnTo>
                    <a:pt x="11031898" y="11766146"/>
                  </a:lnTo>
                  <a:lnTo>
                    <a:pt x="11031898" y="11910926"/>
                  </a:lnTo>
                  <a:lnTo>
                    <a:pt x="144780" y="11910926"/>
                  </a:lnTo>
                  <a:lnTo>
                    <a:pt x="144780" y="11766146"/>
                  </a:lnTo>
                  <a:close/>
                  <a:moveTo>
                    <a:pt x="11031897" y="0"/>
                  </a:moveTo>
                  <a:lnTo>
                    <a:pt x="11176677" y="0"/>
                  </a:lnTo>
                  <a:lnTo>
                    <a:pt x="11176677" y="144780"/>
                  </a:lnTo>
                  <a:lnTo>
                    <a:pt x="11031897" y="144780"/>
                  </a:lnTo>
                  <a:lnTo>
                    <a:pt x="110318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031898" y="0"/>
                  </a:lnTo>
                  <a:lnTo>
                    <a:pt x="11031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68896" y="6133481"/>
            <a:ext cx="886959" cy="237964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8346" y="4924013"/>
            <a:ext cx="3702207" cy="311448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33663" y="4489693"/>
            <a:ext cx="1241921" cy="41148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62713" y="1135268"/>
            <a:ext cx="1619658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9999" spc="-199">
                <a:solidFill>
                  <a:srgbClr val="231F20"/>
                </a:solidFill>
                <a:latin typeface="Roboto"/>
              </a:rPr>
              <a:t>КТО ТАКОЙ ВОЛОНТЁР?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097550"/>
            <a:ext cx="3997762" cy="3997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6360563" y="2887470"/>
            <a:ext cx="2763470" cy="46766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9365790" y="5932354"/>
            <a:ext cx="2987194" cy="50552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3720399" y="6319566"/>
            <a:ext cx="2529580" cy="428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l="73"/>
          <a:stretch>
            <a:fillRect/>
          </a:stretch>
        </p:blipFill>
        <p:spPr>
          <a:xfrm>
            <a:off x="14415864" y="1920282"/>
            <a:ext cx="3675860" cy="65396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13134" y="2741493"/>
            <a:ext cx="3651820" cy="36518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10341" y="806000"/>
            <a:ext cx="16305599" cy="156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7"/>
              </a:lnSpc>
            </a:pPr>
            <a:r>
              <a:rPr lang="en-US" sz="5731" spc="-114">
                <a:solidFill>
                  <a:srgbClr val="231F20"/>
                </a:solidFill>
                <a:latin typeface="Roboto"/>
              </a:rPr>
              <a:t>ЧТО ДАЁТ ЧЕЛОВЕКУ УЧАСТИЕ В ВОЛОНТЁРСКОЙ ДЕЯТЕЛЬНОСТИ?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9367" y="4079672"/>
            <a:ext cx="2996429" cy="174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5"/>
              </a:lnSpc>
            </a:pPr>
            <a:r>
              <a:rPr lang="en-US" sz="3303">
                <a:solidFill>
                  <a:srgbClr val="231F20"/>
                </a:solidFill>
                <a:latin typeface="Open Sans"/>
              </a:rPr>
              <a:t>Опыт работы в различных сферах жизни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38039" y="7712124"/>
            <a:ext cx="4087564" cy="131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</a:pPr>
            <a:r>
              <a:rPr lang="en-US" sz="3745">
                <a:solidFill>
                  <a:srgbClr val="231F20"/>
                </a:solidFill>
                <a:latin typeface="Open Sans"/>
              </a:rPr>
              <a:t>Общение и путешествия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50524" y="4301012"/>
            <a:ext cx="4383549" cy="162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1"/>
              </a:lnSpc>
            </a:pPr>
            <a:r>
              <a:rPr lang="en-US" sz="3094">
                <a:solidFill>
                  <a:srgbClr val="231F20"/>
                </a:solidFill>
                <a:latin typeface="Open Sans"/>
              </a:rPr>
              <a:t>Новые знакомства, друзья, единомышленники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40999" y="7496005"/>
            <a:ext cx="4036775" cy="1753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3323">
                <a:solidFill>
                  <a:srgbClr val="231F20"/>
                </a:solidFill>
                <a:latin typeface="Open Sans"/>
              </a:rPr>
              <a:t>Волонтерский стаж для получения баллов в ВУЗ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2284" y="3216643"/>
            <a:ext cx="3033522" cy="271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>
                <a:solidFill>
                  <a:srgbClr val="231F20"/>
                </a:solidFill>
                <a:latin typeface="Open Sans"/>
              </a:rPr>
              <a:t>Возможность реализовать идею, мероприятие, проект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83487" y="3991594"/>
            <a:ext cx="3027206" cy="2401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0"/>
              </a:lnSpc>
            </a:pPr>
            <a:r>
              <a:rPr lang="en-US" sz="3407">
                <a:solidFill>
                  <a:srgbClr val="231F20"/>
                </a:solidFill>
                <a:latin typeface="Open Sans"/>
              </a:rPr>
              <a:t>Возможность реализовать свой потенциал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4012" y="6790222"/>
            <a:ext cx="3693111" cy="36931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1105" y="1028700"/>
            <a:ext cx="3413091" cy="2333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80753" y="3778973"/>
            <a:ext cx="2257672" cy="27290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49098" y="7668566"/>
            <a:ext cx="1869527" cy="19364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24421" y="7668566"/>
            <a:ext cx="1727288" cy="19364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280753" y="6976680"/>
            <a:ext cx="2413796" cy="2720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35594" y="7304103"/>
            <a:ext cx="2300885" cy="230088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602543" y="1666741"/>
            <a:ext cx="8548259" cy="3758953"/>
            <a:chOff x="0" y="0"/>
            <a:chExt cx="11397678" cy="501193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861133"/>
              <a:ext cx="9783556" cy="79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5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1397678" cy="5858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67"/>
                </a:lnSpc>
              </a:pPr>
              <a:r>
                <a:rPr lang="en-US" sz="9971" spc="-199">
                  <a:solidFill>
                    <a:srgbClr val="231F20"/>
                  </a:solidFill>
                  <a:latin typeface="Roboto"/>
                </a:rPr>
                <a:t>КОМУ ПОМОГАЮТ ВОЛОНТЁРЫ?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117510"/>
            <a:ext cx="6446813" cy="6411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56812">
            <a:off x="9767930" y="3192725"/>
            <a:ext cx="6446813" cy="64116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55309" y="712175"/>
            <a:ext cx="14377382" cy="240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</a:pPr>
            <a:r>
              <a:rPr lang="en-US" sz="8876" spc="-177">
                <a:solidFill>
                  <a:srgbClr val="231F20"/>
                </a:solidFill>
                <a:latin typeface="Roboto"/>
              </a:rPr>
              <a:t>ВОЛОНТЁРСКИЕ ОТРЯДЫ РЫБИНСКОГО РАЙОНА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87554" y="3937594"/>
            <a:ext cx="2164553" cy="949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5"/>
              </a:lnSpc>
            </a:pPr>
            <a:r>
              <a:rPr lang="en-US" sz="2760">
                <a:solidFill>
                  <a:srgbClr val="231F20"/>
                </a:solidFill>
                <a:latin typeface="Open Sans Light Bold"/>
              </a:rPr>
              <a:t>Молодежь 21 века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76761" y="6912654"/>
            <a:ext cx="818976" cy="68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1"/>
              </a:lnSpc>
            </a:pPr>
            <a:r>
              <a:rPr lang="en-US" sz="4043">
                <a:solidFill>
                  <a:srgbClr val="231F20"/>
                </a:solidFill>
                <a:latin typeface="Open Sans Light Bold"/>
              </a:rPr>
              <a:t>3 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9447" y="6580370"/>
            <a:ext cx="1576214" cy="63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2"/>
              </a:lnSpc>
            </a:pPr>
            <a:r>
              <a:rPr lang="en-US" sz="3701">
                <a:solidFill>
                  <a:srgbClr val="231F20"/>
                </a:solidFill>
                <a:latin typeface="Open Sans Light Bold"/>
              </a:rPr>
              <a:t>Лидер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78008" y="3963035"/>
            <a:ext cx="359750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31F20"/>
                </a:solidFill>
                <a:latin typeface="Open Sans Light Bold"/>
              </a:rPr>
              <a:t>Вектор помощи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78632" y="8181517"/>
            <a:ext cx="1798753" cy="611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6"/>
              </a:lnSpc>
            </a:pPr>
            <a:r>
              <a:rPr lang="en-US" sz="3583">
                <a:solidFill>
                  <a:srgbClr val="231F20"/>
                </a:solidFill>
                <a:latin typeface="Open Sans Light Bold"/>
              </a:rPr>
              <a:t>Память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4557" y="6017074"/>
            <a:ext cx="2018038" cy="127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231F20"/>
                </a:solidFill>
                <a:latin typeface="Open Sans Light Bold"/>
              </a:rPr>
              <a:t>Путь добра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00305" y="8307827"/>
            <a:ext cx="2521821" cy="914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2615">
                <a:solidFill>
                  <a:srgbClr val="231F20"/>
                </a:solidFill>
                <a:latin typeface="Open Sans Light Bold"/>
              </a:rPr>
              <a:t>Дюдьковский КДК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61215" y="4072346"/>
            <a:ext cx="2997146" cy="97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7"/>
              </a:lnSpc>
            </a:pPr>
            <a:r>
              <a:rPr lang="en-US" sz="2790">
                <a:solidFill>
                  <a:srgbClr val="231F20"/>
                </a:solidFill>
                <a:latin typeface="Open Sans Light Bold"/>
              </a:rPr>
              <a:t>Молодежь Судоверфи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31853" y="4072346"/>
            <a:ext cx="2997146" cy="97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7"/>
              </a:lnSpc>
            </a:pPr>
            <a:r>
              <a:rPr lang="en-US" sz="2790">
                <a:solidFill>
                  <a:srgbClr val="231F20"/>
                </a:solidFill>
                <a:latin typeface="Open Sans Light Bold"/>
              </a:rPr>
              <a:t>Молодежь Тихменево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22126" y="6830175"/>
            <a:ext cx="1978255" cy="713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5"/>
              </a:lnSpc>
            </a:pPr>
            <a:r>
              <a:rPr lang="en-US" sz="2032">
                <a:solidFill>
                  <a:srgbClr val="231F20"/>
                </a:solidFill>
                <a:latin typeface="Open Sans Light Bold"/>
              </a:rPr>
              <a:t>Серебряные волонтёры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48381" y="-433052"/>
            <a:ext cx="5563761" cy="29235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259807">
            <a:off x="14093101" y="6676847"/>
            <a:ext cx="4461599" cy="44615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38"/>
          <a:stretch>
            <a:fillRect/>
          </a:stretch>
        </p:blipFill>
        <p:spPr>
          <a:xfrm>
            <a:off x="10904704" y="1028700"/>
            <a:ext cx="5835045" cy="38933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t="491" b="491"/>
          <a:stretch>
            <a:fillRect/>
          </a:stretch>
        </p:blipFill>
        <p:spPr>
          <a:xfrm>
            <a:off x="1939642" y="5945292"/>
            <a:ext cx="5874600" cy="38754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r="9138"/>
          <a:stretch>
            <a:fillRect/>
          </a:stretch>
        </p:blipFill>
        <p:spPr>
          <a:xfrm>
            <a:off x="10009890" y="5911962"/>
            <a:ext cx="6314010" cy="390882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3675192"/>
            <a:ext cx="10395555" cy="1919266"/>
            <a:chOff x="0" y="0"/>
            <a:chExt cx="13860740" cy="2559022"/>
          </a:xfrm>
        </p:grpSpPr>
        <p:sp>
          <p:nvSpPr>
            <p:cNvPr id="8" name="TextBox 8"/>
            <p:cNvSpPr txBox="1"/>
            <p:nvPr/>
          </p:nvSpPr>
          <p:spPr>
            <a:xfrm>
              <a:off x="4695404" y="2964210"/>
              <a:ext cx="6657272" cy="72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18334"/>
              <a:ext cx="13860740" cy="3572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55"/>
                </a:lnSpc>
              </a:pPr>
              <a:r>
                <a:rPr lang="en-US" sz="9091" spc="-181">
                  <a:solidFill>
                    <a:srgbClr val="231F20"/>
                  </a:solidFill>
                  <a:latin typeface="Roboto"/>
                </a:rPr>
                <a:t>КАК СТАТЬ ВОЛОНТЁРОМ?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687">
            <a:off x="884086" y="2807761"/>
            <a:ext cx="4226226" cy="4226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08312">
            <a:off x="13209148" y="4456924"/>
            <a:ext cx="4226226" cy="42262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1049" r="4868" b="1049"/>
          <a:stretch>
            <a:fillRect/>
          </a:stretch>
        </p:blipFill>
        <p:spPr>
          <a:xfrm>
            <a:off x="10075050" y="3349094"/>
            <a:ext cx="6878592" cy="47192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12603" r="23273"/>
          <a:stretch>
            <a:fillRect/>
          </a:stretch>
        </p:blipFill>
        <p:spPr>
          <a:xfrm>
            <a:off x="1405764" y="3369121"/>
            <a:ext cx="6515245" cy="4699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t="15819"/>
          <a:stretch>
            <a:fillRect/>
          </a:stretch>
        </p:blipFill>
        <p:spPr>
          <a:xfrm>
            <a:off x="7327425" y="5997389"/>
            <a:ext cx="3277193" cy="36783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8081" y="733425"/>
            <a:ext cx="17525851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9999" spc="-199">
                <a:solidFill>
                  <a:srgbClr val="231F20"/>
                </a:solidFill>
                <a:latin typeface="Roboto"/>
              </a:rPr>
              <a:t>СОЦИАЛЬНОЕ НАПРАВЛЕНИЕ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Office PowerPoint</Application>
  <PresentationFormat>Произвольный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Open Sans</vt:lpstr>
      <vt:lpstr>Calibri</vt:lpstr>
      <vt:lpstr>Clear Sans Regular Bold</vt:lpstr>
      <vt:lpstr>Arial</vt:lpstr>
      <vt:lpstr>Open Sans Light</vt:lpstr>
      <vt:lpstr>Roboto</vt:lpstr>
      <vt:lpstr>Open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Волонтёрская деятельность молодежи</dc:title>
  <cp:lastModifiedBy>Compaq</cp:lastModifiedBy>
  <cp:revision>3</cp:revision>
  <dcterms:created xsi:type="dcterms:W3CDTF">2006-08-16T00:00:00Z</dcterms:created>
  <dcterms:modified xsi:type="dcterms:W3CDTF">2022-05-11T08:43:52Z</dcterms:modified>
  <dc:identifier>DAEqQE-sE90</dc:identifier>
</cp:coreProperties>
</file>