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sldIdLst>
    <p:sldId id="269" r:id="rId3"/>
    <p:sldId id="256" r:id="rId4"/>
    <p:sldId id="265" r:id="rId5"/>
    <p:sldId id="270" r:id="rId6"/>
    <p:sldId id="264" r:id="rId7"/>
    <p:sldId id="259" r:id="rId8"/>
    <p:sldId id="267" r:id="rId9"/>
    <p:sldId id="263" r:id="rId10"/>
    <p:sldId id="262" r:id="rId11"/>
  </p:sldIdLst>
  <p:sldSz cx="9144000" cy="5143500" type="screen16x9"/>
  <p:notesSz cx="9144000" cy="5143500"/>
  <p:defaultTextStyle>
    <a:defPPr>
      <a:defRPr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14"/>
    <a:srgbClr val="540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FB837D-C827-4EFA-A057-4D05807E0F7C}">
  <a:tblStyle styleId="{08FB837D-C827-4EFA-A057-4D05807E0F7C}" styleName="Стиль из темы 1 - акцент 6">
    <a:tblBg>
      <a:fillRef idx="2">
        <a:schemeClr val="accent6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lastCol>
    <a:firstCol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firstCol>
    <a:lastRow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Стиль из темы 2 - акцент 4">
    <a:tblBg>
      <a:fillRef idx="3">
        <a:schemeClr val="accent4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4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4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428750"/>
            <a:ext cx="4857750" cy="245745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 marL="212598" indent="-212598">
              <a:spcBef>
                <a:spcPts val="750"/>
              </a:spcBef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91329" y="0"/>
            <a:ext cx="2352671" cy="51435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36971"/>
            <a:ext cx="4857749" cy="891778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defRPr lang="en-US" sz="3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60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3276" y="1428750"/>
            <a:ext cx="5414282" cy="245745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 marL="212598" indent="-212598">
              <a:spcBef>
                <a:spcPts val="750"/>
              </a:spcBef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02"/>
            <a:ext cx="2790498" cy="514289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75" y="536971"/>
            <a:ext cx="5414282" cy="891778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defRPr lang="en-US" sz="3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7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94" t="34041" r="11052" b="45480"/>
          <a:stretch/>
        </p:blipFill>
        <p:spPr>
          <a:xfrm>
            <a:off x="-2286" y="26259"/>
            <a:ext cx="9148572" cy="50909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6" y="1496600"/>
            <a:ext cx="6856048" cy="461665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6995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 cap="none" spc="-38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2445529"/>
            <a:ext cx="5849540" cy="115106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355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94" t="34041" r="11052" b="45480"/>
          <a:stretch/>
        </p:blipFill>
        <p:spPr>
          <a:xfrm>
            <a:off x="-2286" y="26259"/>
            <a:ext cx="9148572" cy="50909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6" y="1496600"/>
            <a:ext cx="6856048" cy="461665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6995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 cap="none" spc="-38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2445529"/>
            <a:ext cx="5849540" cy="115106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0959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2445529"/>
            <a:ext cx="5849540" cy="115106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6" y="1496600"/>
            <a:ext cx="6856048" cy="461665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6995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 cap="none" spc="-38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343400"/>
            <a:ext cx="9144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37433"/>
            <a:ext cx="8001000" cy="461665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6995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 cap="none" spc="-38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343024"/>
            <a:ext cx="8001000" cy="5143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343400"/>
            <a:ext cx="9144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54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337964"/>
            <a:ext cx="8001000" cy="8337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37433"/>
            <a:ext cx="8001000" cy="461665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6995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 cap="none" spc="-38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xmlns="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29487" y="1"/>
            <a:ext cx="1814513" cy="196453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4064189" y="0"/>
            <a:ext cx="4805967" cy="13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3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10/24/2024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91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8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 extrusionOk="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/>
          <a:stretch/>
        </p:blipFill>
        <p:spPr bwMode="auto"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xmlns="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242" y="1728216"/>
            <a:ext cx="5266944" cy="1693926"/>
          </a:xfr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lang="en-US" sz="36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25412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428750"/>
            <a:ext cx="4000500" cy="245745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4">
                    <a:lumMod val="50000"/>
                  </a:schemeClr>
                </a:solidFill>
              </a:defRPr>
            </a:lvl1pPr>
            <a:lvl2pPr marL="212598" indent="-212598">
              <a:spcBef>
                <a:spcPts val="750"/>
              </a:spcBef>
              <a:defRPr sz="14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3500" y="536972"/>
            <a:ext cx="3429000" cy="3835002"/>
          </a:xfrm>
        </p:spPr>
        <p:txBody>
          <a:bodyPr/>
          <a:lstStyle>
            <a:lvl1pPr algn="ctr"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805536"/>
            <a:ext cx="4805967" cy="13379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36971"/>
            <a:ext cx="4000500" cy="891778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defRPr lang="en-US" sz="3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85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428750"/>
            <a:ext cx="4000500" cy="2457450"/>
          </a:xfrm>
        </p:spPr>
        <p:txBody>
          <a:bodyPr/>
          <a:lstStyle>
            <a:lvl1pPr marL="0" indent="0">
              <a:buNone/>
              <a:defRPr sz="1400" b="1"/>
            </a:lvl1pPr>
            <a:lvl2pPr marL="212598" indent="-212598">
              <a:spcBef>
                <a:spcPts val="750"/>
              </a:spcBef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3500" y="2583061"/>
            <a:ext cx="3429000" cy="1771650"/>
          </a:xfrm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500" y="536972"/>
            <a:ext cx="3429000" cy="1771650"/>
          </a:xfrm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xmlns="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419600"/>
            <a:ext cx="914400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3995761"/>
            <a:ext cx="4122683" cy="114774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xmlns="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36971"/>
            <a:ext cx="4000500" cy="891778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defRPr lang="en-US" sz="3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48059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428750"/>
            <a:ext cx="4857750" cy="245745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2598" indent="-212598">
              <a:spcBef>
                <a:spcPts val="75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91329" y="0"/>
            <a:ext cx="2352671" cy="51435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36971"/>
            <a:ext cx="4857749" cy="891778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defRPr lang="en-US" sz="3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601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D364696-E1F3-49EF-AEC8-730A16D9A23F}" type="datetimeFigureOut">
              <a:rPr lang="en-US" altLang="en-US" kern="1200" smtClean="0">
                <a:solidFill>
                  <a:srgbClr val="FFFFFF">
                    <a:tint val="75000"/>
                  </a:srgbClr>
                </a:solidFill>
                <a:latin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10/24/2024</a:t>
            </a:fld>
            <a:endParaRPr lang="en-US" altLang="en-US" kern="1200" dirty="0">
              <a:solidFill>
                <a:srgbClr val="FFFFFF">
                  <a:tint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altLang="en-US" kern="1200" dirty="0">
              <a:solidFill>
                <a:srgbClr val="FFFFFF">
                  <a:tint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8402A1B0-4691-41D9-84E0-69D594EAA3FE}" type="slidenum">
              <a:rPr lang="en-US" altLang="en-US" kern="1200" smtClean="0">
                <a:solidFill>
                  <a:srgbClr val="FFFFFF">
                    <a:tint val="75000"/>
                  </a:srgbClr>
                </a:solidFill>
                <a:latin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kern="1200" dirty="0">
              <a:solidFill>
                <a:srgbClr val="FFFFFF">
                  <a:tint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03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2035.yonote.ru/share/462bd513-c6e0-44fa-b037-db670f86ecf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860" y="57150"/>
            <a:ext cx="5641608" cy="1158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ПрямыГБО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технико-экономический колледж</a:t>
            </a:r>
          </a:p>
          <a:p>
            <a:pPr marL="1270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4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Студенческий тир «СтрелОК»</a:t>
            </a:r>
            <a:endParaRPr lang="ru-RU" sz="2800" b="1" dirty="0">
              <a:solidFill>
                <a:schemeClr val="accent1"/>
              </a:solidFill>
            </a:endParaRPr>
          </a:p>
          <a:p>
            <a:pPr marL="12700" lvl="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</a:rPr>
              <a:t>Молодежный социальный проект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 и 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25" y="894508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93" y="3039341"/>
            <a:ext cx="2730350" cy="18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Директор\Desktop\тир\фото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69" y="829662"/>
            <a:ext cx="5306097" cy="4130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72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4057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5D6C9CA-A952-FC70-F564-0C1EC607B3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28600" y="1123949"/>
            <a:ext cx="5562600" cy="3779223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2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43112" y="1186636"/>
            <a:ext cx="4811084" cy="394514"/>
          </a:xfrm>
          <a:prstGeom prst="roundRect">
            <a:avLst>
              <a:gd name="adj" fmla="val 50000"/>
            </a:avLst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Gogh" pitchFamily="2" charset="-52"/>
            </a:endParaRPr>
          </a:p>
        </p:txBody>
      </p:sp>
      <p:sp>
        <p:nvSpPr>
          <p:cNvPr id="2" name="object 2"/>
          <p:cNvSpPr txBox="1"/>
          <p:nvPr/>
        </p:nvSpPr>
        <p:spPr bwMode="auto">
          <a:xfrm>
            <a:off x="443112" y="217796"/>
            <a:ext cx="7862688" cy="156607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" sz="2800" i="1" dirty="0" smtClean="0">
                <a:solidFill>
                  <a:schemeClr val="bg1"/>
                </a:solidFill>
              </a:rPr>
              <a:t>   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ГБОУ СПО ЛНР Ровеньковский технико-экономический колледж</a:t>
            </a:r>
          </a:p>
          <a:p>
            <a:pPr marL="1270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400" b="1" spc="4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Студенческий тир «СтрелОК»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  <a:p>
            <a:pPr marL="12700" lvl="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Молодежный социальный проект</a:t>
            </a:r>
          </a:p>
          <a:p>
            <a:pPr marL="1270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endParaRPr lang="ru-RU" sz="2000" i="1" dirty="0">
              <a:solidFill>
                <a:schemeClr val="bg1"/>
              </a:solidFill>
            </a:endParaRPr>
          </a:p>
          <a:p>
            <a:pPr marL="12700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endParaRPr sz="3600" i="1" dirty="0">
              <a:solidFill>
                <a:schemeClr val="bg1"/>
              </a:solidFill>
              <a:latin typeface="Gogh" pitchFamily="2" charset="-52"/>
              <a:cs typeface="Euclid Circular B SemiBold"/>
            </a:endParaRPr>
          </a:p>
        </p:txBody>
      </p:sp>
      <p:sp>
        <p:nvSpPr>
          <p:cNvPr id="14" name="object 8"/>
          <p:cNvSpPr txBox="1"/>
          <p:nvPr/>
        </p:nvSpPr>
        <p:spPr bwMode="auto">
          <a:xfrm>
            <a:off x="443111" y="1186636"/>
            <a:ext cx="4967089" cy="3642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buClr>
                <a:srgbClr val="FF6614"/>
              </a:buClr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</a:p>
          <a:p>
            <a:pPr marL="12700">
              <a:spcBef>
                <a:spcPts val="105"/>
              </a:spcBef>
              <a:buClr>
                <a:srgbClr val="FF6614"/>
              </a:buCl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колледжей, школьники, основная группа пользователей, заинтересованная в обучении стрельбе и спортивной деятельности. Преподаватели физической культуры и спорта, которые могут использовать тир для обучения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организации современного и безопасного стрелкового тира, который будет служить пространством для обучения, тренировок и активного отдыха  всей целевой аудитории.</a:t>
            </a:r>
          </a:p>
          <a:p>
            <a:r>
              <a:rPr lang="ru-RU" sz="800" dirty="0" smtClean="0"/>
              <a:t>;</a:t>
            </a:r>
            <a:endParaRPr lang="ru-RU" sz="1050" b="1" dirty="0" smtClean="0">
              <a:solidFill>
                <a:srgbClr val="540575"/>
              </a:solidFill>
              <a:latin typeface="+mn-lt"/>
              <a:cs typeface="Euclid Circular B SemiBold"/>
            </a:endParaRPr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="" xmlns:a16="http://schemas.microsoft.com/office/drawing/2014/main" id="{AAD9C171-8A60-62AB-8519-45A2A6AE3B8C}"/>
              </a:ext>
            </a:extLst>
          </p:cNvPr>
          <p:cNvSpPr/>
          <p:nvPr/>
        </p:nvSpPr>
        <p:spPr bwMode="auto">
          <a:xfrm>
            <a:off x="5992676" y="1132609"/>
            <a:ext cx="2659839" cy="3808204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/>
              <a:t>Руководители проекта:</a:t>
            </a:r>
            <a:endParaRPr lang="ru-RU" dirty="0">
              <a:latin typeface="Gogh" pitchFamily="2" charset="-52"/>
            </a:endParaRPr>
          </a:p>
        </p:txBody>
      </p:sp>
      <p:sp>
        <p:nvSpPr>
          <p:cNvPr id="5" name="Скругленный прямоугольник 20">
            <a:extLst>
              <a:ext uri="{FF2B5EF4-FFF2-40B4-BE49-F238E27FC236}">
                <a16:creationId xmlns="" xmlns:a16="http://schemas.microsoft.com/office/drawing/2014/main" id="{ADD18BFB-7A14-2BCD-8824-C9CF6D065DA9}"/>
              </a:ext>
            </a:extLst>
          </p:cNvPr>
          <p:cNvSpPr/>
          <p:nvPr/>
        </p:nvSpPr>
        <p:spPr bwMode="auto">
          <a:xfrm>
            <a:off x="5943600" y="1126397"/>
            <a:ext cx="2819400" cy="299692"/>
          </a:xfrm>
          <a:prstGeom prst="roundRect">
            <a:avLst>
              <a:gd name="adj" fmla="val 50000"/>
            </a:avLst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spcBef>
                <a:spcPts val="105"/>
              </a:spcBef>
              <a:buClr>
                <a:srgbClr val="FF6614"/>
              </a:buCl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endParaRPr lang="ru-RU" dirty="0">
              <a:solidFill>
                <a:schemeClr val="tx1"/>
              </a:solidFill>
              <a:latin typeface="Gogh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58115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Наставник проекта: </a:t>
            </a: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Пичугина Лилия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Ярославовна</a:t>
            </a:r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+mn-lt"/>
              </a:rPr>
              <a:t>Автор проекта: </a:t>
            </a:r>
          </a:p>
          <a:p>
            <a:r>
              <a:rPr lang="ru-RU" sz="1400" dirty="0" smtClean="0">
                <a:latin typeface="+mn-lt"/>
              </a:rPr>
              <a:t>студент </a:t>
            </a:r>
            <a:r>
              <a:rPr lang="ru-RU" sz="1400" dirty="0">
                <a:latin typeface="+mn-lt"/>
              </a:rPr>
              <a:t>4</a:t>
            </a:r>
            <a:r>
              <a:rPr lang="ru-RU" sz="1400" dirty="0" smtClean="0">
                <a:latin typeface="+mn-lt"/>
              </a:rPr>
              <a:t> курса</a:t>
            </a:r>
          </a:p>
          <a:p>
            <a:r>
              <a:rPr lang="ru-RU" sz="1400" u="sng" kern="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Иконников Михаил Витальевич</a:t>
            </a:r>
            <a:endParaRPr lang="ru-RU" sz="1400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</a:rPr>
              <a:t>География проекта: 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РФ, ЛНР  Ровеньковский 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муниципальный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округ,</a:t>
            </a:r>
          </a:p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г. Ровеньки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Сроки проекта: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февраль2025 - ноябрь 2025 года</a:t>
            </a:r>
            <a:r>
              <a:rPr lang="ru-RU" sz="1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нчниепроект)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4057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5D6C9CA-A952-FC70-F564-0C1EC607B3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28600" y="1123949"/>
            <a:ext cx="7924800" cy="3779223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2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43112" y="1186636"/>
            <a:ext cx="4811084" cy="394514"/>
          </a:xfrm>
          <a:prstGeom prst="roundRect">
            <a:avLst>
              <a:gd name="adj" fmla="val 50000"/>
            </a:avLst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Gogh" pitchFamily="2" charset="-52"/>
            </a:endParaRPr>
          </a:p>
        </p:txBody>
      </p:sp>
      <p:sp>
        <p:nvSpPr>
          <p:cNvPr id="2" name="object 2"/>
          <p:cNvSpPr txBox="1"/>
          <p:nvPr/>
        </p:nvSpPr>
        <p:spPr bwMode="auto">
          <a:xfrm>
            <a:off x="443112" y="217796"/>
            <a:ext cx="7862688" cy="1492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" sz="2800" i="1" dirty="0" smtClean="0">
                <a:solidFill>
                  <a:schemeClr val="bg1"/>
                </a:solidFill>
              </a:rPr>
              <a:t>   </a:t>
            </a:r>
            <a:r>
              <a:rPr lang="ru-RU" sz="1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ГБОУ СПО ЛНР Ровеньковский технико-экономический колледж</a:t>
            </a:r>
          </a:p>
          <a:p>
            <a:pPr marL="1270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b="1" spc="4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Студенческий тир «СтрелОК»</a:t>
            </a:r>
            <a:endParaRPr lang="ru-RU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12700" lvl="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Молодежный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социальный проект</a:t>
            </a:r>
          </a:p>
          <a:p>
            <a:pPr marL="12700" algn="ctr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endParaRPr lang="ru-RU" sz="2000" i="1" dirty="0">
              <a:solidFill>
                <a:schemeClr val="bg1"/>
              </a:solidFill>
            </a:endParaRPr>
          </a:p>
          <a:p>
            <a:pPr marL="12700">
              <a:lnSpc>
                <a:spcPct val="80000"/>
              </a:lnSpc>
              <a:spcBef>
                <a:spcPts val="100"/>
              </a:spcBef>
              <a:tabLst>
                <a:tab pos="1871345" algn="l"/>
              </a:tabLst>
              <a:defRPr/>
            </a:pPr>
            <a:endParaRPr sz="3600" i="1" dirty="0">
              <a:solidFill>
                <a:schemeClr val="bg1"/>
              </a:solidFill>
              <a:latin typeface="Gogh" pitchFamily="2" charset="-52"/>
              <a:cs typeface="Euclid Circular B SemiBold"/>
            </a:endParaRPr>
          </a:p>
        </p:txBody>
      </p:sp>
      <p:sp>
        <p:nvSpPr>
          <p:cNvPr id="14" name="object 8"/>
          <p:cNvSpPr txBox="1"/>
          <p:nvPr/>
        </p:nvSpPr>
        <p:spPr bwMode="auto">
          <a:xfrm>
            <a:off x="443112" y="1186636"/>
            <a:ext cx="7481688" cy="3096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buClr>
                <a:srgbClr val="FF6614"/>
              </a:buClr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проекта:</a:t>
            </a:r>
          </a:p>
          <a:p>
            <a:pPr marL="12700" algn="just">
              <a:spcBef>
                <a:spcPts val="105"/>
              </a:spcBef>
              <a:buClr>
                <a:srgbClr val="FF6614"/>
              </a:buCl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учебных занятий с обучающимися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обучающимися  к военно-спортивным играм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учебно-тренировочных занятий команд и занятий  военно-спортивного клуба «Зарница»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спортивных соревнований по спортивной стрельбе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Пропаганда здорового образа жизни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Пропаганда и развитие стрелкового спорта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квалифицированных спортсменов из числа обучающихся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Активное содействие  подготовке молодежи  на военную службу  и  службу в правоохранительных органах  РФ</a:t>
            </a:r>
          </a:p>
          <a:p>
            <a:endParaRPr lang="ru-RU" sz="1050" b="1" dirty="0" smtClean="0">
              <a:solidFill>
                <a:srgbClr val="540575"/>
              </a:solidFill>
              <a:latin typeface="+mn-lt"/>
              <a:cs typeface="Euclid Circular 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246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971" y="57150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2"/>
              </a:rPr>
              <a:t>Прямые и непрямые аналоги решения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-382905"/>
            <a:ext cx="86868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250000"/>
              </a:lnSpc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 defTabSz="914400">
              <a:lnSpc>
                <a:spcPct val="250000"/>
              </a:lnSpc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-Воспитание патриотизма и любви к Родине;</a:t>
            </a:r>
          </a:p>
          <a:p>
            <a:pPr lvl="0" defTabSz="914400"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-Формирование у студентов сознательного отношения к вопросам личной и общественной безопасности, к обязанностям гражданина по защите Отечества.</a:t>
            </a:r>
          </a:p>
          <a:p>
            <a:pPr lvl="0" defTabSz="914400"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-Овладение студентами основами военных знаний. Необходимыми для защиты страны.</a:t>
            </a:r>
          </a:p>
          <a:p>
            <a:pPr lvl="0" defTabSz="914400"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-Приобретение практических навыков в области гражданской обороны, военно-прикладных дисциплин и умений действовать в экстремальных ситуациях.</a:t>
            </a:r>
          </a:p>
          <a:p>
            <a:pPr lvl="0" defTabSz="914400"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процессе реализации проекта студенты колледжа приобретут базовые знания и навыки военной подготовки .</a:t>
            </a: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355" y="2571750"/>
            <a:ext cx="862791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Обоснование экономической эффективности проекта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тир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не только место для практики стрельбы и спортивных соревнований, но и важный элемент образовательного процесса, способствующий развитию навыков, необходимых в различных сферах жизни. Экономическая эффективность студенческого тира может быть обоснована с нескольких точек зрения: финансовой, социальной и образовательной. Создание студенческого тира «СтрелОК»  может важной частью студентов,  жителей города Ровеньки, ветеранам СВО, а также способствуя развитию спорта и укреплению сообщества.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6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Gogh" pitchFamily="2" charset="-52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457200" y="574252"/>
            <a:ext cx="8534400" cy="45692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just">
              <a:lnSpc>
                <a:spcPct val="100000"/>
              </a:lnSpc>
              <a:spcAft>
                <a:spcPts val="1200"/>
              </a:spcAft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проекта – подростки (12-16 лет) общеобразовательных школ г. Ровеньки, студенты колледжей, желающие получить практические навыки стрельбы, теоретические знания по начальной военной подготовке и ознакомиться с профессией военного.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кварталах города Ровеньки проживает более 10000 человек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жизни населения кварталов не высокий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большая проблема с транспортом, особенно в вечернее время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Удаленность  квартала от центра города в котором сосредоточенна вся основная инфраструктура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1.Привлечение молодежи к постоянным занятиям физической культурой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2.Создание условий для тренировочного процесса и соревнований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3.Привлечение ветеранов участников СВО к воспитательному процессу молодого поколения в качестве инструкторов-тренеров(без отрыва от основной работы)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4.Открытие секций по допризывной подготовке молодежи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Патриотическое воспитание молодого поколения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2"/>
          <p:cNvSpPr txBox="1"/>
          <p:nvPr/>
        </p:nvSpPr>
        <p:spPr bwMode="auto">
          <a:xfrm>
            <a:off x="457200" y="185684"/>
            <a:ext cx="7162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600" b="1" spc="-20" dirty="0" smtClean="0">
                <a:solidFill>
                  <a:schemeClr val="tx1"/>
                </a:solidFill>
                <a:latin typeface="+mn-lt"/>
                <a:cs typeface="Euclid Circular B SemiBold"/>
              </a:rPr>
              <a:t>ПОСТОНОВКА ПРОБЛЕМЫ</a:t>
            </a:r>
            <a:endParaRPr sz="1600" b="1" dirty="0">
              <a:solidFill>
                <a:schemeClr val="tx1"/>
              </a:solidFill>
              <a:latin typeface="+mn-lt"/>
              <a:cs typeface="Euclid Circular B SemiBold"/>
            </a:endParaRPr>
          </a:p>
        </p:txBody>
      </p:sp>
      <p:sp>
        <p:nvSpPr>
          <p:cNvPr id="34" name="object 8"/>
          <p:cNvSpPr txBox="1"/>
          <p:nvPr/>
        </p:nvSpPr>
        <p:spPr bwMode="auto">
          <a:xfrm>
            <a:off x="533400" y="1080686"/>
            <a:ext cx="8153400" cy="2173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>
              <a:solidFill>
                <a:srgbClr val="540575"/>
              </a:solidFill>
              <a:latin typeface="Gogh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DEF3F0-80CE-E878-710D-69A2A01AF906}"/>
              </a:ext>
            </a:extLst>
          </p:cNvPr>
          <p:cNvSpPr txBox="1"/>
          <p:nvPr/>
        </p:nvSpPr>
        <p:spPr>
          <a:xfrm>
            <a:off x="4191000" y="21613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971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-1761"/>
            <a:ext cx="9144000" cy="514526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32425"/>
              </p:ext>
            </p:extLst>
          </p:nvPr>
        </p:nvGraphicFramePr>
        <p:xfrm>
          <a:off x="228600" y="655083"/>
          <a:ext cx="8610600" cy="430607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7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3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6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30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Euclid Circular B Medium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400" dirty="0">
                        <a:latin typeface="+mn-lt"/>
                        <a:ea typeface="Euclid Circular B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400" dirty="0">
                        <a:latin typeface="Times New Roman" panose="02020603050405020304" pitchFamily="18" charset="0"/>
                        <a:ea typeface="Euclid Circular B Medium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Euclid Circular B Medium"/>
                          <a:cs typeface="Times New Roman" panose="02020603050405020304" pitchFamily="18" charset="0"/>
                        </a:rPr>
                        <a:t>Исполнители</a:t>
                      </a:r>
                      <a:endParaRPr lang="ru-RU" sz="1200" dirty="0">
                        <a:latin typeface="Times New Roman" panose="02020603050405020304" pitchFamily="18" charset="0"/>
                        <a:ea typeface="Euclid Circular B Medium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336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Высвобождение помещений, которые использовались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склад от посторонних предметов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Волонтерский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отряд «ОТ сердца к сердцу»</a:t>
                      </a:r>
                      <a:endParaRPr lang="ru-RU" sz="1400" dirty="0">
                        <a:latin typeface="Gogh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498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строительных материалов для установки новой крыши из профлиста, вместо протекающей крыши покрытой рубероидом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Инициативная группа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defRPr/>
                      </a:pPr>
                      <a:endParaRPr lang="ru-RU" sz="14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новой крыши из профлиста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Инициативная группа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7691">
                <a:tc>
                  <a:txBody>
                    <a:bodyPr/>
                    <a:lstStyle/>
                    <a:p>
                      <a:pPr marL="20955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помещения под оружейную комнату с металлической решеткой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Инициативная группа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defRPr/>
                      </a:pP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884">
                <a:tc>
                  <a:txBody>
                    <a:bodyPr/>
                    <a:lstStyle/>
                    <a:p>
                      <a:pPr marL="20955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Оборудование освещения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помещениях, которые будут использоваться под тир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Инициативная группа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defRPr/>
                      </a:pP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54917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-1761"/>
            <a:ext cx="9144000" cy="514526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10108"/>
              </p:ext>
            </p:extLst>
          </p:nvPr>
        </p:nvGraphicFramePr>
        <p:xfrm>
          <a:off x="228600" y="655083"/>
          <a:ext cx="8610600" cy="410520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9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6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46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Euclid Circular B Medium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ea typeface="Euclid Circular B Medium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200" dirty="0">
                        <a:latin typeface="Times New Roman" panose="02020603050405020304" pitchFamily="18" charset="0"/>
                        <a:ea typeface="Euclid Circular B Medium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Euclid Circular B Medium"/>
                          <a:cs typeface="Times New Roman" panose="02020603050405020304" pitchFamily="18" charset="0"/>
                        </a:rPr>
                        <a:t>Исполнитили</a:t>
                      </a:r>
                      <a:endParaRPr lang="ru-RU" sz="1200" dirty="0">
                        <a:latin typeface="Times New Roman" panose="02020603050405020304" pitchFamily="18" charset="0"/>
                        <a:ea typeface="Euclid Circular B Medium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15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Оштукатуривание стен помещения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 тир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Инициативная группа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Утепление дверей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помещения под тир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Инициативная группа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огневого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рубежа.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мишеней, кронштейнов к ним. Изготовление пылеулавливателей.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гардеробной в помещении тира.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Установка дополнительной видеокамеры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помещении тира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Август- сентябрь 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Инициативная группа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7691">
                <a:tc>
                  <a:txBody>
                    <a:bodyPr/>
                    <a:lstStyle/>
                    <a:p>
                      <a:pPr marL="20955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проведения мероприятий военно-патриотического характера среди молодежи всего города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РТЭК,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нициативная группа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884">
                <a:tc>
                  <a:txBody>
                    <a:bodyPr/>
                    <a:lstStyle/>
                    <a:p>
                      <a:pPr marL="2095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реализации проекта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РТЭК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54917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1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-1761"/>
            <a:ext cx="9144000" cy="5145261"/>
          </a:xfrm>
          <a:prstGeom prst="rect">
            <a:avLst/>
          </a:prstGeom>
          <a:solidFill>
            <a:srgbClr val="540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object 2"/>
          <p:cNvSpPr txBox="1"/>
          <p:nvPr/>
        </p:nvSpPr>
        <p:spPr bwMode="auto">
          <a:xfrm>
            <a:off x="2209800" y="57150"/>
            <a:ext cx="46573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cs typeface="Euclid Circular B SemiBold"/>
              </a:rPr>
              <a:t>БЮДЖЕТ ПРОЕКТА</a:t>
            </a:r>
            <a:endParaRPr sz="1400" b="1" dirty="0">
              <a:solidFill>
                <a:schemeClr val="bg1"/>
              </a:solidFill>
              <a:latin typeface="+mn-lt"/>
              <a:cs typeface="Euclid Circular B SemiBold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00136"/>
              </p:ext>
            </p:extLst>
          </p:nvPr>
        </p:nvGraphicFramePr>
        <p:xfrm>
          <a:off x="228600" y="438150"/>
          <a:ext cx="8686800" cy="4338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2238"/>
                <a:gridCol w="2717530"/>
                <a:gridCol w="1974273"/>
                <a:gridCol w="1114359"/>
                <a:gridCol w="1295400"/>
                <a:gridCol w="1143000"/>
              </a:tblGrid>
              <a:tr h="304800">
                <a:tc>
                  <a:txBody>
                    <a:bodyPr/>
                    <a:lstStyle/>
                    <a:p>
                      <a:pPr marL="2540" marR="15875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37795">
                        <a:spcAft>
                          <a:spcPts val="0"/>
                        </a:spcAft>
                      </a:pPr>
                      <a:r>
                        <a:rPr lang="en-US" sz="1200" spc="-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200" spc="-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90170" indent="-175260">
                        <a:spcAft>
                          <a:spcPts val="0"/>
                        </a:spcAft>
                      </a:pPr>
                      <a:r>
                        <a:rPr lang="en-US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95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l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конструктивных пневматического тира. Подстолье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 algn="l">
                        <a:spcAft>
                          <a:spcPts val="0"/>
                        </a:spcAft>
                      </a:pPr>
                      <a:r>
                        <a:rPr lang="ru-RU" sz="12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26000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пневматических винтовок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 algn="l">
                        <a:spcAft>
                          <a:spcPts val="0"/>
                        </a:spcAft>
                      </a:pPr>
                      <a:r>
                        <a:rPr lang="ru-RU" sz="12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029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l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282575"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пневматического пистолета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53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l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конструктивных элементов тира.  Мишенная установка Размер 600х750х250 мм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7310" algn="l">
                        <a:spcAft>
                          <a:spcPts val="0"/>
                        </a:spcAft>
                      </a:pPr>
                      <a:r>
                        <a:rPr lang="ru-RU" sz="12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43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l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5"/>
                        </a:spcBef>
                        <a:spcAft>
                          <a:spcPts val="5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баннеров, оформление стен, приобретение музыкальной аппаратуры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баннеров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2*3 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0128">
                <a:tc>
                  <a:txBody>
                    <a:bodyPr/>
                    <a:lstStyle/>
                    <a:p>
                      <a:pPr marL="6350" marR="13335" algn="l">
                        <a:lnSpc>
                          <a:spcPts val="12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200" spc="-25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marR="13335" algn="l">
                        <a:lnSpc>
                          <a:spcPts val="12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spc="-25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200" spc="-1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lnSpc>
                          <a:spcPts val="12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80645" algn="l">
                        <a:lnSpc>
                          <a:spcPts val="12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80645" algn="l">
                        <a:lnSpc>
                          <a:spcPts val="12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206020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" descr="https://avatars.mds.yandex.net/get-mpic/7498982/img_id6935176114530557948.jpeg/450x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19150"/>
            <a:ext cx="759054" cy="7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25" y="1533932"/>
            <a:ext cx="1017319" cy="47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7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8426" y="1897402"/>
            <a:ext cx="1017319" cy="5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5070" y="2442869"/>
            <a:ext cx="1724025" cy="81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9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45" y="3257550"/>
            <a:ext cx="17335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/>
              <a:t>Ожидаемые результаты</a:t>
            </a:r>
            <a:br>
              <a:rPr lang="ru-RU" dirty="0"/>
            </a:br>
            <a:r>
              <a:rPr lang="ru-RU" dirty="0"/>
              <a:t>(качественные и количественные)</a:t>
            </a: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228600" y="666750"/>
            <a:ext cx="8762999" cy="419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6195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80999" y="361950"/>
            <a:ext cx="8153401" cy="44594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Технические характеристики: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Размеры тира: ширина - 5 м, длина – 20 м.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Оборудование: современные мишени, стрелковое оборудование и системы безопасности.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Покрытие: специализированный материал, соответствующий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стандартам..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Локация: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Тир будет расположен на территории колледжа, в доступном месте для студентов.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Дополнительные элементы: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Зоны для отдыха и ожидания.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Образовательные стенды с информацией о безопасности и правилах обращения с оружием.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потребуется: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Строительные материалы: - ????? рублей.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Оборудование и инвентарь: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206020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студенческого тира "СтрелОК" — это шаг к улучшению спортивной инфраструктуры нашего колледжа и возможности для студентов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жителей города Ровеньки развивать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навыки и заниматься активным отдыхом. Мы уверены, что этот проект станет местом для обучения, соревнований и дружбы, укрепляя связи между студентами и колледжем.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и надеюсь на вашу поддержку в реализации этого важного проекта!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Директор\Desktop\тир\фото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85462"/>
            <a:ext cx="1151068" cy="89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14"/>
      </a:accent1>
      <a:accent2>
        <a:srgbClr val="540575"/>
      </a:accent2>
      <a:accent3>
        <a:srgbClr val="EFDBB2"/>
      </a:accent3>
      <a:accent4>
        <a:srgbClr val="D6D5D4"/>
      </a:accent4>
      <a:accent5>
        <a:srgbClr val="CBFCB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ispanic Heritage Template_LW.pot  -  AutoRecovered" id="{0019F9B1-4944-4C3D-BD71-31454C82D899}" vid="{3EED11B8-4CEA-4EF8-BEA8-9CD170BA1D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</TotalTime>
  <Words>869</Words>
  <Application>Microsoft Office PowerPoint</Application>
  <DocSecurity>0</DocSecurity>
  <PresentationFormat>Экран (16:9)</PresentationFormat>
  <Paragraphs>184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Арина</dc:creator>
  <cp:keywords/>
  <dc:description/>
  <cp:lastModifiedBy>user</cp:lastModifiedBy>
  <cp:revision>233</cp:revision>
  <dcterms:created xsi:type="dcterms:W3CDTF">2023-03-13T00:14:48Z</dcterms:created>
  <dcterms:modified xsi:type="dcterms:W3CDTF">2024-10-24T07:33:40Z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