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6" r:id="rId6"/>
    <p:sldId id="277" r:id="rId7"/>
    <p:sldId id="259" r:id="rId8"/>
    <p:sldId id="278" r:id="rId9"/>
    <p:sldId id="264" r:id="rId10"/>
    <p:sldId id="274" r:id="rId11"/>
    <p:sldId id="279" r:id="rId12"/>
    <p:sldId id="280" r:id="rId13"/>
    <p:sldId id="281" r:id="rId14"/>
    <p:sldId id="282" r:id="rId15"/>
    <p:sldId id="283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4" autoAdjust="0"/>
    <p:restoredTop sz="94660"/>
  </p:normalViewPr>
  <p:slideViewPr>
    <p:cSldViewPr snapToGrid="0">
      <p:cViewPr varScale="1">
        <p:scale>
          <a:sx n="97" d="100"/>
          <a:sy n="97" d="100"/>
        </p:scale>
        <p:origin x="2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проектов с 2017 по 2023 год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26-B246-AD89-CB19699F955A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026-B246-AD89-CB19699F955A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26-B246-AD89-CB19699F955A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026-B246-AD89-CB19699F955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shade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026-B246-AD89-CB19699F955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shade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2026-B246-AD89-CB19699F955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tint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026-B246-AD89-CB19699F95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tint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2026-B246-AD89-CB19699F955A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Спортивные</c:v>
                </c:pt>
                <c:pt idx="1">
                  <c:v>Культурные</c:v>
                </c:pt>
                <c:pt idx="2">
                  <c:v>Социальные</c:v>
                </c:pt>
                <c:pt idx="3">
                  <c:v>Другое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</c:v>
                </c:pt>
                <c:pt idx="1">
                  <c:v>18</c:v>
                </c:pt>
                <c:pt idx="2">
                  <c:v>13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26-B246-AD89-CB19699F955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7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2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85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7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4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3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16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65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50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B5A0-4019-4F01-8218-1E4F2EE15073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645D-6FBD-48C9-A3EF-30170E09C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8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_vol_south_ura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o.ivsu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&#1103;&#1074;&#1086;&#1083;&#1086;&#1085;&#1090;&#1105;&#1088;74.&#1088;&#1092;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i_vol_south_ural" TargetMode="External"/><Relationship Id="rId4" Type="http://schemas.openxmlformats.org/officeDocument/2006/relationships/hyperlink" Target="https://&#1103;&#1074;&#1086;&#1083;&#1086;&#1085;&#1090;&#1105;&#1088;74.&#1088;&#1092;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influentialgod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vk.com/id4802555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amdaniil11" TargetMode="External"/><Relationship Id="rId5" Type="http://schemas.openxmlformats.org/officeDocument/2006/relationships/hyperlink" Target="https://vk.com/iarka_5" TargetMode="External"/><Relationship Id="rId10" Type="http://schemas.openxmlformats.org/officeDocument/2006/relationships/hyperlink" Target="https://vk.com/dorofa21" TargetMode="External"/><Relationship Id="rId4" Type="http://schemas.openxmlformats.org/officeDocument/2006/relationships/hyperlink" Target="https://vk.com/oboudoostraya" TargetMode="External"/><Relationship Id="rId9" Type="http://schemas.openxmlformats.org/officeDocument/2006/relationships/hyperlink" Target="https://vk.com/o.zaman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Ассоциация волонтёров </a:t>
            </a:r>
            <a:br>
              <a:rPr lang="ru-RU" b="1" dirty="0"/>
            </a:br>
            <a:r>
              <a:rPr lang="ru-RU" b="1" dirty="0"/>
              <a:t>Южного Урала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волонтёр Южного Урала – и горжусь этим!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 Челябинск </a:t>
            </a:r>
          </a:p>
        </p:txBody>
      </p:sp>
    </p:spTree>
    <p:extLst>
      <p:ext uri="{BB962C8B-B14F-4D97-AF65-F5344CB8AC3E}">
        <p14:creationId xmlns:p14="http://schemas.microsoft.com/office/powerpoint/2010/main" val="429353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8" y="106340"/>
            <a:ext cx="10515600" cy="1325563"/>
          </a:xfrm>
        </p:spPr>
        <p:txBody>
          <a:bodyPr/>
          <a:lstStyle/>
          <a:p>
            <a:r>
              <a:rPr lang="ru-RU" b="1" dirty="0"/>
              <a:t>Наши партнёры: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1272208"/>
            <a:ext cx="12174582" cy="5479451"/>
          </a:xfrm>
        </p:spPr>
        <p:txBody>
          <a:bodyPr>
            <a:normAutofit fontScale="62500" lnSpcReduction="20000"/>
          </a:bodyPr>
          <a:lstStyle/>
          <a:p>
            <a:pPr algn="l" fontAlgn="ctr" latinLnBrk="0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Правительство Челябинской области </a:t>
            </a:r>
          </a:p>
          <a:p>
            <a:pPr marL="0" indent="0" algn="l" fontAlgn="ctr" latinLnBrk="0"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(Субсидия </a:t>
            </a:r>
            <a:r>
              <a:rPr lang="ru-R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финансовое обеспечение затрат, связанных с информационным сопровождением реализации государственной национальной политики на территории Челябинской области)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ctr" latinLnBrk="0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Главное управление молодёжной политики Челябинской области </a:t>
            </a:r>
          </a:p>
          <a:p>
            <a:pPr marL="0" indent="0" algn="l" fontAlgn="ctr" latinLnBrk="0">
              <a:buNone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(Субсидия на создание условий для развития наставничества, поддержки общественных инициатив и проектов, в том числе в сфере добровольчества (волонтерства) на финансовое обеспечение затрат, связанных с организацией и проведением мероприятий по развитию волонтерства и добровольчества) </a:t>
            </a:r>
          </a:p>
          <a:p>
            <a:pPr algn="l" fontAlgn="ctr" latinLnBrk="0"/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города Челябинска: </a:t>
            </a:r>
          </a:p>
          <a:p>
            <a:pPr marL="0" indent="0" fontAlgn="ctr">
              <a:buNone/>
            </a:pPr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- Управление по делам молодежи Администрации г. Челябинска </a:t>
            </a:r>
          </a:p>
          <a:p>
            <a:pPr marL="0" indent="0" fontAlgn="ctr">
              <a:buNone/>
            </a:pPr>
            <a:r>
              <a:rPr lang="ru-RU" sz="2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(Субсидия на реализацию социально значимого проекта в сфере молодежной политики «Открытый городской фестиваль студенческого творчества «Студенческая весна города Челябинска– 2023») </a:t>
            </a:r>
          </a:p>
          <a:p>
            <a:pPr marL="0" indent="0" algn="l" fontAlgn="ctr" latinLnBrk="0">
              <a:buNone/>
            </a:pPr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- Управление культуры Администрации г. Челябинска </a:t>
            </a:r>
          </a:p>
          <a:p>
            <a:pPr marL="0" indent="0" algn="l" fontAlgn="ctr" latinLnBrk="0">
              <a:buNone/>
            </a:pPr>
            <a:r>
              <a:rPr lang="ru-RU" sz="2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(Субсидия на комплекс мероприятий посвящённых Дню города Челябинска в целях достижения результатов муниципальной программы города Челябинск «Сохранение и развитие культуры города </a:t>
            </a:r>
            <a:r>
              <a:rPr lang="ru-RU" sz="22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Челябиснка</a:t>
            </a:r>
            <a:r>
              <a:rPr lang="ru-RU" sz="2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») </a:t>
            </a:r>
          </a:p>
          <a:p>
            <a:pPr marL="0" indent="0" algn="l" fontAlgn="ctr" latinLnBrk="0">
              <a:buNone/>
            </a:pPr>
            <a:r>
              <a:rPr lang="ru-RU" sz="2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Управление по взаимодействию с общественными объединениями Администрации г. Челябинска </a:t>
            </a:r>
          </a:p>
          <a:p>
            <a:pPr marL="0" indent="0" algn="l" fontAlgn="ctr" latinLnBrk="0">
              <a:buNone/>
            </a:pPr>
            <a:r>
              <a:rPr lang="ru-RU" sz="2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(Субсидия субсидии для организации и проведения  социально значимых мероприятий, направленных на увековечивание и сохранение  памяти героев боевой славы, ратных традиций, воинской доблести и подвига народа в рамках муниципальной программы «Развитие гражданского  общества в городе Челябинске»)</a:t>
            </a:r>
          </a:p>
          <a:p>
            <a:pPr algn="l" fontAlgn="ctr" latinLnBrk="0"/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ОМК — партнерство </a:t>
            </a:r>
          </a:p>
          <a:p>
            <a:pPr algn="l" fontAlgn="ctr" latinLnBrk="0"/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Фонд «Центр поддержки гражданских инициатив и развития некоммерческого сектора экономики Челябинской области»</a:t>
            </a:r>
          </a:p>
          <a:p>
            <a:pPr algn="l" fontAlgn="ctr" latinLnBrk="0"/>
            <a:r>
              <a:rPr lang="ru-RU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Росмолодёжь. Гранты</a:t>
            </a:r>
          </a:p>
          <a:p>
            <a:pPr fontAlgn="ctr"/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Президентский фонд культурных инициатив</a:t>
            </a:r>
          </a:p>
          <a:p>
            <a:pPr algn="l" fontAlgn="ctr" latinLnBrk="0"/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Президентских Грантов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50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8" y="106340"/>
            <a:ext cx="10515600" cy="1325563"/>
          </a:xfrm>
        </p:spPr>
        <p:txBody>
          <a:bodyPr/>
          <a:lstStyle/>
          <a:p>
            <a:r>
              <a:rPr lang="ru-RU" b="1" dirty="0"/>
              <a:t>Наши партнёры: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1272208"/>
            <a:ext cx="6760501" cy="547945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Социальные: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Общество «Знание»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Волонтёрский отряд Южно-Уральской железной дороги «Серебряная колея»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«Серебряного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волонтёрства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города Магнитогорска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ГБУ «Молодёжный ресурсный центр»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АНО «Молодёжь Южного Урала»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Челябинский благотворительный фонд продовольствия «Русь»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«Жизнь»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Центр социальных услуг             «Добрые сердца»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«Союз родителей»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Центр помощи многодетным и нуждающимся семьям «Отрада»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отделение Всероссийского общественного движения        «Волонтеры медики»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отделение Всероссийского общественного движения        «Волонтёры Победы»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Российское движение детей и молодежи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Волонтёрский Центр «По зову сердца» (г. Магнитогорск)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Добровольческий поисково-спасательный отряд «Лиза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Алерт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«Рука об руку»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Челябинская Региональная Общественная Организация «Наше место»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CC4C5-518C-D7CC-052B-4A7B8C52AF9E}"/>
              </a:ext>
            </a:extLst>
          </p:cNvPr>
          <p:cNvSpPr txBox="1"/>
          <p:nvPr/>
        </p:nvSpPr>
        <p:spPr>
          <a:xfrm>
            <a:off x="7341705" y="2023519"/>
            <a:ext cx="4399720" cy="2810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Коммерческие: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Челябинвестбанк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ПАО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Фортум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Медиахолдинг «Континенталь»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Медиахолдинг «Первый областной»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ТРК «Мегаполис»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ТРК «Горки» </a:t>
            </a:r>
          </a:p>
        </p:txBody>
      </p:sp>
    </p:spTree>
    <p:extLst>
      <p:ext uri="{BB962C8B-B14F-4D97-AF65-F5344CB8AC3E}">
        <p14:creationId xmlns:p14="http://schemas.microsoft.com/office/powerpoint/2010/main" val="145352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-5335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привлечения жителей региона к Фестивалю: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272" y="1696277"/>
            <a:ext cx="6760501" cy="5479451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информационной рекламы в социальных сетях, на интернет-порталах СМИ региона и официальных порталах Правительства Челябинской области.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Запуск таргетированной рекламы в группе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https://vk.com/i_vol_south_ural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Промо-мероприятия по образовательным организациям и НКО области – организация образовательного промо-мероприятия не менее 40 минут о Фестивале и этапах подачи заявок в волонтёрский корпус – не менее 15 выездов по региону.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стеллы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обратного отсчёта до начала Фестиваля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Съёмка рекламного видеоролика о наборе волонтёров на Фестиваль. Запуск ролика на массовых событиях региона, в образовательных организациях и в общественном транспорте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Большого Фестиваля волонтёров Южного Урала и других волонтёрских событиях региона - организация стенда Волонтёрского корпуса Фестиваля с консультациями.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афиш в городах о Фестивале.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49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-5335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в реализацию волонтёрской программы Фестиваля: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043" y="1826166"/>
            <a:ext cx="10137913" cy="4293035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Общая программа обучения по функциональному направлению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по направлениям: «Знакомство»,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Командообразование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 «Эффективная коммуникация и клиентоориентированность», «Стрессоустойчивость и работа с конфликтами», «Эмоциональный интеллект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самомотивация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Самоменеджмент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 группу по 40 человек – 1 эксперт.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Контакт-лист волонтёров,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-лидера и руководителей направлений, ответственных за функционал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Мотивационная программа «ТОП-500» среди 5000 волонтёров с понятными критериями выбора лучших – количество отработанных часов, работа с конфликтами, ответственность, коммуникация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Запуск ежедневной формы обратной связи для волонтёров с её отработкой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чёткого функционала и сферы задач для волонтёров до начала Фестиваля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городского квеста для иногородних волонтёров для ориентирования по городу </a:t>
            </a:r>
          </a:p>
          <a:p>
            <a:pPr marL="342900" indent="-342900"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Чек-лист волонтёра по сборам и необходимым пройденным курсам 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Добро.Университет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790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-5335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реализации волонтёрской программы Фестиваля: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043" y="1826166"/>
            <a:ext cx="10137913" cy="4293035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C69D6EF-B53B-FCE7-BDA2-3E255EE4FD1B}"/>
              </a:ext>
            </a:extLst>
          </p:cNvPr>
          <p:cNvSpPr txBox="1">
            <a:spLocks/>
          </p:cNvSpPr>
          <p:nvPr/>
        </p:nvSpPr>
        <p:spPr>
          <a:xfrm>
            <a:off x="1126434" y="1527992"/>
            <a:ext cx="10137913" cy="429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BD0A8B8-D776-E1D9-B987-7F2D5450A4DE}"/>
              </a:ext>
            </a:extLst>
          </p:cNvPr>
          <p:cNvSpPr txBox="1">
            <a:spLocks/>
          </p:cNvSpPr>
          <p:nvPr/>
        </p:nvSpPr>
        <p:spPr>
          <a:xfrm>
            <a:off x="1126434" y="1677079"/>
            <a:ext cx="10137913" cy="429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Главная ценность – команда.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Ключевые слова в работе волонтёрского корпуса – уникальность, осознанность, дальновидность, значимость, понимание, амбициозность, содержание, надёжность, энергичность, радость, вклад, единство, честность, баланс, уважение, вдохновение, сотрудничество, способности, самостоятельность, знания, смысл, качество, организованность, отдача.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Разработана дополнительная система мотивации в виде нашивок (шевроны,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начивки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значки) за особые достижения. Пример - отработано более 50 часов, решение сложного кейса, пунктуальность, ответственность, нашивка за ночные смены, профильным волонтёрам – специалистам, самому активному, позитивному. Волонтёр может собрать несколько нашивок, которые может сразу пришить к форме.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Вечерние свечки для волонтёров по итогам дня. Обратная связь от руководителей,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-лидеров.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Волонтёрские флешмобы.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на закрытие пригласить волонтёров и поблагодарить их за работу. Возможно, отельный ролик про работу волонтёрского корпуса, который так же можно показать на закрытии или церемонии награждения волонтёров.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80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-5335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наследия волонтёрской программы: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043" y="1826166"/>
            <a:ext cx="10137913" cy="4293035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9C55B7F-6F00-97C4-D96C-A3A4046A2ED6}"/>
              </a:ext>
            </a:extLst>
          </p:cNvPr>
          <p:cNvSpPr txBox="1">
            <a:spLocks/>
          </p:cNvSpPr>
          <p:nvPr/>
        </p:nvSpPr>
        <p:spPr>
          <a:xfrm>
            <a:off x="1027042" y="2486626"/>
            <a:ext cx="10137913" cy="2667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Высадка аллеи деревьев в регионе, посвящённая Фестивалю, за которой впоследствии ухаживают волонтёры программы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Организованный на региональных событиях арт-стенд с волонтёрскими историями с Фестиваля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Встречи волонтёров Программы из других регионов и стран (онлайн-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созвоны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Стажировки между странами в реализации региональных событий после проведения Фестиваля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Встречи волонтёрского корпуса на культурных событиях – просмотр фильмов, форумы, фестивали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Обмен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мерчем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регионов и стран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996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8" y="106340"/>
            <a:ext cx="10515600" cy="1325563"/>
          </a:xfrm>
        </p:spPr>
        <p:txBody>
          <a:bodyPr/>
          <a:lstStyle/>
          <a:p>
            <a:r>
              <a:rPr lang="ru-RU" b="1" dirty="0"/>
              <a:t>Контакты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1825625"/>
            <a:ext cx="121745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ano.ivsu@mail.ru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яволонтёр74.рф/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телефон: 8(950) 739-79-77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3429000"/>
            <a:ext cx="2976154" cy="2976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37" y="1980645"/>
            <a:ext cx="7318892" cy="48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Ассоциация волонтёров – это 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6" y="2170957"/>
            <a:ext cx="10515600" cy="3216536"/>
          </a:xfrm>
        </p:spPr>
      </p:pic>
    </p:spTree>
    <p:extLst>
      <p:ext uri="{BB962C8B-B14F-4D97-AF65-F5344CB8AC3E}">
        <p14:creationId xmlns:p14="http://schemas.microsoft.com/office/powerpoint/2010/main" val="3755583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Миссия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3723" y="1155399"/>
            <a:ext cx="7749177" cy="5258255"/>
          </a:xfrm>
        </p:spPr>
        <p:txBody>
          <a:bodyPr>
            <a:normAutofit lnSpcReduction="10000"/>
          </a:bodyPr>
          <a:lstStyle/>
          <a:p>
            <a:pPr algn="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Создать единое сообщество волонтёрских организаций в регионе </a:t>
            </a:r>
          </a:p>
          <a:p>
            <a:pPr algn="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Создать социально-активную среду для жителей города и региона </a:t>
            </a:r>
          </a:p>
          <a:p>
            <a:pPr algn="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Развить профессиональную        команду специалистов                            по подготовке                         масштабных событий</a:t>
            </a:r>
          </a:p>
          <a:p>
            <a:pPr algn="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Сохранить и приумножить           ценности волонтёрского             движения России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14" y="2093839"/>
            <a:ext cx="7147066" cy="47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7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79" y="2030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Мы набираем волонтёров </a:t>
            </a:r>
            <a:br>
              <a:rPr lang="ru-RU" sz="4000" b="1" dirty="0"/>
            </a:br>
            <a:r>
              <a:rPr lang="ru-RU" sz="4000" b="1" dirty="0"/>
              <a:t>на масштабные события региона с 2015 года: </a:t>
            </a:r>
            <a:br>
              <a:rPr lang="ru-RU" dirty="0"/>
            </a:br>
            <a:endParaRPr lang="ru-RU" b="1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816D727E-5A0B-7CF6-598E-0A2C59863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615060"/>
              </p:ext>
            </p:extLst>
          </p:nvPr>
        </p:nvGraphicFramePr>
        <p:xfrm>
          <a:off x="2032000" y="123631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B83622-4569-8866-C6BD-019E63B78DE1}"/>
              </a:ext>
            </a:extLst>
          </p:cNvPr>
          <p:cNvSpPr txBox="1"/>
          <p:nvPr/>
        </p:nvSpPr>
        <p:spPr>
          <a:xfrm>
            <a:off x="7662375" y="6110159"/>
            <a:ext cx="4529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Всё о деятельности АНО «АВЮУ» можно узнать на сайте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яволонтёр74.рф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в группе ВК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https://vk.com/i_vol_south_ural</a:t>
            </a:r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9163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79" y="142248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/>
              <a:t>Наиболее значимые проекты: </a:t>
            </a:r>
            <a:br>
              <a:rPr lang="ru-RU" dirty="0"/>
            </a:b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DEE52-8DD6-CD92-BB88-C56A61FDA8B5}"/>
              </a:ext>
            </a:extLst>
          </p:cNvPr>
          <p:cNvSpPr txBox="1"/>
          <p:nvPr/>
        </p:nvSpPr>
        <p:spPr>
          <a:xfrm>
            <a:off x="208279" y="882252"/>
            <a:ext cx="6229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Чемпионат мира по тхэквондо 2015</a:t>
            </a: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Количество волонтёров – 1000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13ED5A-D2F1-549D-DA27-990F9EDB1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1" y="1528583"/>
            <a:ext cx="2812500" cy="1873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3D887-5582-FAA9-E3FA-FDA0A2B1E3F0}"/>
              </a:ext>
            </a:extLst>
          </p:cNvPr>
          <p:cNvSpPr txBox="1"/>
          <p:nvPr/>
        </p:nvSpPr>
        <p:spPr>
          <a:xfrm>
            <a:off x="4017201" y="908728"/>
            <a:ext cx="6229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Кубок мира </a:t>
            </a:r>
            <a:r>
              <a:rPr lang="en-US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 </a:t>
            </a:r>
            <a:r>
              <a:rPr lang="ru-RU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фристайлу 2016 – 2023</a:t>
            </a:r>
          </a:p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Количество волонтёров – от 60 до 200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EEEAD7-7AEE-E3D5-46A2-AF568FFC7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06" y="1581535"/>
            <a:ext cx="2807923" cy="1873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C8332D-F038-562E-8DEF-CD1AA465CE09}"/>
              </a:ext>
            </a:extLst>
          </p:cNvPr>
          <p:cNvSpPr txBox="1"/>
          <p:nvPr/>
        </p:nvSpPr>
        <p:spPr>
          <a:xfrm>
            <a:off x="5709148" y="3883364"/>
            <a:ext cx="6186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Всемирный фестиваль молодёжи и студентов 2017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Количество волонтёров – 50, участников - 150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B88E70-6794-13AA-A6F9-4FAD57257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21" y="4757142"/>
            <a:ext cx="2817858" cy="1873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5EC9C2-563B-D0A1-FC02-73F5D0ED3293}"/>
              </a:ext>
            </a:extLst>
          </p:cNvPr>
          <p:cNvSpPr txBox="1"/>
          <p:nvPr/>
        </p:nvSpPr>
        <p:spPr>
          <a:xfrm>
            <a:off x="-146548" y="3745002"/>
            <a:ext cx="6186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Всероссийский фестиваль «Российская студенческая весна» ПОО г. Челябинск 2022 </a:t>
            </a:r>
          </a:p>
          <a:p>
            <a:pPr algn="ctr"/>
            <a:r>
              <a:rPr lang="ru-RU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Количество волонтёров – 560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25A01C8-4905-E7DF-D0ED-106C5D52E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4752359"/>
            <a:ext cx="2811876" cy="1873412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EA60530-88F5-F2D6-FBC6-FA1EC284511F}"/>
              </a:ext>
            </a:extLst>
          </p:cNvPr>
          <p:cNvCxnSpPr/>
          <p:nvPr/>
        </p:nvCxnSpPr>
        <p:spPr>
          <a:xfrm>
            <a:off x="3923818" y="2465288"/>
            <a:ext cx="14236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>
            <a:extLst>
              <a:ext uri="{FF2B5EF4-FFF2-40B4-BE49-F238E27FC236}">
                <a16:creationId xmlns:a16="http://schemas.microsoft.com/office/drawing/2014/main" id="{523000D9-F068-0B29-C358-EE3726AD38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126310" y="2555209"/>
            <a:ext cx="989658" cy="809816"/>
          </a:xfrm>
          <a:prstGeom prst="curvedConnector3">
            <a:avLst>
              <a:gd name="adj1" fmla="val -516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A852C1F1-0321-4E06-36E5-951C24B9FEDF}"/>
              </a:ext>
            </a:extLst>
          </p:cNvPr>
          <p:cNvCxnSpPr/>
          <p:nvPr/>
        </p:nvCxnSpPr>
        <p:spPr>
          <a:xfrm flipH="1">
            <a:off x="5242560" y="5689065"/>
            <a:ext cx="15951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11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48" y="-148828"/>
            <a:ext cx="11183983" cy="1325563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Наши проекты: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63" y="529108"/>
            <a:ext cx="3869635" cy="28991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426" y="1407725"/>
            <a:ext cx="5556212" cy="2020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Большой фестиваль волонтёров </a:t>
            </a:r>
            <a:br>
              <a:rPr lang="ru-RU" sz="1800" b="1" dirty="0"/>
            </a:br>
            <a:r>
              <a:rPr lang="ru-RU" sz="1800" b="1" dirty="0"/>
              <a:t>Южного Урала 2021 – 2023 г. </a:t>
            </a:r>
          </a:p>
          <a:p>
            <a:pPr marL="0" indent="0">
              <a:buNone/>
            </a:pPr>
            <a:endParaRPr lang="ru-RU" sz="1800" b="1" dirty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Более 22 площадок НКО, развивающие добровольчество в регионе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лекторий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попробовать себя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 роли волонтёра здесь и сейчас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E6DF1-1666-F2DE-60EE-D70640C4A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18" y="3904323"/>
            <a:ext cx="4432248" cy="2953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708ECD-C5F9-18F1-2C46-64733164190E}"/>
              </a:ext>
            </a:extLst>
          </p:cNvPr>
          <p:cNvSpPr txBox="1"/>
          <p:nvPr/>
        </p:nvSpPr>
        <p:spPr>
          <a:xfrm>
            <a:off x="3720548" y="4034493"/>
            <a:ext cx="6447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Стажировка Тим-лидеров 2022 г.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35274-27B9-79AA-229A-8CDE9F299897}"/>
              </a:ext>
            </a:extLst>
          </p:cNvPr>
          <p:cNvSpPr txBox="1"/>
          <p:nvPr/>
        </p:nvSpPr>
        <p:spPr>
          <a:xfrm>
            <a:off x="3720548" y="4712400"/>
            <a:ext cx="6447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30 активных волонтёров области</a:t>
            </a:r>
          </a:p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Теоретические и практические занятия </a:t>
            </a:r>
          </a:p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Стажировки на масштабных событиях по итогам обучения (Неделя звёзд Хоккея, Южно-Уральский гражданский форум, Кубок Евразии по фристайлу, Чемпионат России по Дзюдо) </a:t>
            </a:r>
          </a:p>
        </p:txBody>
      </p:sp>
    </p:spTree>
    <p:extLst>
      <p:ext uri="{BB962C8B-B14F-4D97-AF65-F5344CB8AC3E}">
        <p14:creationId xmlns:p14="http://schemas.microsoft.com/office/powerpoint/2010/main" val="638994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52" y="-58450"/>
            <a:ext cx="11183983" cy="1325563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Наши проекты: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771" y="1319378"/>
            <a:ext cx="5556212" cy="2020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Социально-направленная игра-практикум             «Учусь добру» 2021 - 2023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Карточная игра, которая знакомит с направлениями добровольческой деятельности и позволяет попробовать себя в роли волонтера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тим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-лидера.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08ECD-C5F9-18F1-2C46-64733164190E}"/>
              </a:ext>
            </a:extLst>
          </p:cNvPr>
          <p:cNvSpPr txBox="1"/>
          <p:nvPr/>
        </p:nvSpPr>
        <p:spPr>
          <a:xfrm>
            <a:off x="2635106" y="3803401"/>
            <a:ext cx="6447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Слёт волонтёров Южного Урала «Тепло» и Школа волонтёра 2016 - 2023 г.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35274-27B9-79AA-229A-8CDE9F299897}"/>
              </a:ext>
            </a:extLst>
          </p:cNvPr>
          <p:cNvSpPr txBox="1"/>
          <p:nvPr/>
        </p:nvSpPr>
        <p:spPr>
          <a:xfrm>
            <a:off x="2635106" y="4631869"/>
            <a:ext cx="6447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более 2 000 выпускников </a:t>
            </a:r>
          </a:p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ежегодный слёт лучших волонтёров с 2016 года</a:t>
            </a:r>
          </a:p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образовательная программа по теоретическим и практическим навыкам </a:t>
            </a:r>
          </a:p>
          <a:p>
            <a:pPr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грантовые проекты в рамках слёта (более 30 победителей)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2173EA-D12F-C7CF-4D09-CF295E206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200" y="3660758"/>
            <a:ext cx="4798748" cy="31979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98D27B-EB02-A93E-58DD-B31F7A309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81" y="389099"/>
            <a:ext cx="3984441" cy="26568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BCA2AA-D78F-BFEA-8E5D-0AF58E4C2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18" y="3918904"/>
            <a:ext cx="4630982" cy="30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52" y="-58450"/>
            <a:ext cx="11183983" cy="1325563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тезисы деятельности: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276" y="1325563"/>
            <a:ext cx="9346334" cy="5664481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Законность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Безвозмездность </a:t>
            </a:r>
          </a:p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Этичность </a:t>
            </a:r>
          </a:p>
          <a:p>
            <a:r>
              <a:rPr lang="ru-RU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Кросскультурность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Помощь и взаимовыручка </a:t>
            </a:r>
          </a:p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Идентичность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Солидарность </a:t>
            </a:r>
          </a:p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Личная ответственность за результат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Дисциплина </a:t>
            </a:r>
          </a:p>
          <a:p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Культура речи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Культура поведения </a:t>
            </a:r>
          </a:p>
          <a:p>
            <a:pPr marL="0" indent="0">
              <a:buNone/>
            </a:pPr>
            <a:endParaRPr lang="ru-RU" sz="1000" dirty="0">
              <a:effectLst/>
            </a:endParaRPr>
          </a:p>
          <a:p>
            <a:pPr marL="0" indent="0">
              <a:buNone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AC26A-1B31-BA00-C3D9-E7BBE4DF94D8}"/>
              </a:ext>
            </a:extLst>
          </p:cNvPr>
          <p:cNvSpPr txBox="1"/>
          <p:nvPr/>
        </p:nvSpPr>
        <p:spPr>
          <a:xfrm>
            <a:off x="6957391" y="2257205"/>
            <a:ext cx="6447182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Понимание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Партнёрство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Служение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Открытость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Добро </a:t>
            </a:r>
          </a:p>
        </p:txBody>
      </p:sp>
    </p:spTree>
    <p:extLst>
      <p:ext uri="{BB962C8B-B14F-4D97-AF65-F5344CB8AC3E}">
        <p14:creationId xmlns:p14="http://schemas.microsoft.com/office/powerpoint/2010/main" val="26829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339" y="360659"/>
            <a:ext cx="10515600" cy="1325563"/>
          </a:xfrm>
        </p:spPr>
        <p:txBody>
          <a:bodyPr/>
          <a:lstStyle/>
          <a:p>
            <a:r>
              <a:rPr lang="ru-RU" b="1" dirty="0"/>
              <a:t>Команда:</a:t>
            </a:r>
          </a:p>
        </p:txBody>
      </p:sp>
      <p:pic>
        <p:nvPicPr>
          <p:cNvPr id="6" name="Рисунок 5">
            <a:hlinkClick r:id="" action="ppaction://hlinkshowjump?jump=nextslide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331FA24-97DB-9A23-6F42-E592A900A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9" y="1686222"/>
            <a:ext cx="10028461" cy="4689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16C21-93B4-74E3-CF16-C8B56AA6CB37}"/>
              </a:ext>
            </a:extLst>
          </p:cNvPr>
          <p:cNvSpPr txBox="1"/>
          <p:nvPr/>
        </p:nvSpPr>
        <p:spPr>
          <a:xfrm>
            <a:off x="2464904" y="3011785"/>
            <a:ext cx="1828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4"/>
              </a:rPr>
              <a:t>https://vk.com/oboudoostraya</a:t>
            </a:r>
            <a:r>
              <a:rPr lang="ru-RU" sz="9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AEE57-97CE-9813-9FD5-D3E390DA2F56}"/>
              </a:ext>
            </a:extLst>
          </p:cNvPr>
          <p:cNvSpPr txBox="1"/>
          <p:nvPr/>
        </p:nvSpPr>
        <p:spPr>
          <a:xfrm>
            <a:off x="5821139" y="2776787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5"/>
              </a:rPr>
              <a:t>https://vk.com/iarka_5</a:t>
            </a:r>
            <a:r>
              <a:rPr lang="ru-RU" sz="9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ACBD8-E6AA-3812-7538-F588807CDB4A}"/>
              </a:ext>
            </a:extLst>
          </p:cNvPr>
          <p:cNvSpPr txBox="1"/>
          <p:nvPr/>
        </p:nvSpPr>
        <p:spPr>
          <a:xfrm>
            <a:off x="9377752" y="275859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6"/>
              </a:rPr>
              <a:t>https://vk.com/iamdaniil11</a:t>
            </a:r>
            <a:r>
              <a:rPr lang="ru-RU" sz="9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DF69D-302A-D83E-F030-B0F093DC0371}"/>
              </a:ext>
            </a:extLst>
          </p:cNvPr>
          <p:cNvSpPr txBox="1"/>
          <p:nvPr/>
        </p:nvSpPr>
        <p:spPr>
          <a:xfrm>
            <a:off x="2464904" y="4333182"/>
            <a:ext cx="77392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7"/>
              </a:rPr>
              <a:t>https://vk.com/id48025555</a:t>
            </a:r>
            <a:r>
              <a:rPr lang="ru-RU" sz="9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C7211-A419-5731-8BC2-D54303F37124}"/>
              </a:ext>
            </a:extLst>
          </p:cNvPr>
          <p:cNvSpPr txBox="1"/>
          <p:nvPr/>
        </p:nvSpPr>
        <p:spPr>
          <a:xfrm>
            <a:off x="5857462" y="4461074"/>
            <a:ext cx="77392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8"/>
              </a:rPr>
              <a:t>https://vk.com/influentialgod</a:t>
            </a:r>
            <a:r>
              <a:rPr lang="ru-RU" sz="9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D14BAA-6F44-2D2F-D717-33A171E7BA3E}"/>
              </a:ext>
            </a:extLst>
          </p:cNvPr>
          <p:cNvSpPr txBox="1"/>
          <p:nvPr/>
        </p:nvSpPr>
        <p:spPr>
          <a:xfrm>
            <a:off x="9365855" y="4244270"/>
            <a:ext cx="773926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9"/>
              </a:rPr>
              <a:t>https://vk.com/o.zamanin</a:t>
            </a:r>
            <a:r>
              <a:rPr lang="ru-RU" sz="9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64284C-3F2F-079F-8D13-CFA3BBC179BC}"/>
              </a:ext>
            </a:extLst>
          </p:cNvPr>
          <p:cNvSpPr txBox="1"/>
          <p:nvPr/>
        </p:nvSpPr>
        <p:spPr>
          <a:xfrm>
            <a:off x="2464904" y="5654579"/>
            <a:ext cx="85542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10"/>
              </a:rPr>
              <a:t>https://vk.com/dorofa21</a:t>
            </a:r>
            <a:r>
              <a:rPr lang="ru-RU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157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7711</TotalTime>
  <Words>1336</Words>
  <Application>Microsoft Macintosh PowerPoint</Application>
  <PresentationFormat>Широкоэкранный</PresentationFormat>
  <Paragraphs>194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Ассоциация волонтёров  Южного Урала </vt:lpstr>
      <vt:lpstr>Ассоциация волонтёров – это  </vt:lpstr>
      <vt:lpstr>Миссия</vt:lpstr>
      <vt:lpstr>Мы набираем волонтёров  на масштабные события региона с 2015 года:  </vt:lpstr>
      <vt:lpstr>Наиболее значимые проекты:  </vt:lpstr>
      <vt:lpstr> Наши проекты:  </vt:lpstr>
      <vt:lpstr> Наши проекты:  </vt:lpstr>
      <vt:lpstr> Основные тезисы деятельности:  </vt:lpstr>
      <vt:lpstr>Команда:</vt:lpstr>
      <vt:lpstr>Наши партнёры: </vt:lpstr>
      <vt:lpstr>Наши партнёры: </vt:lpstr>
      <vt:lpstr>Концепция привлечения жителей региона к Фестивалю: </vt:lpstr>
      <vt:lpstr>Предложения в реализацию волонтёрской программы Фестиваля: </vt:lpstr>
      <vt:lpstr>Предложения по реализации волонтёрской программы Фестиваля: </vt:lpstr>
      <vt:lpstr>Реализация наследия волонтёрской программы: </vt:lpstr>
      <vt:lpstr>Контакты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Ассоциация волонтёров  Южного Урала</dc:title>
  <dc:creator>ВП</dc:creator>
  <cp:lastModifiedBy>Microsoft Office User</cp:lastModifiedBy>
  <cp:revision>14</cp:revision>
  <dcterms:created xsi:type="dcterms:W3CDTF">2023-03-28T10:21:49Z</dcterms:created>
  <dcterms:modified xsi:type="dcterms:W3CDTF">2023-06-27T14:56:45Z</dcterms:modified>
</cp:coreProperties>
</file>