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98" r:id="rId5"/>
    <p:sldId id="258" r:id="rId6"/>
    <p:sldId id="259" r:id="rId7"/>
    <p:sldId id="263" r:id="rId8"/>
    <p:sldId id="295" r:id="rId9"/>
    <p:sldId id="285" r:id="rId10"/>
    <p:sldId id="301" r:id="rId11"/>
    <p:sldId id="296" r:id="rId12"/>
    <p:sldId id="313" r:id="rId13"/>
    <p:sldId id="311" r:id="rId14"/>
    <p:sldId id="303" r:id="rId15"/>
    <p:sldId id="312" r:id="rId16"/>
    <p:sldId id="309" r:id="rId17"/>
    <p:sldId id="315" r:id="rId18"/>
    <p:sldId id="316" r:id="rId19"/>
    <p:sldId id="322" r:id="rId20"/>
    <p:sldId id="317" r:id="rId21"/>
    <p:sldId id="323" r:id="rId22"/>
    <p:sldId id="318" r:id="rId23"/>
    <p:sldId id="321" r:id="rId24"/>
    <p:sldId id="320" r:id="rId25"/>
    <p:sldId id="319" r:id="rId26"/>
    <p:sldId id="293" r:id="rId27"/>
    <p:sldId id="297" r:id="rId28"/>
  </p:sldIdLst>
  <p:sldSz cx="9144000" cy="5143500" type="screen16x9"/>
  <p:notesSz cx="6858000" cy="9144000"/>
  <p:embeddedFontLst>
    <p:embeddedFont>
      <p:font typeface="Hind" panose="0200000000000000000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E437"/>
    <a:srgbClr val="F10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0" autoAdjust="0"/>
    <p:restoredTop sz="86447" autoAdjust="0"/>
  </p:normalViewPr>
  <p:slideViewPr>
    <p:cSldViewPr>
      <p:cViewPr varScale="1">
        <p:scale>
          <a:sx n="97" d="100"/>
          <a:sy n="97" d="100"/>
        </p:scale>
        <p:origin x="-114" y="-8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 данным Всемирного сообщества защиты </a:t>
            </a:r>
            <a:endParaRPr lang="ru-RU" dirty="0" smtClean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животных (</a:t>
            </a:r>
            <a:r>
              <a:rPr lang="en-US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WSPA) </a:t>
            </a: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500 млн. живущих</a:t>
            </a:r>
            <a:endParaRPr lang="ru-RU" dirty="0" smtClean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>
              <a:defRPr lang="ru-RU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 мире 75 % являются бездомными</a:t>
            </a:r>
            <a:endParaRPr lang="ru-RU" dirty="0">
              <a:solidFill>
                <a:schemeClr val="bg1">
                  <a:lumMod val="95000"/>
                </a:schemeClr>
              </a:solidFill>
              <a:effectLst/>
            </a:endParaRPr>
          </a:p>
        </c:rich>
      </c:tx>
      <c:layout/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60 % вещей, пожертвованных в лавку, не пригодны для использования</c:v>
                </c:pt>
              </c:strCache>
            </c:strRef>
          </c:tx>
          <c:explosion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0.75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28150" y="1991825"/>
            <a:ext cx="4487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3;p2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" name="Google Shape;16;p2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" name="Google Shape;19;p2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647900" y="1659550"/>
            <a:ext cx="3848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647975" y="2763850"/>
            <a:ext cx="3848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3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26;p3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" name="Google Shape;27;p3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Google Shape;28;p3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29;p3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Google Shape;30;p3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" name="Google Shape;31;p3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" name="Google Shape;32;p3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" name="Google Shape;33;p3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225675" y="2161800"/>
            <a:ext cx="46926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›"/>
              <a:defRPr b="1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»"/>
              <a:defRPr b="1" i="1"/>
            </a:lvl9pPr>
          </a:lstStyle>
          <a:p/>
        </p:txBody>
      </p:sp>
      <p:grpSp>
        <p:nvGrpSpPr>
          <p:cNvPr id="36" name="Google Shape;36;p4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37" name="Google Shape;37;p4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2" name="Google Shape;42;p4"/>
          <p:cNvSpPr/>
          <p:nvPr/>
        </p:nvSpPr>
        <p:spPr>
          <a:xfrm rot="5400000" flipH="1">
            <a:off x="-479615" y="1845054"/>
            <a:ext cx="2455200" cy="14958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" name="Google Shape;43;p4"/>
          <p:cNvSpPr/>
          <p:nvPr/>
        </p:nvSpPr>
        <p:spPr>
          <a:xfrm rot="5400000">
            <a:off x="-262152" y="1526813"/>
            <a:ext cx="1340700" cy="8163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44;p4"/>
          <p:cNvSpPr/>
          <p:nvPr/>
        </p:nvSpPr>
        <p:spPr>
          <a:xfrm rot="-5400000" flipH="1">
            <a:off x="-358985" y="3663619"/>
            <a:ext cx="1838515" cy="1120555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" name="Google Shape;45;p4"/>
          <p:cNvSpPr/>
          <p:nvPr/>
        </p:nvSpPr>
        <p:spPr>
          <a:xfrm rot="-5400000">
            <a:off x="-199052" y="1206482"/>
            <a:ext cx="1018800" cy="6207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" name="Google Shape;46;p4"/>
          <p:cNvSpPr/>
          <p:nvPr/>
        </p:nvSpPr>
        <p:spPr>
          <a:xfrm rot="-5400000" flipH="1">
            <a:off x="472234" y="3024661"/>
            <a:ext cx="1272000" cy="7752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1067100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/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224149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/>
        </p:txBody>
      </p:sp>
      <p:grpSp>
        <p:nvGrpSpPr>
          <p:cNvPr id="68" name="Google Shape;68;p6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69" name="Google Shape;69;p6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75" name="Google Shape;75;p6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 small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0"/>
          <p:cNvGrpSpPr/>
          <p:nvPr/>
        </p:nvGrpSpPr>
        <p:grpSpPr>
          <a:xfrm>
            <a:off x="7934863" y="4"/>
            <a:ext cx="1209179" cy="2774603"/>
            <a:chOff x="7395202" y="-6"/>
            <a:chExt cx="1748884" cy="4013021"/>
          </a:xfrm>
        </p:grpSpPr>
        <p:sp>
          <p:nvSpPr>
            <p:cNvPr id="131" name="Google Shape;131;p10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-1" y="2232486"/>
            <a:ext cx="874634" cy="2911268"/>
            <a:chOff x="3" y="2750304"/>
            <a:chExt cx="722480" cy="2404814"/>
          </a:xfrm>
        </p:grpSpPr>
        <p:sp>
          <p:nvSpPr>
            <p:cNvPr id="137" name="Google Shape;137;p10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42" name="Google Shape;142;p10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 gradient">
  <p:cSld name="BLANK_2">
    <p:bg>
      <p:bgPr>
        <a:gradFill>
          <a:gsLst>
            <a:gs pos="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/>
          <p:nvPr/>
        </p:nvSpPr>
        <p:spPr>
          <a:xfrm rot="5400000" flipH="1">
            <a:off x="7987921" y="280747"/>
            <a:ext cx="1436798" cy="875312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5" name="Google Shape;145;p11"/>
          <p:cNvSpPr/>
          <p:nvPr/>
        </p:nvSpPr>
        <p:spPr>
          <a:xfrm rot="5400000" flipH="1">
            <a:off x="7711954" y="1152043"/>
            <a:ext cx="1779871" cy="1084184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11"/>
          <p:cNvSpPr/>
          <p:nvPr/>
        </p:nvSpPr>
        <p:spPr>
          <a:xfrm rot="-5400000">
            <a:off x="8367254" y="1879297"/>
            <a:ext cx="965333" cy="588243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7" name="Google Shape;147;p11"/>
          <p:cNvSpPr/>
          <p:nvPr/>
        </p:nvSpPr>
        <p:spPr>
          <a:xfrm rot="-5400000">
            <a:off x="7784794" y="375252"/>
            <a:ext cx="768076" cy="46794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8" name="Google Shape;148;p11"/>
          <p:cNvSpPr/>
          <p:nvPr/>
        </p:nvSpPr>
        <p:spPr>
          <a:xfrm rot="-5400000" flipH="1">
            <a:off x="8520892" y="2338195"/>
            <a:ext cx="542403" cy="33042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9" name="Google Shape;149;p11"/>
          <p:cNvSpPr/>
          <p:nvPr/>
        </p:nvSpPr>
        <p:spPr>
          <a:xfrm rot="5400000" flipH="1">
            <a:off x="-280461" y="2947980"/>
            <a:ext cx="1435651" cy="87453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>
            <a:off x="-191408" y="2612028"/>
            <a:ext cx="979133" cy="595978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" name="Google Shape;151;p11"/>
          <p:cNvSpPr/>
          <p:nvPr/>
        </p:nvSpPr>
        <p:spPr>
          <a:xfrm rot="-5400000" flipH="1">
            <a:off x="-209916" y="4278659"/>
            <a:ext cx="1075013" cy="65517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2" name="Google Shape;152;p11"/>
          <p:cNvSpPr/>
          <p:nvPr/>
        </p:nvSpPr>
        <p:spPr>
          <a:xfrm rot="-5400000">
            <a:off x="-145454" y="2377940"/>
            <a:ext cx="744156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3" name="Google Shape;153;p11"/>
          <p:cNvSpPr/>
          <p:nvPr/>
        </p:nvSpPr>
        <p:spPr>
          <a:xfrm rot="-5400000" flipH="1">
            <a:off x="276080" y="3815951"/>
            <a:ext cx="743793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urple gradient">
  <p:cSld name="BLANK_2_1">
    <p:bg>
      <p:bgPr>
        <a:gradFill>
          <a:gsLst>
            <a:gs pos="0">
              <a:srgbClr val="CC3399"/>
            </a:gs>
            <a:gs pos="100000">
              <a:srgbClr val="6699FF"/>
            </a:gs>
          </a:gsLst>
          <a:lin ang="540070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/>
          <p:nvPr/>
        </p:nvSpPr>
        <p:spPr>
          <a:xfrm rot="5400000" flipH="1">
            <a:off x="7987926" y="280753"/>
            <a:ext cx="1436700" cy="8754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7" name="Google Shape;157;p12"/>
          <p:cNvSpPr/>
          <p:nvPr/>
        </p:nvSpPr>
        <p:spPr>
          <a:xfrm rot="5400000" flipH="1">
            <a:off x="7711932" y="1152020"/>
            <a:ext cx="1779900" cy="1084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8" name="Google Shape;158;p12"/>
          <p:cNvSpPr/>
          <p:nvPr/>
        </p:nvSpPr>
        <p:spPr>
          <a:xfrm rot="-5400000">
            <a:off x="8367248" y="1879235"/>
            <a:ext cx="965400" cy="588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Google Shape;159;p12"/>
          <p:cNvSpPr/>
          <p:nvPr/>
        </p:nvSpPr>
        <p:spPr>
          <a:xfrm rot="-5400000">
            <a:off x="7784863" y="375260"/>
            <a:ext cx="768000" cy="4680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Google Shape;160;p12"/>
          <p:cNvSpPr/>
          <p:nvPr/>
        </p:nvSpPr>
        <p:spPr>
          <a:xfrm rot="-5400000" flipH="1">
            <a:off x="8520834" y="2338254"/>
            <a:ext cx="542400" cy="3303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1" name="Google Shape;161;p12"/>
          <p:cNvSpPr/>
          <p:nvPr/>
        </p:nvSpPr>
        <p:spPr>
          <a:xfrm rot="5400000" flipH="1">
            <a:off x="-280517" y="2947924"/>
            <a:ext cx="1435800" cy="8745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2" name="Google Shape;162;p12"/>
          <p:cNvSpPr/>
          <p:nvPr/>
        </p:nvSpPr>
        <p:spPr>
          <a:xfrm rot="5400000">
            <a:off x="-191502" y="2612001"/>
            <a:ext cx="979200" cy="59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12"/>
          <p:cNvSpPr/>
          <p:nvPr/>
        </p:nvSpPr>
        <p:spPr>
          <a:xfrm rot="-5400000" flipH="1">
            <a:off x="-209848" y="4278591"/>
            <a:ext cx="1074900" cy="655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4" name="Google Shape;164;p12"/>
          <p:cNvSpPr/>
          <p:nvPr/>
        </p:nvSpPr>
        <p:spPr>
          <a:xfrm rot="-5400000">
            <a:off x="-145501" y="2377842"/>
            <a:ext cx="7443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5" name="Google Shape;165;p12"/>
          <p:cNvSpPr/>
          <p:nvPr/>
        </p:nvSpPr>
        <p:spPr>
          <a:xfrm rot="-5400000" flipH="1">
            <a:off x="276152" y="3815879"/>
            <a:ext cx="7437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6" name="Google Shape;166;p12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165814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F3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 panose="02000000000000000000"/>
              <a:buNone/>
              <a:defRPr sz="3000" b="1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7088" y="1650548"/>
            <a:ext cx="5972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›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 panose="02000000000000000000"/>
              <a:buChar char="»"/>
              <a:defRPr sz="24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1pPr>
            <a:lvl2pPr lvl="1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2pPr>
            <a:lvl3pPr lvl="2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3pPr>
            <a:lvl4pPr lvl="3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4pPr>
            <a:lvl5pPr lvl="4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5pPr>
            <a:lvl6pPr lvl="5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6pPr>
            <a:lvl7pPr lvl="6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7pPr>
            <a:lvl8pPr lvl="7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8pPr>
            <a:lvl9pPr lvl="8" algn="r">
              <a:buNone/>
              <a:defRPr sz="1100">
                <a:solidFill>
                  <a:srgbClr val="FFFFFF"/>
                </a:solidFill>
                <a:latin typeface="Hind" panose="02000000000000000000"/>
                <a:ea typeface="Hind" panose="02000000000000000000"/>
                <a:cs typeface="Hind" panose="02000000000000000000"/>
                <a:sym typeface="Hind" panose="020000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4607" y="411510"/>
            <a:ext cx="184730" cy="784830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ru-RU" sz="4500" b="1" cap="none" spc="0" dirty="0">
              <a:ln>
                <a:solidFill>
                  <a:srgbClr val="F109A4"/>
                </a:solidFill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3257" y="555526"/>
            <a:ext cx="685476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000" b="1" dirty="0" smtClean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Благотворительный проект</a:t>
            </a:r>
            <a:endParaRPr lang="ru-RU" sz="3000" b="1" dirty="0" smtClean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ru-RU" sz="1200" b="1" dirty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60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  «Дорога к дому</a:t>
            </a:r>
            <a:r>
              <a:rPr lang="ru-RU" sz="48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»</a:t>
            </a:r>
            <a:endParaRPr lang="ru-RU" sz="4800" b="1" dirty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6248" y="377748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uk-UA" i="1" dirty="0" smtClean="0">
              <a:solidFill>
                <a:schemeClr val="bg1"/>
              </a:solidFill>
            </a:endParaRPr>
          </a:p>
          <a:p>
            <a:pPr algn="ctr"/>
            <a:r>
              <a:rPr lang="uk-UA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Метлицкая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Хамитовна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89505068088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596336" y="3507854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1"/>
          <a:srcRect l="5050" t="12047" r="27838" b="24215"/>
          <a:stretch>
            <a:fillRect/>
          </a:stretch>
        </p:blipFill>
        <p:spPr bwMode="auto">
          <a:xfrm>
            <a:off x="473621" y="98698"/>
            <a:ext cx="8323280" cy="5020022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1475655" y="1138128"/>
            <a:ext cx="56518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/>
              <a:t>Обустройство территории </a:t>
            </a:r>
            <a:r>
              <a:rPr lang="ru-RU" sz="2000" dirty="0" smtClean="0"/>
              <a:t>приюта</a:t>
            </a:r>
            <a:endParaRPr lang="ru-RU" sz="2000" dirty="0" smtClean="0"/>
          </a:p>
          <a:p>
            <a:pPr algn="ctr"/>
            <a:endParaRPr lang="ru-RU" sz="20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/>
              <a:t>Снижение численности безнадзорных животных на </a:t>
            </a:r>
            <a:r>
              <a:rPr lang="ru-RU" sz="2000" dirty="0" smtClean="0"/>
              <a:t>территории </a:t>
            </a:r>
            <a:endParaRPr lang="ru-RU" sz="2000" dirty="0" smtClean="0"/>
          </a:p>
          <a:p>
            <a:pPr algn="ctr"/>
            <a:r>
              <a:rPr lang="ru-RU" sz="2000" dirty="0" smtClean="0"/>
              <a:t>п. Междуреченский, с. </a:t>
            </a:r>
            <a:r>
              <a:rPr lang="ru-RU" sz="2000" dirty="0" err="1" smtClean="0"/>
              <a:t>Леуши</a:t>
            </a:r>
            <a:r>
              <a:rPr lang="ru-RU" sz="2000" dirty="0" smtClean="0"/>
              <a:t>, п. </a:t>
            </a:r>
            <a:r>
              <a:rPr lang="ru-RU" sz="2000" dirty="0" err="1" smtClean="0"/>
              <a:t>Мортка</a:t>
            </a:r>
            <a:endParaRPr lang="ru-RU" sz="2000" dirty="0"/>
          </a:p>
          <a:p>
            <a:pPr algn="ctr"/>
            <a:endParaRPr lang="ru-RU" sz="20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/>
              <a:t>Организация </a:t>
            </a:r>
            <a:r>
              <a:rPr lang="ru-RU" sz="2000" dirty="0"/>
              <a:t>пункта </a:t>
            </a:r>
            <a:r>
              <a:rPr lang="ru-RU" sz="2000" dirty="0" smtClean="0"/>
              <a:t>стерилизации</a:t>
            </a:r>
            <a:endParaRPr lang="ru-RU" sz="2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и послеоперационного ухода за </a:t>
            </a:r>
            <a:r>
              <a:rPr lang="ru-RU" sz="2000" dirty="0" smtClean="0"/>
              <a:t>животными</a:t>
            </a:r>
            <a:endParaRPr lang="ru-RU" sz="2000" dirty="0" smtClean="0"/>
          </a:p>
          <a:p>
            <a:pPr algn="ctr"/>
            <a:endParaRPr lang="ru-RU" sz="20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/>
              <a:t>Воспитание </a:t>
            </a:r>
            <a:r>
              <a:rPr lang="ru-RU" sz="2000" dirty="0"/>
              <a:t>сознательного </a:t>
            </a:r>
            <a:r>
              <a:rPr lang="ru-RU" sz="2000" dirty="0" smtClean="0"/>
              <a:t>и ответственного </a:t>
            </a:r>
            <a:r>
              <a:rPr lang="ru-RU" sz="2000" dirty="0"/>
              <a:t>отношения к животным у детей, </a:t>
            </a:r>
            <a:r>
              <a:rPr lang="ru-RU" sz="2000" dirty="0" smtClean="0"/>
              <a:t>подростков </a:t>
            </a:r>
            <a:r>
              <a:rPr lang="ru-RU" sz="2000" dirty="0"/>
              <a:t>и молодежи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2807" y="140053"/>
            <a:ext cx="53447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Задачи  </a:t>
            </a:r>
            <a:r>
              <a:rPr lang="ru-RU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проекта</a:t>
            </a:r>
            <a:endParaRPr lang="ru-RU" sz="5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44408" y="2355726"/>
            <a:ext cx="432048" cy="5615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5436096" y="2052244"/>
            <a:ext cx="76452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200" dirty="0" smtClean="0"/>
              <a:t>Теплое помещение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Вольеры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/>
              <a:t>Площадка для ТБО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Площадка для выгула  собак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Площадка для тренировки собак</a:t>
            </a:r>
            <a:endParaRPr lang="ru-RU" sz="1200" dirty="0" smtClean="0"/>
          </a:p>
          <a:p>
            <a:pPr marL="342900" indent="-342900">
              <a:buFont typeface="Arial" panose="020B0604020202020204"/>
              <a:buAutoNum type="arabicPeriod"/>
            </a:pPr>
            <a:r>
              <a:rPr lang="ru-RU" sz="1200" dirty="0" smtClean="0"/>
              <a:t>Площадка для общения с собаками</a:t>
            </a:r>
            <a:endParaRPr lang="ru-RU" sz="1200" dirty="0" smtClean="0"/>
          </a:p>
          <a:p>
            <a:pPr marL="342900" indent="-342900">
              <a:buFont typeface="Arial" panose="020B0604020202020204"/>
              <a:buAutoNum type="arabicPeriod"/>
            </a:pPr>
            <a:r>
              <a:rPr lang="ru-RU" sz="1200" dirty="0" smtClean="0"/>
              <a:t>Беседка</a:t>
            </a:r>
            <a:endParaRPr lang="en-US" sz="1200" dirty="0" smtClean="0"/>
          </a:p>
          <a:p>
            <a:endParaRPr lang="ru-RU" sz="1200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5" name="Рисунок 54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554181" y="368193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" name="Рисунок 143"/>
          <p:cNvPicPr/>
          <p:nvPr/>
        </p:nvPicPr>
        <p:blipFill rotWithShape="1">
          <a:blip r:embed="rId2"/>
          <a:srcRect l="24372" t="38784" r="52058" b="19867"/>
          <a:stretch>
            <a:fillRect/>
          </a:stretch>
        </p:blipFill>
        <p:spPr bwMode="auto">
          <a:xfrm>
            <a:off x="1069239" y="833449"/>
            <a:ext cx="4032448" cy="3979176"/>
          </a:xfrm>
          <a:prstGeom prst="rect">
            <a:avLst/>
          </a:prstGeom>
          <a:ln>
            <a:noFill/>
          </a:ln>
        </p:spPr>
      </p:pic>
      <p:sp>
        <p:nvSpPr>
          <p:cNvPr id="145" name="Прямоугольник 144"/>
          <p:cNvSpPr/>
          <p:nvPr/>
        </p:nvSpPr>
        <p:spPr>
          <a:xfrm rot="2246463">
            <a:off x="3652212" y="1261428"/>
            <a:ext cx="518146" cy="1613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TextBox 145"/>
          <p:cNvSpPr txBox="1"/>
          <p:nvPr/>
        </p:nvSpPr>
        <p:spPr>
          <a:xfrm>
            <a:off x="3865566" y="1188202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554181" y="351648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73573" y="212848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  <a:endParaRPr lang="ru-RU" sz="25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AutoShape 2" descr="https://zachem.com.ua/uploads/posts/2018-06/1530275233_material-1527246743856-name-15272467696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30" name="Picture 6" descr="https://assets.change.org/photos/4/sr/ry/uWSRrYNTmFCGfDs-1600x900-noPad.jpg?15972601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64" y="1203598"/>
            <a:ext cx="6192688" cy="34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8346" y="1275606"/>
            <a:ext cx="544732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Площадка для тренировки собак</a:t>
            </a:r>
            <a:endParaRPr lang="ru-RU" sz="2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9502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  <a:endParaRPr lang="ru-RU" sz="2500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802966" y="797714"/>
            <a:ext cx="704071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 приюте можно </a:t>
            </a:r>
            <a:r>
              <a:rPr lang="ru-RU" dirty="0"/>
              <a:t>не только помогать животным, но и общаться с ними, приходить </a:t>
            </a:r>
            <a:endParaRPr lang="ru-RU" dirty="0" smtClean="0"/>
          </a:p>
          <a:p>
            <a:pPr algn="ctr"/>
            <a:r>
              <a:rPr lang="ru-RU" dirty="0" smtClean="0"/>
              <a:t>в  «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Приют для животных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Конды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r>
              <a:rPr lang="ru-RU" dirty="0" smtClean="0"/>
              <a:t> </a:t>
            </a:r>
            <a:r>
              <a:rPr lang="ru-RU" dirty="0"/>
              <a:t>всей семьей</a:t>
            </a:r>
            <a:r>
              <a:rPr lang="ru-RU" dirty="0" smtClean="0"/>
              <a:t>, классом или с друзьями</a:t>
            </a:r>
            <a:endParaRPr lang="ru-RU" dirty="0" smtClean="0"/>
          </a:p>
          <a:p>
            <a:pPr algn="ctr"/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3079" y="1491630"/>
            <a:ext cx="3840484" cy="347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8" descr="https://go.imgsmail.ru/imgpreview?key=4627e4fdd751974f&amp;mb=imgdb_preview_ex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8" name="AutoShape 12" descr="C:\Users\Axlep\Downloads\imgpreview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688" t="30390" r="47637" b="14983"/>
          <a:stretch>
            <a:fillRect/>
          </a:stretch>
        </p:blipFill>
        <p:spPr>
          <a:xfrm>
            <a:off x="6336706" y="1703626"/>
            <a:ext cx="2088232" cy="140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http://kochamymeble.pl/img/products/83/08/1_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10599"/>
            <a:ext cx="1849561" cy="1758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lifemebel.ru/photo/pletenaya_mebel/divany_i_kresla/podvesnie_kresla/podvesnoe_kreslo_afm_169a_lb_beige/podvesnoe_kreslo_afm_169a_lb_beige_997_660_1_0_32054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r="24843"/>
          <a:stretch>
            <a:fillRect/>
          </a:stretch>
        </p:blipFill>
        <p:spPr bwMode="auto">
          <a:xfrm>
            <a:off x="955382" y="1739356"/>
            <a:ext cx="1224137" cy="16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1.allegroimg.com/original/06e208/b60108bf4a82982b5a4ea0930c7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/>
          <a:stretch>
            <a:fillRect/>
          </a:stretch>
        </p:blipFill>
        <p:spPr bwMode="auto">
          <a:xfrm>
            <a:off x="6342758" y="3410599"/>
            <a:ext cx="2189643" cy="1332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32180" y="3131397"/>
            <a:ext cx="3182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Площадка </a:t>
            </a:r>
            <a:r>
              <a:rPr lang="ru-RU" dirty="0"/>
              <a:t>для общения с собаками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7901" y="189141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  <a:endParaRPr lang="ru-RU" sz="25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3526597" y="4246722"/>
            <a:ext cx="14911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Беседка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ttps://static.tildacdn.com/tild3663-6630-4235-a164-383034316465/bes8grran_site_v08min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87" y="1131590"/>
            <a:ext cx="4824536" cy="31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2157" y="467390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  <a:endParaRPr lang="ru-RU" sz="2500" dirty="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11510"/>
            <a:ext cx="705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/>
              <a:t>Комната для общения с кошками</a:t>
            </a:r>
            <a:endParaRPr lang="ru-RU" sz="2500" dirty="0"/>
          </a:p>
        </p:txBody>
      </p:sp>
      <p:pic>
        <p:nvPicPr>
          <p:cNvPr id="1026" name="Picture 2" descr="Котейня Чукотка - Котокафе в Самар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844"/>
            <a:ext cx="4084712" cy="2724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5" name="AutoShape 6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6" name="AutoShape 8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12612" r="22937" b="30267"/>
          <a:stretch>
            <a:fillRect/>
          </a:stretch>
        </p:blipFill>
        <p:spPr bwMode="auto">
          <a:xfrm>
            <a:off x="5508104" y="1995686"/>
            <a:ext cx="3278113" cy="2588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4671" y="0"/>
            <a:ext cx="2375654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6" y="627534"/>
            <a:ext cx="6061752" cy="353854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6146" name="Picture 2" descr="https://sun9-20.userapi.com/impg/vCGTjPuGmzGKtI0FvFn-ibiwviESUcDSE2UN8w/JL6ej65oYNE.jpg?size=608x1080&amp;quality=96&amp;sign=e645e4ef7a551f5567b5616cbc8f4d7e&amp;type=alb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5486"/>
            <a:ext cx="2599915" cy="46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0" t="44448" r="33600" b="24976"/>
          <a:stretch>
            <a:fillRect/>
          </a:stretch>
        </p:blipFill>
        <p:spPr bwMode="auto">
          <a:xfrm>
            <a:off x="4067944" y="2243288"/>
            <a:ext cx="4241272" cy="25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7410" y="1131590"/>
            <a:ext cx="3922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</a:rPr>
              <a:t>Каждые выходные проходят СУББОТНИКИ</a:t>
            </a:r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l="27163" t="17785" r="23226" b="10781"/>
          <a:stretch>
            <a:fillRect/>
          </a:stretch>
        </p:blipFill>
        <p:spPr>
          <a:xfrm>
            <a:off x="4599892" y="1136035"/>
            <a:ext cx="4536504" cy="36724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4103" y="401637"/>
            <a:ext cx="3171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Грант Губернатора 3 млн. рублей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821" t="20790" r="24134" b="21217"/>
          <a:stretch>
            <a:fillRect/>
          </a:stretch>
        </p:blipFill>
        <p:spPr>
          <a:xfrm>
            <a:off x="0" y="843558"/>
            <a:ext cx="4608512" cy="2952329"/>
          </a:xfrm>
          <a:prstGeom prst="rect">
            <a:avLst/>
          </a:prstGeom>
        </p:spPr>
      </p:pic>
      <p:pic>
        <p:nvPicPr>
          <p:cNvPr id="1026" name="Picture 2" descr="В Югре принимают заявки на грант губернатора | Общество |  Информационно-аналитический интернет портал ugra-news.ru - Новости Юг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19749" r="8906" b="11781"/>
          <a:stretch>
            <a:fillRect/>
          </a:stretch>
        </p:blipFill>
        <p:spPr bwMode="auto">
          <a:xfrm>
            <a:off x="827584" y="3816145"/>
            <a:ext cx="2349911" cy="1327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26101" r="65782" b="38279"/>
          <a:stretch>
            <a:fillRect/>
          </a:stretch>
        </p:blipFill>
        <p:spPr bwMode="auto">
          <a:xfrm>
            <a:off x="3707904" y="796412"/>
            <a:ext cx="4296697" cy="419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Спешите подать заявки на конкурс «Грант губернатора Югры» для физл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3" y="195486"/>
            <a:ext cx="339192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4" name="Picture 2" descr="Собаки и кошки с давних времен были друзьями для человека. Люди приручили этих когда-то диких животных. А что же сегодня, в наши дни? Кошки и 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6" t="37882" r="4559" b="16956"/>
          <a:stretch>
            <a:fillRect/>
          </a:stretch>
        </p:blipFill>
        <p:spPr bwMode="auto">
          <a:xfrm>
            <a:off x="2679704" y="1995686"/>
            <a:ext cx="3865614" cy="2895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3620" y="483518"/>
            <a:ext cx="547778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Собаки и кошки с давних времен</a:t>
            </a:r>
            <a:endParaRPr lang="ru-RU" sz="25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были друзьями для человека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8207896" y="1131590"/>
            <a:ext cx="936104" cy="100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2050" name="Picture 2" descr="G:\ПРИЮТ\Фото\b69nyUj0r7Q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3518"/>
            <a:ext cx="3911080" cy="39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.userapi.com/impg/XfAzrd-gcvPu9tC2FOWAs_X-vjN1VHuK7lakGg/B4CiPHQs0QI.jpg?size=608x1080&amp;quality=96&amp;sign=1b0d66da86566ce90539832faf4dd76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90" y="627534"/>
            <a:ext cx="2194895" cy="38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83518"/>
            <a:ext cx="698781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ПОМОГАЯ ЖИВОТНЫМ-</a:t>
            </a:r>
            <a:endParaRPr lang="ru-RU" sz="4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4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ПОМОГАЕМ ЛЮДЯМ!</a:t>
            </a:r>
            <a:endParaRPr lang="ru-RU" sz="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4" name="Picture 4" descr="https://sun9-75.userapi.com/impg/Fc7J-l6AnubxNnnEVS-ctB1hiRpVls2f4SEyug/gPTwpQRMop8.jpg?size=810x1080&amp;quality=96&amp;sign=3b5316c3f631c3c72fe194aa2626dd43&amp;type=alb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52387"/>
            <a:ext cx="2122719" cy="2830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4" t="27123" r="32627" b="28444"/>
          <a:stretch>
            <a:fillRect/>
          </a:stretch>
        </p:blipFill>
        <p:spPr bwMode="auto">
          <a:xfrm>
            <a:off x="3707904" y="2022469"/>
            <a:ext cx="3384376" cy="284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4098" name="Picture 2" descr="https://sun9-87.userapi.com/impg/ZLwPlHRjUj6Sjb4_uX8hNTbFbmUQukyLHly87Q/d-LD78leXA8.jpg?size=608x1080&amp;quality=96&amp;sign=3e8a728e0873def3a3bdd3d209296bc7&amp;type=albu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5"/>
          <a:stretch>
            <a:fillRect/>
          </a:stretch>
        </p:blipFill>
        <p:spPr bwMode="auto">
          <a:xfrm>
            <a:off x="899592" y="497698"/>
            <a:ext cx="3528392" cy="42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771550"/>
            <a:ext cx="4032448" cy="37394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ФРОНТ РАБОТЫ:</a:t>
            </a:r>
            <a:endParaRPr lang="ru-RU" sz="2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At-</a:t>
            </a:r>
            <a:r>
              <a:rPr lang="ru-RU" sz="1800" dirty="0" smtClean="0"/>
              <a:t>волонтеры </a:t>
            </a:r>
            <a:r>
              <a:rPr lang="ru-RU" sz="1800" dirty="0"/>
              <a:t>для оказания помощи в подключении функций по сбору пожертвований.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Волонтеры фотографы</a:t>
            </a:r>
            <a:endParaRPr lang="ru-R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Авто волонтеры</a:t>
            </a:r>
            <a:endParaRPr lang="ru-R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err="1" smtClean="0"/>
              <a:t>Зооволонтеры</a:t>
            </a:r>
            <a:r>
              <a:rPr lang="ru-RU" sz="1800" dirty="0"/>
              <a:t>, чтобы погулять с собаками, помочь разложить снег в </a:t>
            </a:r>
            <a:r>
              <a:rPr lang="ru-RU" sz="1800" dirty="0" smtClean="0"/>
              <a:t>миски, </a:t>
            </a:r>
            <a:r>
              <a:rPr lang="ru-RU" sz="1800" dirty="0"/>
              <a:t>прибрать в вольерах.</a:t>
            </a:r>
            <a:endParaRPr lang="ru-RU" sz="1800" dirty="0"/>
          </a:p>
          <a:p>
            <a:pPr algn="ctr"/>
            <a:endParaRPr lang="ru-RU" sz="25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3074" name="Picture 2" descr="СОС Нуждаемся в любой помощи бездомным животным - Возьму бесплатно во  Владивосток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9188"/>
            <a:ext cx="6300700" cy="3877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5122" name="Picture 2" descr="https://sun9-52.userapi.com/impg/xtgqiv57h7SDaMDsxDgDfjrJaoy5iKdxqY7ALQ/72WDyER3uNs.jpg?size=500x338&amp;quality=96&amp;sign=5147bde836408c8361e007f54a146437&amp;type=alb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3518"/>
            <a:ext cx="6480720" cy="43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3" name="Picture 2" descr="G:\ПРИЮТ\Картинки\фото собачк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2"/>
            <a:ext cx="8136904" cy="3559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11510"/>
            <a:ext cx="8693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Без вашей помощи, не обойтись!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4411292"/>
            <a:ext cx="3707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7590" y="1707654"/>
            <a:ext cx="8204803" cy="2119630"/>
          </a:xfrm>
        </p:spPr>
        <p:txBody>
          <a:bodyPr/>
          <a:lstStyle/>
          <a:p>
            <a:pPr algn="ctr"/>
            <a:b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5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к фразе </a:t>
            </a:r>
            <a:br>
              <a:rPr lang="ru-RU" altLang="ru-RU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000" dirty="0" smtClean="0"/>
              <a:t>Мы </a:t>
            </a:r>
            <a:r>
              <a:rPr lang="ru-RU" sz="5000" dirty="0"/>
              <a:t>в ответе за тех</a:t>
            </a:r>
            <a:r>
              <a:rPr lang="ru-RU" sz="5000" dirty="0" smtClean="0"/>
              <a:t>,</a:t>
            </a:r>
            <a:br>
              <a:rPr lang="ru-RU" sz="5000" dirty="0" smtClean="0"/>
            </a:br>
            <a:r>
              <a:rPr lang="ru-RU" sz="5000" dirty="0" smtClean="0"/>
              <a:t> </a:t>
            </a:r>
            <a:r>
              <a:rPr lang="ru-RU" sz="5000" dirty="0"/>
              <a:t>кого </a:t>
            </a:r>
            <a:r>
              <a:rPr lang="ru-RU" sz="5000" dirty="0" smtClean="0"/>
              <a:t>приручили» </a:t>
            </a:r>
            <a:br>
              <a:rPr lang="ru-RU" sz="5000" dirty="0" smtClean="0"/>
            </a:br>
            <a:r>
              <a:rPr lang="ru-RU" sz="4500" b="0" dirty="0" smtClean="0"/>
              <a:t>многие </a:t>
            </a:r>
            <a:r>
              <a:rPr lang="ru-RU" sz="4500" b="0" dirty="0"/>
              <a:t>не относятся </a:t>
            </a:r>
            <a:r>
              <a:rPr lang="ru-RU" sz="4500" b="0" dirty="0" smtClean="0"/>
              <a:t>серьезно</a:t>
            </a:r>
            <a:br>
              <a:rPr lang="ru-RU" sz="4500" b="0" dirty="0" smtClean="0"/>
            </a:br>
            <a:r>
              <a:rPr lang="ru-RU" b="0" dirty="0" smtClean="0"/>
              <a:t> </a:t>
            </a:r>
            <a:endParaRPr lang="ru-RU" alt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559824" y="3471217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тихотворение «Бездомный пес», поэт Мазур Ольга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9455"/>
            <a:ext cx="6950714" cy="463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Google Shape;22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18" name="Google Shape;218;p18"/>
          <p:cNvSpPr txBox="1">
            <a:spLocks noGrp="1"/>
          </p:cNvSpPr>
          <p:nvPr>
            <p:ph type="ctrTitle" idx="4294967295"/>
          </p:nvPr>
        </p:nvSpPr>
        <p:spPr>
          <a:xfrm>
            <a:off x="0" y="1811338"/>
            <a:ext cx="3848100" cy="1160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dirty="0" smtClean="0"/>
            </a:br>
            <a:endParaRPr dirty="0"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4294967295"/>
          </p:nvPr>
        </p:nvSpPr>
        <p:spPr>
          <a:xfrm>
            <a:off x="0" y="2916238"/>
            <a:ext cx="38481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0461" y="104676"/>
            <a:ext cx="707260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 итоге, когда милый щеночек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вырастает </a:t>
            </a:r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 большую собаку,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к </a:t>
            </a:r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ней пропадает интерес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u="sng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и </a:t>
            </a:r>
            <a:r>
              <a:rPr lang="ru-RU" sz="3000" b="1" u="sng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она оказывается на улице</a:t>
            </a:r>
            <a:r>
              <a:rPr lang="ru-RU" sz="3000" b="1" u="sng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  <a:endParaRPr lang="ru-RU" sz="5400" b="1" u="sng" spc="300" dirty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8357920" y="1131590"/>
            <a:ext cx="784739" cy="82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434511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11560" y="341592"/>
          <a:ext cx="74168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554181" y="3637291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18434" name="Picture 2" descr="Гуляет стая по станиц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7654"/>
            <a:ext cx="6984776" cy="307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8159" y="3963205"/>
            <a:ext cx="605165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 может представлять</a:t>
            </a:r>
            <a:endParaRPr lang="ru-RU" sz="3500" b="1" cap="none" spc="0" dirty="0" smtClean="0">
              <a:ln w="315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5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опасность для жителей…</a:t>
            </a:r>
            <a:endParaRPr lang="ru-RU" sz="35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3700" y="555526"/>
            <a:ext cx="70798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Если животное не смогло найти свой дом, то со временем оно присоединяется к стае бродячих животных, тем самым увеличивая их численность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8406805" y="1040641"/>
            <a:ext cx="737195" cy="86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ПРИЮТ\Картинки\image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95486"/>
            <a:ext cx="3276364" cy="298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4781"/>
            <a:ext cx="7272808" cy="181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7784" y="3291830"/>
            <a:ext cx="5040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363838"/>
            <a:ext cx="4104456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61308" y="3364521"/>
            <a:ext cx="36856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Приют для животных </a:t>
            </a:r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Конды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18058" r="27586" b="34389"/>
          <a:stretch>
            <a:fillRect/>
          </a:stretch>
        </p:blipFill>
        <p:spPr bwMode="auto">
          <a:xfrm>
            <a:off x="752157" y="1635646"/>
            <a:ext cx="3240360" cy="304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>
            <a:fillRect/>
          </a:stretch>
        </p:blipFill>
        <p:spPr bwMode="auto">
          <a:xfrm>
            <a:off x="7668344" y="351648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2157" y="411510"/>
            <a:ext cx="671560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создания приюта администрацией городского поселения Междуреченский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 земельный участок.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земельного участка    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7412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14" y="1623363"/>
            <a:ext cx="3312946" cy="30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" name="Прямоугольник 2"/>
          <p:cNvSpPr/>
          <p:nvPr/>
        </p:nvSpPr>
        <p:spPr>
          <a:xfrm>
            <a:off x="2105090" y="316803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Цель проекта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4608743"/>
            <a:ext cx="3491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647165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/>
              <a:t>Уменьшение </a:t>
            </a:r>
            <a:r>
              <a:rPr lang="ru-RU" sz="2500" dirty="0"/>
              <a:t>численности бездомных животных, путем создания системы социализации брошенных животных и популяризации гуманного отношения к </a:t>
            </a:r>
            <a:r>
              <a:rPr lang="ru-RU" sz="2500" dirty="0" smtClean="0"/>
              <a:t>ним</a:t>
            </a:r>
            <a:endParaRPr lang="ru-RU" sz="2500" dirty="0"/>
          </a:p>
        </p:txBody>
      </p:sp>
      <p:pic>
        <p:nvPicPr>
          <p:cNvPr id="5122" name="Picture 2" descr="https://catherineasquithgallery.com/uploads/posts/2021-02/1613444903_12-p-fon-dlya-prezentatsii-pro-sobak-1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" y="1459286"/>
            <a:ext cx="5872451" cy="36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umain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2170</Words>
  <Application>WPS Presentation</Application>
  <PresentationFormat>Экран (16:9)</PresentationFormat>
  <Paragraphs>149</Paragraphs>
  <Slides>25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Arial</vt:lpstr>
      <vt:lpstr>Hind</vt:lpstr>
      <vt:lpstr>Calibri</vt:lpstr>
      <vt:lpstr>Times New Roman</vt:lpstr>
      <vt:lpstr>Microsoft YaHei</vt:lpstr>
      <vt:lpstr>Arial Unicode MS</vt:lpstr>
      <vt:lpstr>Dumaine</vt:lpstr>
      <vt:lpstr>PowerPoint 演示文稿</vt:lpstr>
      <vt:lpstr>PowerPoint 演示文稿</vt:lpstr>
      <vt:lpstr>               К сожалению, к фразе  «Мы в ответе за тех,  кого приручили»  многие не относятся серьезно  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Метлицкая Ирина Хамитовна</dc:creator>
  <cp:lastModifiedBy>Ирина Метлицкая</cp:lastModifiedBy>
  <cp:revision>104</cp:revision>
  <dcterms:created xsi:type="dcterms:W3CDTF">2022-06-12T04:52:10Z</dcterms:created>
  <dcterms:modified xsi:type="dcterms:W3CDTF">2022-06-12T04:53:07Z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F68641357F1D4E5BB52BF6414955157F</vt:lpwstr>
  </property>
  <property fmtid="{D5CDD505-2E9C-101B-9397-08002B2CF9AE}" pid="3" name="KSOProductBuildVer">
    <vt:lpwstr>1049-11.2.0.11029</vt:lpwstr>
  </property>
</Properties>
</file>