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07" r:id="rId4"/>
    <p:sldId id="258" r:id="rId5"/>
    <p:sldId id="287" r:id="rId6"/>
    <p:sldId id="289" r:id="rId7"/>
    <p:sldId id="290" r:id="rId8"/>
    <p:sldId id="291" r:id="rId9"/>
    <p:sldId id="292" r:id="rId10"/>
    <p:sldId id="293" r:id="rId11"/>
    <p:sldId id="294" r:id="rId12"/>
    <p:sldId id="285" r:id="rId13"/>
    <p:sldId id="259" r:id="rId14"/>
    <p:sldId id="260" r:id="rId15"/>
    <p:sldId id="261" r:id="rId16"/>
    <p:sldId id="263" r:id="rId17"/>
    <p:sldId id="267" r:id="rId18"/>
    <p:sldId id="284" r:id="rId19"/>
    <p:sldId id="302" r:id="rId20"/>
    <p:sldId id="303" r:id="rId21"/>
    <p:sldId id="301" r:id="rId22"/>
    <p:sldId id="270" r:id="rId23"/>
    <p:sldId id="271" r:id="rId24"/>
    <p:sldId id="316" r:id="rId25"/>
    <p:sldId id="272" r:id="rId26"/>
    <p:sldId id="273" r:id="rId27"/>
    <p:sldId id="275" r:id="rId28"/>
    <p:sldId id="276" r:id="rId29"/>
    <p:sldId id="277" r:id="rId30"/>
    <p:sldId id="278" r:id="rId31"/>
    <p:sldId id="279" r:id="rId32"/>
    <p:sldId id="280" r:id="rId33"/>
    <p:sldId id="283" r:id="rId34"/>
    <p:sldId id="282" r:id="rId35"/>
    <p:sldId id="309" r:id="rId36"/>
    <p:sldId id="311" r:id="rId37"/>
    <p:sldId id="312" r:id="rId38"/>
    <p:sldId id="314" r:id="rId39"/>
    <p:sldId id="297" r:id="rId40"/>
    <p:sldId id="29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74" d="100"/>
          <a:sy n="74" d="100"/>
        </p:scale>
        <p:origin x="-3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88A4571-0890-498E-AD79-65CC725A6A4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91A5A4B-3431-41C3-8EF3-B7C8291DC6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188640"/>
            <a:ext cx="8568952" cy="4104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2855"/>
            <a:ext cx="9144000" cy="230425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73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Модернизация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ангарских </a:t>
            </a: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</a:t>
            </a:r>
            <a:endParaRPr lang="ru-RU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26064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Муниципальное бюджетное учреждение культуры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Ангарского городского округа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91880" y="764704"/>
            <a:ext cx="532859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«Централизованная 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библиотечная 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система»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4941168"/>
            <a:ext cx="39695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Директор МБУК «ЦБС»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ТОБОЛЬ О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АДРЕС: г. Ангарск,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665838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17 микрорайон, дом 4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ТЕЛЕФОН: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8 (3955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 55-10-22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MAIL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cbs-angarsk@yandex.ru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лёна\Desktop\ЦБС БРЕНД\Лого объё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1872208" cy="1412934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s://cbs-angarsk.ru/images/stories/novosti/CGB_Chz_2018/shef-povar_v_biblioteke/Chz_shef-povar_v_bibliotek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83780" cy="5583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684584" y="6093296"/>
            <a:ext cx="93610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Мастер-класс от шеф-повара в рамках проекта «Нескучные встречи»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 «Читальный зал» ЦГБ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8" name="Picture 4" descr="https://cbs-angarsk.ru/images/stories/novosti/16_biblioteka_2018/svyaschenniy_baykal/16B_svyaschenniy_bayka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80728"/>
            <a:ext cx="4893458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6" name="Picture 2" descr="https://cbs-angarsk.ru/images/stories/novosti/16_biblioteka_2018/cherez_knigu_v_mir_prirodi/16B_cherez_knigu_v_mir_prirod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975721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71600" y="6315417"/>
            <a:ext cx="77048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Детская библиотека №16 им. А. Стародубовой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892480" cy="14401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АВТОМАТИЗАЦИЯ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 массовых библиотеках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Ангарска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1317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3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Созданы информационные центры, оснащенные ПК и копировально-множительной техникой. 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3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Обеспечен доступ пользователей в Интернет, </a:t>
            </a:r>
            <a:br>
              <a:rPr lang="ru-RU" sz="3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т.ч. посредством Wi-Fi-подключения во всех библиотеках. 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 сайт учреждения </a:t>
            </a:r>
            <a:r>
              <a:rPr lang="ru-RU" sz="37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https://cbs-angarsk.ru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Создана единая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городская автоматизированная информационно-библиотечная сеть,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обеспечивающая взаимообмен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библиографическими записями статей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из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журналов и газет между библиотеками.</a:t>
            </a:r>
          </a:p>
          <a:p>
            <a:pPr>
              <a:buClr>
                <a:schemeClr val="bg1"/>
              </a:buClr>
            </a:pP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Электронный каталог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представлен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сайте </a:t>
            </a: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МБУК «ЦБС».</a:t>
            </a:r>
            <a:endParaRPr lang="ru-RU" sz="37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1"/>
              </a:buClr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8507288" cy="4325112"/>
          </a:xfrm>
        </p:spPr>
        <p:txBody>
          <a:bodyPr>
            <a:normAutofit/>
          </a:bodyPr>
          <a:lstStyle/>
          <a:p>
            <a:pPr marL="0" indent="531813" algn="r">
              <a:lnSpc>
                <a:spcPct val="125000"/>
              </a:lnSpc>
              <a:buNone/>
            </a:pPr>
            <a: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 2018 года реализуется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стратегическая программа развития МБУК «ЦБС»</a:t>
            </a:r>
            <a: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531813" algn="r">
              <a:lnSpc>
                <a:spcPct val="125000"/>
              </a:lnSpc>
              <a:buNone/>
            </a:pPr>
            <a:r>
              <a:rPr lang="ru-RU" sz="3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Срок реализации </a:t>
            </a:r>
            <a:r>
              <a:rPr lang="ru-RU" sz="3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2018 – 2022 </a:t>
            </a:r>
            <a:r>
              <a:rPr lang="ru-RU" sz="3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гг.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5483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БИБЛИОТЕКА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как активный агент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интернет-пространстве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+mn-lt"/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8373616" cy="501317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Ведение электронного каталога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ЦБС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200 000 библиографических записей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sz="17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Участие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региональном проекте по созданию Сводного каталога библиотек Иркутской области (более 28 000 библиографических записей книг, находящихся в библиотеках 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Ангарска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sz="17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Участие в российском проекте МАРС (Межрегиональная аналитическая роспись статей).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Предоставление бесплатного доступа</a:t>
            </a:r>
            <a:b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общероссийской базе данных периодических изданий.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Участие в областном проекте «Литературная карта 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Приангарья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(публикация статей об ангарских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писателях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литературных событиях)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Участие в областном проекте «Середина Земли»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публикация статей об Иркутской области)</a:t>
            </a:r>
          </a:p>
          <a:p>
            <a:pPr>
              <a:buClr>
                <a:schemeClr val="bg1"/>
              </a:buClr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Развитие официального сайта учреждения, создание детского сайта (170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 000 удаленных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посещений). Ежегодная публикация более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4 000 статей (новостные заметки, литературные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обзоры, рекомендации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статьи по истории 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Ангарска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другое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en-US" sz="17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661248"/>
            <a:ext cx="8229600" cy="536923"/>
          </a:xfr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Новый официальный сайт МБУК «ЦБС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Презентация в августе 2019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года </a:t>
            </a:r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Пользователь\Desktop\Новые сайты ЦБС\cbs3 (4).jpg"/>
          <p:cNvPicPr>
            <a:picLocks noChangeAspect="1" noChangeArrowheads="1"/>
          </p:cNvPicPr>
          <p:nvPr/>
        </p:nvPicPr>
        <p:blipFill>
          <a:blip r:embed="rId2" cstate="print"/>
          <a:srcRect l="17719" r="17314" b="81608"/>
          <a:stretch>
            <a:fillRect/>
          </a:stretch>
        </p:blipFill>
        <p:spPr bwMode="auto">
          <a:xfrm>
            <a:off x="251520" y="404664"/>
            <a:ext cx="8568952" cy="502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lumMod val="6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Новые сайты ЦБС\cbs3_l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56" r="16348"/>
          <a:stretch>
            <a:fillRect/>
          </a:stretch>
        </p:blipFill>
        <p:spPr bwMode="auto">
          <a:xfrm>
            <a:off x="323528" y="264077"/>
            <a:ext cx="8352928" cy="626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lumMod val="6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908720"/>
            <a:ext cx="9093696" cy="1066800"/>
          </a:xfrm>
        </p:spPr>
        <p:txBody>
          <a:bodyPr>
            <a:noAutofit/>
          </a:bodyPr>
          <a:lstStyle/>
          <a:p>
            <a:pPr marL="723900" indent="-11113">
              <a:spcAft>
                <a:spcPts val="1200"/>
              </a:spcAft>
            </a:pP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Создание библиотечного пространства, предоставляющего возможность получения библиотечных документов посредством различных форм обслуживания библиотечного абонемента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68960"/>
            <a:ext cx="8820472" cy="36004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Межбиблиотечный абонемент и электронная доставка документов.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Организация передвижных библиотек.</a:t>
            </a:r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Предоставление электронных библиотечных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систем</a:t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удаленным пользователям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(доступ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 электронной библиотеке «</a:t>
            </a:r>
            <a:r>
              <a:rPr lang="ru-RU" sz="20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ЛитРес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 Национальной электронной библиотеке (НЭБ)).</a:t>
            </a:r>
          </a:p>
          <a:p>
            <a:pPr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и предоставление электронной коллекции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Ангарск: книги и документы».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76672"/>
            <a:ext cx="9433048" cy="1143000"/>
          </a:xfrm>
        </p:spPr>
        <p:txBody>
          <a:bodyPr>
            <a:noAutofit/>
          </a:bodyPr>
          <a:lstStyle/>
          <a:p>
            <a:pPr marL="531813" indent="11113">
              <a:spcAft>
                <a:spcPts val="1200"/>
              </a:spcAft>
            </a:pPr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БИБЛИОТЕКА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как хранитель традиционного культурного наследия</a:t>
            </a:r>
            <a:r>
              <a:rPr lang="ru-RU" sz="3600" b="1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3600" b="1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8820472" cy="494116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Получение обязательного экземпляра местных авторов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50 – 100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книг).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электронной коллекции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Ангарск: книги и документы» (50 000 единиц хранения).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коллекции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«Редкая книга».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электронных коллекций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ангарских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писателей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Л. Беспрозванного, В. Алексеева, Н.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Кудашкиной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электронной базы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данных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Китойская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летопись».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удиоэкскурсий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 городу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Ангарску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izi.TRAVEL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ангарсктуризм.РФ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Открытие краеведческой экспозиции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«Живая старина».</a:t>
            </a:r>
            <a:endParaRPr lang="ru-RU" sz="22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8" descr="https://i.mycdn.me/image?id=874757429085&amp;t=3&amp;plc=WEB&amp;tkn=*ZKuT-D972y4HRzoUMaT5j9tvp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7328814" cy="4122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i.mycdn.me/image?id=874757450077&amp;t=3&amp;plc=WEB&amp;tkn=*y8ti7_xqfp-E_431FSazazy8UTk"/>
          <p:cNvPicPr>
            <a:picLocks noChangeAspect="1" noChangeArrowheads="1"/>
          </p:cNvPicPr>
          <p:nvPr/>
        </p:nvPicPr>
        <p:blipFill>
          <a:blip r:embed="rId3" cstate="print"/>
          <a:srcRect l="8636" t="5733"/>
          <a:stretch>
            <a:fillRect/>
          </a:stretch>
        </p:blipFill>
        <p:spPr bwMode="auto">
          <a:xfrm>
            <a:off x="395536" y="2924944"/>
            <a:ext cx="6120680" cy="3552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89640" cy="1800200"/>
          </a:xfrm>
        </p:spPr>
        <p:txBody>
          <a:bodyPr>
            <a:noAutofit/>
          </a:bodyPr>
          <a:lstStyle/>
          <a:p>
            <a:pPr marL="182563" indent="0">
              <a:buNone/>
              <a:tabLst>
                <a:tab pos="82550" algn="l"/>
              </a:tabLs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Ангарском городском округе – 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2563" indent="0">
              <a:buNone/>
              <a:tabLst>
                <a:tab pos="82550" algn="l"/>
              </a:tabLs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20 библиотек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27584" y="2348880"/>
            <a:ext cx="7272808" cy="2477889"/>
            <a:chOff x="1403648" y="1916832"/>
            <a:chExt cx="7272808" cy="247788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475656" y="3933056"/>
              <a:ext cx="7200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q"/>
                <a:defRPr/>
              </a:pPr>
              <a:endParaRPr lang="ru-RU" sz="24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03648" y="1916832"/>
              <a:ext cx="72728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q"/>
                <a:defRPr/>
              </a:pPr>
              <a:endParaRPr lang="ru-RU" sz="24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endParaRPr>
            </a:p>
          </p:txBody>
        </p:sp>
      </p:grpSp>
      <p:sp>
        <p:nvSpPr>
          <p:cNvPr id="12" name="Содержимое 2"/>
          <p:cNvSpPr txBox="1">
            <a:spLocks/>
          </p:cNvSpPr>
          <p:nvPr/>
        </p:nvSpPr>
        <p:spPr>
          <a:xfrm>
            <a:off x="251520" y="1772816"/>
            <a:ext cx="8496944" cy="327237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ru-RU" sz="3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составе МБУК «ЦБС»:</a:t>
            </a:r>
          </a:p>
          <a:p>
            <a:pPr marL="719138" marR="0" lvl="0" indent="-358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Tx/>
              <a:buFont typeface="Georgia"/>
              <a:buChar char="•"/>
              <a:tabLst/>
              <a:defRPr/>
            </a:pPr>
            <a: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Центральная </a:t>
            </a:r>
            <a: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городская библиотека</a:t>
            </a:r>
          </a:p>
          <a:p>
            <a:pPr marL="719138" marR="0" lvl="0" indent="-358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Tx/>
              <a:buFont typeface="Georgia"/>
              <a:buChar char="•"/>
              <a:tabLst/>
              <a:defRPr/>
            </a:pPr>
            <a: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Центральная детская библиотека</a:t>
            </a:r>
            <a:b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им. А</a:t>
            </a:r>
            <a: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Гайдара</a:t>
            </a:r>
            <a:endParaRPr lang="ru-RU" sz="28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719138" marR="0" lvl="0" indent="-358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Tx/>
              <a:buFont typeface="Georgia"/>
              <a:buChar char="•"/>
              <a:tabLst/>
              <a:defRPr/>
            </a:pPr>
            <a:r>
              <a:rPr lang="ru-RU" sz="2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16 библиотек</a:t>
            </a:r>
          </a:p>
          <a:p>
            <a:pPr marL="92075" marR="0" lvl="0" indent="17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lang="ru-RU" sz="3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 библиотеки входят в структуру </a:t>
            </a:r>
            <a:r>
              <a:rPr lang="ru-RU" sz="3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культурно-досуговых</a:t>
            </a:r>
            <a:r>
              <a:rPr lang="ru-RU" sz="3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центров </a:t>
            </a:r>
            <a:br>
              <a:rPr lang="ru-RU" sz="3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с. </a:t>
            </a:r>
            <a:r>
              <a:rPr lang="ru-RU" sz="3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Савватевка</a:t>
            </a:r>
            <a:r>
              <a:rPr lang="ru-RU" sz="3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и с. </a:t>
            </a:r>
            <a:r>
              <a:rPr lang="ru-RU" sz="3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Одинск</a:t>
            </a:r>
            <a:endParaRPr lang="ru-RU" sz="32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97152"/>
            <a:ext cx="8841160" cy="2736304"/>
          </a:xfrm>
        </p:spPr>
        <p:txBody>
          <a:bodyPr>
            <a:normAutofit/>
          </a:bodyPr>
          <a:lstStyle/>
          <a:p>
            <a:pPr marL="0" indent="450850" algn="r">
              <a:buNone/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приобретение оборудования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краеведческой экспозиции «Живая старина» </a:t>
            </a:r>
            <a:b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был организован сбор денежных средств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Российской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краудфандинговой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интернет-платформе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Planeta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Собрано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52 600 рублей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r"/>
            <a:endParaRPr lang="ru-RU" dirty="0"/>
          </a:p>
        </p:txBody>
      </p:sp>
      <p:pic>
        <p:nvPicPr>
          <p:cNvPr id="4" name="Picture 4" descr="https://i.mycdn.me/image?id=871804152925&amp;t=3&amp;plc=WEB&amp;tkn=*_dqBGv6ItH6bHy4wl9XrLFQ1t00"/>
          <p:cNvPicPr>
            <a:picLocks noChangeAspect="1" noChangeArrowheads="1"/>
          </p:cNvPicPr>
          <p:nvPr/>
        </p:nvPicPr>
        <p:blipFill>
          <a:blip r:embed="rId2" cstate="print"/>
          <a:srcRect l="12747" t="11293" r="11546" b="23773"/>
          <a:stretch>
            <a:fillRect/>
          </a:stretch>
        </p:blipFill>
        <p:spPr bwMode="auto">
          <a:xfrm>
            <a:off x="971600" y="476672"/>
            <a:ext cx="7200801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1" name="Picture 3" descr="C:\Users\Алёна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388424" cy="576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lumMod val="6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8640"/>
            <a:ext cx="3053319" cy="123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ocuments\Desktop\Руский музей\OI_den_bibliografii_v_otdele_iskusstv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4392488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23312" cy="10668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БИБЛИОТЕКА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как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просветительский центр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4437112"/>
            <a:ext cx="7344816" cy="4325112"/>
          </a:xfrm>
        </p:spPr>
        <p:txBody>
          <a:bodyPr>
            <a:normAutofit/>
          </a:bodyPr>
          <a:lstStyle/>
          <a:p>
            <a:pPr marL="0" indent="0" algn="r">
              <a:spcAft>
                <a:spcPts val="600"/>
              </a:spcAft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Виртуальный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филиал Русского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музея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(открыт в октябре 2014 года)</a:t>
            </a:r>
          </a:p>
          <a:p>
            <a:pPr marL="355600" indent="368300" algn="r"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Культурно-массовые мероприятия</a:t>
            </a:r>
          </a:p>
          <a:p>
            <a:pPr marL="355600" indent="368300" algn="r"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Лектории</a:t>
            </a:r>
          </a:p>
          <a:p>
            <a:pPr marL="355600" indent="368300" algn="r"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Интерактивные игры</a:t>
            </a:r>
          </a:p>
          <a:p>
            <a:pPr marL="355600" indent="368300" algn="r"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Свыше 1300 посетителей</a:t>
            </a:r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Documents\Desktop\Руский музей\CBS_OI_russkiy_muzey_dlya_bolshoy_sem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958229" cy="2970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D:\Documents\Desktop\Руский музей\OI_iskusstvo_dlya_shkolnikov_2.jpg"/>
          <p:cNvPicPr>
            <a:picLocks noChangeAspect="1" noChangeArrowheads="1"/>
          </p:cNvPicPr>
          <p:nvPr/>
        </p:nvPicPr>
        <p:blipFill>
          <a:blip r:embed="rId4" cstate="print"/>
          <a:srcRect r="6293"/>
          <a:stretch>
            <a:fillRect/>
          </a:stretch>
        </p:blipFill>
        <p:spPr bwMode="auto">
          <a:xfrm>
            <a:off x="251520" y="3861048"/>
            <a:ext cx="357576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Documents\Desktop\Руский музей\Russkiy_Muzey_logoti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996952"/>
            <a:ext cx="1224136" cy="131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672" y="188640"/>
            <a:ext cx="8867328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ПОДДЕРЖКА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непрерывного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образования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237712" cy="432511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Обучающие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мастер-классы по финансовой грамотности, </a:t>
            </a:r>
            <a:r>
              <a:rPr lang="ru-RU" sz="2400" b="1" dirty="0" err="1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скорочтению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русскому языку, английскому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языку,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фотоделу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(ЦГБ).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для людей пожилого возраста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Компьютерная грамотность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(ЦГБ, библиотеки №3, №4, №6, №14).</a:t>
            </a:r>
            <a:endParaRPr lang="ru-RU" sz="24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Обучающие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занятия для людей, занимающихся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литературным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трудом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(библиотеки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№3, №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4).</a:t>
            </a:r>
          </a:p>
          <a:p>
            <a:pPr>
              <a:buClr>
                <a:schemeClr val="bg1"/>
              </a:buClr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Трансляция областных </a:t>
            </a:r>
            <a:r>
              <a:rPr lang="ru-RU" sz="24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онлайн-лекций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родителей</a:t>
            </a:r>
            <a:b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вебинаров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правовой грамотности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ЦГБ, библиотеки №3, №6, №14).</a:t>
            </a:r>
          </a:p>
          <a:p>
            <a:pPr>
              <a:buClr>
                <a:schemeClr val="bg1"/>
              </a:buClr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ЭР\САЙТ\2017 АРХИВ\НОВОСТИ 2017\ЦГБ Читальный зал\ЧЗ Читатели БИЦ хотят стать фотомастерами\ChZ_chitateli_bits_hotyat_stat_fotomasterami_5.jpg"/>
          <p:cNvPicPr>
            <a:picLocks noChangeAspect="1" noChangeArrowheads="1"/>
          </p:cNvPicPr>
          <p:nvPr/>
        </p:nvPicPr>
        <p:blipFill>
          <a:blip r:embed="rId2" cstate="print"/>
          <a:srcRect r="7127"/>
          <a:stretch>
            <a:fillRect/>
          </a:stretch>
        </p:blipFill>
        <p:spPr bwMode="auto">
          <a:xfrm rot="21351589">
            <a:off x="462891" y="411294"/>
            <a:ext cx="4005627" cy="3032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300" name="Picture 4" descr="D:\ЭР\САЙТ\2018 АРХИВ\НОВОСТИ\3 библиотека\3Б Онлайн-лекции для родителей\3B_onlayn-lektsii_dlya_roditeley_3.jpg"/>
          <p:cNvPicPr>
            <a:picLocks noChangeAspect="1" noChangeArrowheads="1"/>
          </p:cNvPicPr>
          <p:nvPr/>
        </p:nvPicPr>
        <p:blipFill>
          <a:blip r:embed="rId3" cstate="print"/>
          <a:srcRect l="4331" r="2546"/>
          <a:stretch>
            <a:fillRect/>
          </a:stretch>
        </p:blipFill>
        <p:spPr bwMode="auto">
          <a:xfrm>
            <a:off x="3779912" y="3212976"/>
            <a:ext cx="4764385" cy="3432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4" name="Picture 2" descr="https://cbs-angarsk.ru/images/stories/CBS/Kompyurernaya_azbuka/OIiAKA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4408853" cy="3344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299" name="Picture 3" descr="D:\ЭР\САЙТ\2017 АРХИВ\НОВОСТИ 2017\3 библиотека\3 биб «PROчтение» в библиотеке №3\3B_PROchtenie_v_biblioteke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32656"/>
            <a:ext cx="4433577" cy="3394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4544" y="5877272"/>
            <a:ext cx="9144000" cy="2409131"/>
          </a:xfrm>
        </p:spPr>
        <p:txBody>
          <a:bodyPr>
            <a:normAutofit/>
          </a:bodyPr>
          <a:lstStyle/>
          <a:p>
            <a:pPr marL="0" indent="450850" algn="r">
              <a:buNone/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27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клубов и объединений по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интересам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различных групп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населения</a:t>
            </a:r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188640"/>
            <a:ext cx="8229600" cy="122899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Библиотеки –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интеллектуально-творческие центры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2" descr="https://cbs-angarsk.ru/images/stories/novosti/CGB_OKiMS_2018/prednovogodniy_perepolokh/PC090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32" y="1631117"/>
            <a:ext cx="4370483" cy="2912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s://cbs-angarsk.ru/images/stories/novosti/14_biblioteka_2016/14B_MKpD_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2532635" cy="4002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https://cbs-angarsk.ru/images/stories/novosti/14_biblioteka_2016/14B_ChiV_216.jpg"/>
          <p:cNvPicPr>
            <a:picLocks noChangeAspect="1" noChangeArrowheads="1"/>
          </p:cNvPicPr>
          <p:nvPr/>
        </p:nvPicPr>
        <p:blipFill>
          <a:blip r:embed="rId4" cstate="print"/>
          <a:srcRect t="13559"/>
          <a:stretch>
            <a:fillRect/>
          </a:stretch>
        </p:blipFill>
        <p:spPr bwMode="auto">
          <a:xfrm>
            <a:off x="1547664" y="3212976"/>
            <a:ext cx="3816424" cy="2474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Библиотеки –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социально-коммуникативные площадки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13176"/>
            <a:ext cx="9001000" cy="3024336"/>
          </a:xfrm>
        </p:spPr>
        <p:txBody>
          <a:bodyPr>
            <a:noAutofit/>
          </a:bodyPr>
          <a:lstStyle/>
          <a:p>
            <a:pPr algn="r">
              <a:buClr>
                <a:schemeClr val="bg1"/>
              </a:buClr>
            </a:pP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Заседания общественных 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организаций</a:t>
            </a:r>
            <a:endParaRPr lang="ru-RU" sz="18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buClr>
                <a:schemeClr val="bg1"/>
              </a:buClr>
            </a:pP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Просветительский проект «Воскресенье </a:t>
            </a:r>
            <a:r>
              <a:rPr lang="ru-RU" sz="18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библиотеке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18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buClr>
                <a:schemeClr val="bg1"/>
              </a:buClr>
            </a:pP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Заседания </a:t>
            </a:r>
            <a:r>
              <a:rPr lang="ru-RU" sz="18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клубов по 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интересам</a:t>
            </a:r>
            <a:endParaRPr lang="ru-RU" sz="18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buClr>
                <a:schemeClr val="bg1"/>
              </a:buClr>
            </a:pP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Громкие </a:t>
            </a:r>
            <a:r>
              <a:rPr lang="ru-RU" sz="18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чтения сказок, творческие занятия для 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детей и родителей</a:t>
            </a:r>
            <a:endParaRPr lang="ru-RU" sz="18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buClr>
                <a:schemeClr val="bg1"/>
              </a:buClr>
            </a:pP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Общероссийский фестиваль короткометражных фильмов 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18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АРТкино</a:t>
            </a:r>
            <a:r>
              <a:rPr lang="ru-RU" sz="1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18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s://cbs-angarsk.ru/images/stories/novosti/15_biblioteka_2019/vmeste_s_mamoy/15b_vmeste_s_mamo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619672" y="1484784"/>
            <a:ext cx="576013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48464" cy="10668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ПРЕОБРАЗОВАНИЕ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библиотечного пространства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013176"/>
            <a:ext cx="8640960" cy="151216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Организация открытого доступа к книжным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фондам</a:t>
            </a:r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buClr>
                <a:schemeClr val="bg1"/>
              </a:buClr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Функциональное зонирование </a:t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внутри библиотечного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пространства</a:t>
            </a:r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7" name="Picture 3" descr="C:\Users\Пользователь\Desktop\зайцева.JPG"/>
          <p:cNvPicPr>
            <a:picLocks noChangeAspect="1" noChangeArrowheads="1"/>
          </p:cNvPicPr>
          <p:nvPr/>
        </p:nvPicPr>
        <p:blipFill>
          <a:blip r:embed="rId2" cstate="print"/>
          <a:srcRect r="4607"/>
          <a:stretch>
            <a:fillRect/>
          </a:stretch>
        </p:blipFill>
        <p:spPr bwMode="auto">
          <a:xfrm>
            <a:off x="4067944" y="1556792"/>
            <a:ext cx="4670769" cy="3261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Пользователь\Desktop\читайм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245692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50296"/>
            <a:ext cx="8373616" cy="11430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Проект «Библиотечный десант»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805264"/>
            <a:ext cx="8229600" cy="1008112"/>
          </a:xfrm>
        </p:spPr>
        <p:txBody>
          <a:bodyPr>
            <a:normAutofit/>
          </a:bodyPr>
          <a:lstStyle/>
          <a:p>
            <a:pPr marL="0" indent="450850" algn="r">
              <a:spcAft>
                <a:spcPts val="1200"/>
              </a:spcAft>
              <a:buNone/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Обслуживание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внегородских территорий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округа</a:t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Савватеевка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с. </a:t>
            </a:r>
            <a:r>
              <a:rPr lang="ru-RU" sz="20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Одинск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мкр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Юго-Восточный</a:t>
            </a:r>
          </a:p>
          <a:p>
            <a:pPr algn="r">
              <a:buNone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6024" y="345976"/>
            <a:ext cx="8748464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БИБЛИОТЕКА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как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просветительский центр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s://cbs-angarsk.ru/images/stories/novosti/CGB_Ab_2018/poet_tragicheskoy_sudbi/Ab_poet_tragicheskoy_sudb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79307"/>
            <a:ext cx="5400600" cy="3777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684584" y="5201816"/>
            <a:ext cx="9684568" cy="165618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Работа с людьми с ограниченными возможностями здоровья</a:t>
            </a:r>
          </a:p>
          <a:p>
            <a:pPr algn="r">
              <a:spcAft>
                <a:spcPts val="600"/>
              </a:spcAft>
              <a:buNone/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Сотрудничество с Ассоциацией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родителей детей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инвалидов (АРДИ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), Комплексным центром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социального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обслуживания населения «Веста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s://cbs-angarsk.ru/images/stories/novosti/6_biblioteka_2018/chudesa_rossii_razvivaem_pamyat_izuchaem_mir/6B_chudesa_rossii_razvivaem_pamyat_izuchaem_mir3.jpg"/>
          <p:cNvPicPr>
            <a:picLocks noChangeAspect="1" noChangeArrowheads="1"/>
          </p:cNvPicPr>
          <p:nvPr/>
        </p:nvPicPr>
        <p:blipFill>
          <a:blip r:embed="rId2" cstate="print"/>
          <a:srcRect l="1997" t="11993" r="67384" b="12449"/>
          <a:stretch>
            <a:fillRect/>
          </a:stretch>
        </p:blipFill>
        <p:spPr bwMode="auto">
          <a:xfrm>
            <a:off x="2771800" y="1484784"/>
            <a:ext cx="2628863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s://cbs-angarsk.ru/images/stories/novosti/6_biblioteka_2018/chudesa_rossii_razvivaem_pamyat_izuchaem_mir/6B_chudesa_rossii_razvivaem_pamyat_izuchaem_mir3.jpg"/>
          <p:cNvPicPr>
            <a:picLocks noChangeAspect="1" noChangeArrowheads="1"/>
          </p:cNvPicPr>
          <p:nvPr/>
        </p:nvPicPr>
        <p:blipFill>
          <a:blip r:embed="rId2" cstate="print"/>
          <a:srcRect l="33620" t="1199" r="38424" b="34037"/>
          <a:stretch>
            <a:fillRect/>
          </a:stretch>
        </p:blipFill>
        <p:spPr bwMode="auto">
          <a:xfrm>
            <a:off x="5756132" y="1268760"/>
            <a:ext cx="2968330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404664"/>
            <a:ext cx="8964488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просветительский центр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291426"/>
            <a:ext cx="856895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ПОКАЗАТЕЛИ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деятельности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учреждения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9" y="2276873"/>
          <a:ext cx="8352927" cy="323606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{638B1855-1B75-4FBE-930C-398BA8C253C6}</a:tableStyleId>
              </a:tblPr>
              <a:tblGrid>
                <a:gridCol w="4032447"/>
                <a:gridCol w="1440160"/>
                <a:gridCol w="1296145"/>
                <a:gridCol w="1584175"/>
              </a:tblGrid>
              <a:tr h="987923">
                <a:tc>
                  <a:txBody>
                    <a:bodyPr/>
                    <a:lstStyle/>
                    <a:p>
                      <a:pPr indent="-68580"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2017 г.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2018 г.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+; - к 2017 г.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786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Охват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населения библиотечным обслуживанием (%)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38,8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+8,8</a:t>
                      </a:r>
                      <a:endParaRPr lang="ru-RU" sz="2400" b="1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786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пользователей (чел.),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70 950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92 640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+31 690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786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посещений (чел.)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522 713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545 282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+22 569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941168"/>
            <a:ext cx="8820472" cy="2060848"/>
          </a:xfrm>
        </p:spPr>
        <p:txBody>
          <a:bodyPr>
            <a:normAutofit fontScale="70000" lnSpcReduction="20000"/>
          </a:bodyPr>
          <a:lstStyle/>
          <a:p>
            <a:pPr algn="r">
              <a:spcAft>
                <a:spcPts val="600"/>
              </a:spcAft>
              <a:buNone/>
            </a:pPr>
            <a:endParaRPr lang="ru-RU" sz="29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spcAft>
                <a:spcPts val="600"/>
              </a:spcAft>
              <a:buNone/>
            </a:pPr>
            <a:r>
              <a:rPr lang="ru-RU" sz="29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Работа с людьми, оказавшимися в трудной жизненной ситуации</a:t>
            </a:r>
          </a:p>
          <a:p>
            <a:pPr algn="r">
              <a:spcAft>
                <a:spcPts val="600"/>
              </a:spcAft>
              <a:buNone/>
            </a:pP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Сотрудничество с Главным управлением Федеральной службы исполнения наказаний по Иркутской области, </a:t>
            </a:r>
            <a:b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Ангарской воспитательной </a:t>
            </a: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колонией, </a:t>
            </a: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следственным изолятором №6, ИК </a:t>
            </a: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№2, </a:t>
            </a: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№</a:t>
            </a: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7, №14, №</a:t>
            </a:r>
            <a:r>
              <a:rPr lang="ru-RU" sz="29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endParaRPr lang="ru-RU" sz="29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04664"/>
            <a:ext cx="8964488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просветительский центр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s://cbs-angarsk.ru/images/stories/novosti/6_biblioteka_2018/bibliotekari_proveli_noviy_god_v_sizo/6B_bibliotekari_proveli_noviy_god_v_sizo3.JPG"/>
          <p:cNvPicPr>
            <a:picLocks noChangeAspect="1" noChangeArrowheads="1"/>
          </p:cNvPicPr>
          <p:nvPr/>
        </p:nvPicPr>
        <p:blipFill>
          <a:blip r:embed="rId2" cstate="print"/>
          <a:srcRect l="26280" t="12500" b="12500"/>
          <a:stretch>
            <a:fillRect/>
          </a:stretch>
        </p:blipFill>
        <p:spPr bwMode="auto">
          <a:xfrm>
            <a:off x="4139952" y="1412776"/>
            <a:ext cx="4626535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\\Server\общая\Галина Томилова\SAM_9463.JPG"/>
          <p:cNvPicPr>
            <a:picLocks noChangeAspect="1" noChangeArrowheads="1"/>
          </p:cNvPicPr>
          <p:nvPr/>
        </p:nvPicPr>
        <p:blipFill>
          <a:blip r:embed="rId3" cstate="print"/>
          <a:srcRect r="6452"/>
          <a:stretch>
            <a:fillRect/>
          </a:stretch>
        </p:blipFill>
        <p:spPr bwMode="auto">
          <a:xfrm>
            <a:off x="251520" y="1700808"/>
            <a:ext cx="4176464" cy="3348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717032"/>
            <a:ext cx="8229600" cy="4325112"/>
          </a:xfrm>
        </p:spPr>
        <p:txBody>
          <a:bodyPr>
            <a:normAutofit/>
          </a:bodyPr>
          <a:lstStyle/>
          <a:p>
            <a:pPr marL="0" indent="450850" algn="r">
              <a:buNone/>
            </a:pPr>
            <a:r>
              <a:rPr lang="ru-RU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Победа в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конкурсе национального проекта «Культура»</a:t>
            </a:r>
            <a:r>
              <a:rPr lang="ru-RU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и получение</a:t>
            </a:r>
          </a:p>
          <a:p>
            <a:pPr marL="0" indent="450850" algn="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миллионов рублей </a:t>
            </a:r>
            <a:r>
              <a:rPr lang="ru-RU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создание модельной библиотеки на базе </a:t>
            </a:r>
            <a:r>
              <a:rPr lang="ru-RU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детской библиотеки </a:t>
            </a:r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№</a:t>
            </a:r>
            <a:r>
              <a:rPr lang="ru-RU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10 (95 квартал, д. 12)</a:t>
            </a:r>
          </a:p>
        </p:txBody>
      </p:sp>
      <p:pic>
        <p:nvPicPr>
          <p:cNvPr id="5121" name="Picture 1" descr="C:\Users\73B5~1\AppData\Local\Temp\Rar$DRa0.217\_logo\LIB_logoty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772816"/>
            <a:ext cx="4512245" cy="129813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48464" cy="10668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БИБЛИОТЕКА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как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просветительский центр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820472" cy="1224136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ВНЕДРЕНИЕ </a:t>
            </a:r>
            <a:b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системы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менеджмента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качества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деятельность учреждения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060848"/>
            <a:ext cx="8352928" cy="2880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Повышение эффективности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производства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информационно-библиотечной </a:t>
            </a:r>
            <a:r>
              <a:rPr lang="ru-RU" sz="24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продукции и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услуг.</a:t>
            </a:r>
            <a:endParaRPr lang="ru-RU" sz="24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1"/>
              </a:buClr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Повышение конкурентоспособности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библиотеки.</a:t>
            </a:r>
            <a:endParaRPr lang="ru-RU" sz="24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1"/>
              </a:buClr>
              <a:buNone/>
            </a:pPr>
            <a:endParaRPr lang="ru-RU" dirty="0"/>
          </a:p>
        </p:txBody>
      </p:sp>
      <p:pic>
        <p:nvPicPr>
          <p:cNvPr id="4098" name="Picture 2" descr="http://soc.volganet.ru/19/%D0%BF%D0%BE%D0%B2%D1%8B%D1%88%D0%B5%D0%BD%D0%B8%D0%B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7985" y="3284984"/>
            <a:ext cx="4320480" cy="324036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88840"/>
            <a:ext cx="8517632" cy="43251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Должностные инструкции на основе </a:t>
            </a:r>
            <a:r>
              <a:rPr lang="ru-RU" sz="22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профстандартов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Аттестация работников. 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Обучение и переподготовка (22 человека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получили дипломы о специальном образовании).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Повышение квалификации (59 человек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прошли курсы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повышения </a:t>
            </a: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квалификации).</a:t>
            </a:r>
          </a:p>
          <a:p>
            <a:pPr>
              <a:buClr>
                <a:schemeClr val="bg1"/>
              </a:buClr>
            </a:pP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Программа повышения квалификации </a:t>
            </a:r>
            <a:b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«Грани профессии».</a:t>
            </a:r>
          </a:p>
          <a:p>
            <a:pPr>
              <a:buClr>
                <a:schemeClr val="bg1"/>
              </a:buClr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1368152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ВНЕДРЕНИЕ </a:t>
            </a:r>
            <a:b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профессиональных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стандартов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Пользователь\Desktop\Новая папка\Зональный\DSCF4056.JPG"/>
          <p:cNvPicPr>
            <a:picLocks noChangeAspect="1" noChangeArrowheads="1"/>
          </p:cNvPicPr>
          <p:nvPr/>
        </p:nvPicPr>
        <p:blipFill>
          <a:blip r:embed="rId2" cstate="print"/>
          <a:srcRect t="3614"/>
          <a:stretch>
            <a:fillRect/>
          </a:stretch>
        </p:blipFill>
        <p:spPr bwMode="auto">
          <a:xfrm>
            <a:off x="1763688" y="1464830"/>
            <a:ext cx="5904656" cy="4268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484784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ВНЕДРЕНИЕ </a:t>
            </a:r>
            <a:b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профессиональных </a:t>
            </a:r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стандартов</a:t>
            </a:r>
            <a:endParaRPr lang="ru-RU" sz="34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805264"/>
            <a:ext cx="8712968" cy="1052736"/>
          </a:xfrm>
        </p:spPr>
        <p:txBody>
          <a:bodyPr>
            <a:noAutofit/>
          </a:bodyPr>
          <a:lstStyle/>
          <a:p>
            <a:pPr marL="0" indent="450850" algn="r">
              <a:lnSpc>
                <a:spcPct val="125000"/>
              </a:lnSpc>
              <a:buNone/>
            </a:pP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Областной зональный семинар «Социальные ориентиры</a:t>
            </a:r>
            <a:b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деятельности общедоступной библиотеки»</a:t>
            </a:r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188640"/>
            <a:ext cx="849694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КАДРОВЫЙ СОСТАВ учреждения</a:t>
            </a:r>
          </a:p>
          <a:p>
            <a:pPr marL="0" marR="0" lvl="0" indent="227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процессе оптимизации штатного расписания </a:t>
            </a: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2018 году штат сотрудников МБУК «ЦБС» </a:t>
            </a:r>
            <a:b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сократился на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48 человек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2996952"/>
          <a:ext cx="8208912" cy="2613923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3500570"/>
                <a:gridCol w="4708342"/>
              </a:tblGrid>
              <a:tr h="630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ГОДЫ</a:t>
                      </a:r>
                      <a:endParaRPr lang="ru-RU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br>
                        <a:rPr lang="ru-RU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(чел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ru-RU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173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168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ru-RU" sz="2800" b="1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2448272"/>
          </a:xfrm>
        </p:spPr>
        <p:txBody>
          <a:bodyPr>
            <a:normAutofit fontScale="92500" lnSpcReduction="10000"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  <a:tabLst>
                <a:tab pos="266700" algn="l"/>
              </a:tabLst>
            </a:pPr>
            <a:r>
              <a:rPr lang="ru-RU" sz="35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ПРИВЛЕЧЕНИЕ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  <a:tabLst>
                <a:tab pos="266700" algn="l"/>
              </a:tabLst>
            </a:pPr>
            <a:r>
              <a:rPr lang="ru-RU" sz="35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внебюджетных средств</a:t>
            </a:r>
            <a:endParaRPr lang="ru-RU" sz="35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МБУК «ЦБС» активно ведет </a:t>
            </a: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деятельность</a:t>
            </a:r>
            <a:b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привлечению внебюджетных </a:t>
            </a: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средств</a:t>
            </a: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6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развитие библиотек.</a:t>
            </a:r>
            <a:endParaRPr lang="ru-RU" sz="26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95536" y="3356992"/>
            <a:ext cx="784887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Объем внебюджетных средств,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полученных</a:t>
            </a:r>
          </a:p>
          <a:p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участия в конкурсах, грантах, от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спонсоров</a:t>
            </a:r>
          </a:p>
          <a:p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т.п.,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2017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году составил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215 709,03 руб.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23528" y="5013176"/>
            <a:ext cx="849694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2018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году </a:t>
            </a:r>
            <a:r>
              <a:rPr lang="ru-RU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356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377,00 руб.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ОБЪЕМ ДОХОДОВ </a:t>
            </a:r>
            <a:br>
              <a:rPr lang="ru-RU" sz="3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от оказания платных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услуг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412776"/>
          <a:ext cx="8352929" cy="2387194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469213"/>
                <a:gridCol w="1276505"/>
                <a:gridCol w="1718778"/>
                <a:gridCol w="2571594"/>
                <a:gridCol w="1316839"/>
              </a:tblGrid>
              <a:tr h="271763"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0" algn="l"/>
                          <a:tab pos="539750" algn="l"/>
                        </a:tabLs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Объем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доходов,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заплани-рованных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tabLst>
                          <a:tab pos="0" algn="l"/>
                          <a:tab pos="53975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2017 г. 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0" algn="l"/>
                          <a:tab pos="539750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(тыс. руб.)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Выполнено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 2017 год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Заплани-ровано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2018 г.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(тыс. руб.)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(тыс. руб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ru-RU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выполнения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консолидированного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бюджета сферы культуры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7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1 000,00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1 422,26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142%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br>
                        <a:rPr lang="ru-RU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 бюджета ЦБС)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1000,00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323528" y="4077072"/>
          <a:ext cx="8352928" cy="2448271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469213"/>
                <a:gridCol w="1276504"/>
                <a:gridCol w="1862795"/>
                <a:gridCol w="2427577"/>
                <a:gridCol w="1316839"/>
              </a:tblGrid>
              <a:tr h="3497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Объем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доходов,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заплани-рованных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2018 г. 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(тыс. руб.)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0" algn="l"/>
                          <a:tab pos="539750" algn="l"/>
                        </a:tabLst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Выполнено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 2018 год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Заплани-ровано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2019 г.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(тыс. руб.)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9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(тыс. руб.)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выполнения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консолидированного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бюджета сферы культуры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95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1 368,00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1 788,16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131%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2,48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br>
                        <a:rPr lang="ru-RU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 бюджета ЦБС)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0385" algn="l"/>
                        </a:tabLst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1368,00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ЧИСЛО ПУБЛИКАЦИЙ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СМИ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деятельности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учреждения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b="1" dirty="0"/>
              <a:t> 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6" y="1462908"/>
          <a:ext cx="8229600" cy="2182116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810544"/>
                <a:gridCol w="1728192"/>
                <a:gridCol w="1872208"/>
                <a:gridCol w="2818656"/>
              </a:tblGrid>
              <a:tr h="14115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Число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публикаций в СМИ о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деятельности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МБУК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«ЦБС»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028" marR="46028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1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том числе</a:t>
                      </a: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1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Газеты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Журналы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Интернет-издания</a:t>
                      </a: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МБУК «ЦБС»</a:t>
                      </a: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129</a:t>
                      </a: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959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028" marR="46028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395536" y="5157192"/>
          <a:ext cx="8208912" cy="1226058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3884574"/>
                <a:gridCol w="4324338"/>
              </a:tblGrid>
              <a:tr h="47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Наименование учреждения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Число публикаций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МБУК «ЦБС»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95536" y="3946376"/>
            <a:ext cx="8229600" cy="10668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АИС «Единое информационное пространство в сфере культуры»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D:\Desktop\СВИДЕТЕЛЬСТВ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848872" cy="462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lumMod val="6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5085184"/>
            <a:ext cx="8748464" cy="216024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450850" algn="r" defTabSz="914400" rtl="0" eaLnBrk="1" fontAlgn="auto" latinLnBrk="0" hangingPunct="1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Внесение в 2018 году МБУК «ЦБС» 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Федеральный реестр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«Всероссийская Книга Почета»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как организации,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способствующей социально-экономическому развитию территории и повышению эффективности своей отрасли.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72816"/>
            <a:ext cx="8568952" cy="3168352"/>
          </a:xfrm>
        </p:spPr>
        <p:txBody>
          <a:bodyPr>
            <a:noAutofit/>
          </a:bodyPr>
          <a:lstStyle/>
          <a:p>
            <a:pPr marL="0" indent="531813" algn="r">
              <a:lnSpc>
                <a:spcPct val="125000"/>
              </a:lnSpc>
              <a:buNone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МОДЕРНИЗАЦИЯ БИБЛИОТЕК</a:t>
            </a:r>
            <a: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современных условиях </a:t>
            </a:r>
            <a: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b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это изменение функциональной роли библиотеки в социуме.</a:t>
            </a:r>
            <a:endParaRPr lang="ru-RU" sz="4000" b="1" dirty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32856"/>
            <a:ext cx="8820472" cy="28083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Спасибо </a:t>
            </a:r>
          </a:p>
          <a:p>
            <a:pPr algn="ctr">
              <a:buNone/>
            </a:pPr>
            <a:r>
              <a:rPr lang="ru-RU" sz="60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за внимание!</a:t>
            </a:r>
            <a:endParaRPr lang="ru-RU" sz="6000" b="1" dirty="0">
              <a:effectLst>
                <a:glow rad="228600">
                  <a:schemeClr val="bg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https://cbs-angarsk.ru/images/stories/novosti/3_biblioteka_2019/klub_molodih_roditeley/3B_klub_molodih_roditeley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9512" y="548680"/>
            <a:ext cx="8594939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683568" y="6021288"/>
            <a:ext cx="8229600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Онлайн-лекция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к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луба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молодых родителей ОЮБ им. И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П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Уткина</a:t>
            </a:r>
          </a:p>
          <a:p>
            <a:pPr algn="r">
              <a:buNone/>
            </a:pP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Библиотека №3 им. Л. Беспрозванного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cbs-angarsk.ru/images/stories/novosti/CGB_OI_2019/i_leti_moya_dusha/Oi_i_leti_moya_dus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0648"/>
            <a:ext cx="5063021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6" name="Picture 2" descr="https://cbs-angarsk.ru/images/stories/novosti/CGB_OI_2019/vesennyaya_stuchit_kape/Oi_vesennyaya_stuchit_kap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36912"/>
            <a:ext cx="4929063" cy="3788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20072" y="3933056"/>
            <a:ext cx="3600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Концерт </a:t>
            </a:r>
            <a:b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народного вокального 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ансамбля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 «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Ивушка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Ангарского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отделения </a:t>
            </a:r>
            <a:endParaRPr lang="ru-RU" sz="17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Всероссийского 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общества слепых</a:t>
            </a:r>
            <a:endParaRPr lang="ru-RU" sz="17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endParaRPr lang="ru-RU" sz="5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Выступление </a:t>
            </a:r>
            <a:endParaRPr lang="ru-RU" sz="17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ансамбля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 «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Ангарушка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algn="r"/>
            <a:endParaRPr lang="ru-RU" sz="500" b="1" dirty="0" smtClean="0">
              <a:effectLst>
                <a:glow rad="228600">
                  <a:schemeClr val="bg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 искусств ЦГБ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https://cbs-angarsk.ru/images/stories/novosti/CGB_Chz_2019/mnogolikiy_russkiy_yazik/Chz_mnogolikiy_russkiy_yazik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488832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6093296"/>
            <a:ext cx="6840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Интеллектуальная игра «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Книгомания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 «Читальный зал» ЦГБ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https://cbs-angarsk.ru/images/stories/novosti/CGB_Chz_2019/chitaem_igraem_masterim/Chz_chitaem_igraem_masteri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6912768" cy="5227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756592" y="5805264"/>
            <a:ext cx="96845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Громкие чтения в рамках проекта </a:t>
            </a:r>
            <a:b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«Воскресенье в библиотеке. 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Семейный </a:t>
            </a:r>
            <a:r>
              <a:rPr lang="ru-RU" sz="17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читаймер</a:t>
            </a:r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 «Читальный зал» ЦГБ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60" name="Picture 4" descr="https://cbs-angarsk.ru/images/stories/novosti/CGB_OI_2018/perenochevali_v_otdele_iskusstv/Oi_perenochevali_v_otdele_iskusstv6.jpg"/>
          <p:cNvPicPr>
            <a:picLocks noChangeAspect="1" noChangeArrowheads="1"/>
          </p:cNvPicPr>
          <p:nvPr/>
        </p:nvPicPr>
        <p:blipFill>
          <a:blip r:embed="rId2" cstate="print"/>
          <a:srcRect l="4249" t="2410" b="6024"/>
          <a:stretch>
            <a:fillRect/>
          </a:stretch>
        </p:blipFill>
        <p:spPr bwMode="auto">
          <a:xfrm>
            <a:off x="467544" y="404664"/>
            <a:ext cx="8185210" cy="5521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1600" y="6093296"/>
            <a:ext cx="77048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Всероссийская акция «Ночь искусств»</a:t>
            </a:r>
          </a:p>
          <a:p>
            <a:pPr algn="r"/>
            <a:r>
              <a:rPr lang="ru-RU" sz="17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 искусств ЦГБ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1010</TotalTime>
  <Words>708</Words>
  <Application>Microsoft Office PowerPoint</Application>
  <PresentationFormat>Экран (4:3)</PresentationFormat>
  <Paragraphs>210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Городская</vt:lpstr>
      <vt:lpstr>Модернизация ангарских библиотек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АВТОМАТИЗАЦИЯ  в массовых библиотеках Ангарска </vt:lpstr>
      <vt:lpstr>Слайд 13</vt:lpstr>
      <vt:lpstr>БИБЛИОТЕКА как активный агент  в интернет-пространстве  </vt:lpstr>
      <vt:lpstr>Слайд 15</vt:lpstr>
      <vt:lpstr>Слайд 16</vt:lpstr>
      <vt:lpstr>Создание библиотечного пространства, предоставляющего возможность получения библиотечных документов посредством различных форм обслуживания библиотечного абонемента</vt:lpstr>
      <vt:lpstr>БИБЛИОТЕКА как хранитель традиционного культурного наследия </vt:lpstr>
      <vt:lpstr>Слайд 19</vt:lpstr>
      <vt:lpstr>Слайд 20</vt:lpstr>
      <vt:lpstr>Слайд 21</vt:lpstr>
      <vt:lpstr>БИБЛИОТЕКА  как просветительский центр </vt:lpstr>
      <vt:lpstr>ПОДДЕРЖКА  непрерывного образования</vt:lpstr>
      <vt:lpstr>Слайд 24</vt:lpstr>
      <vt:lpstr>Слайд 25</vt:lpstr>
      <vt:lpstr>Библиотеки –  социально-коммуникативные площадки</vt:lpstr>
      <vt:lpstr>ПРЕОБРАЗОВАНИЕ  библиотечного пространства</vt:lpstr>
      <vt:lpstr>Проект «Библиотечный десант»</vt:lpstr>
      <vt:lpstr>Слайд 29</vt:lpstr>
      <vt:lpstr>Слайд 30</vt:lpstr>
      <vt:lpstr>БИБЛИОТЕКА  как просветительский центр </vt:lpstr>
      <vt:lpstr>ВНЕДРЕНИЕ  системы менеджмента качества в деятельность учреждения</vt:lpstr>
      <vt:lpstr>ВНЕДРЕНИЕ  профессиональных стандартов</vt:lpstr>
      <vt:lpstr>ВНЕДРЕНИЕ  профессиональных стандартов</vt:lpstr>
      <vt:lpstr>Слайд 35</vt:lpstr>
      <vt:lpstr>Слайд 36</vt:lpstr>
      <vt:lpstr>ОБЪЕМ ДОХОДОВ  от оказания платных услуг</vt:lpstr>
      <vt:lpstr>ЧИСЛО ПУБЛИКАЦИЙ  в СМИ о деятельности учреждения   </vt:lpstr>
      <vt:lpstr>Слайд 39</vt:lpstr>
      <vt:lpstr>Слайд 40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Модернизация ангарских библиотек</dc:title>
  <dc:creator>Пользователь</dc:creator>
  <cp:lastModifiedBy>Пользователь</cp:lastModifiedBy>
  <cp:revision>132</cp:revision>
  <dcterms:created xsi:type="dcterms:W3CDTF">2019-04-09T05:23:24Z</dcterms:created>
  <dcterms:modified xsi:type="dcterms:W3CDTF">2019-04-11T05:35:49Z</dcterms:modified>
</cp:coreProperties>
</file>