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4" r:id="rId3"/>
    <p:sldId id="257" r:id="rId4"/>
    <p:sldId id="259" r:id="rId5"/>
    <p:sldId id="272" r:id="rId6"/>
    <p:sldId id="260" r:id="rId7"/>
    <p:sldId id="262" r:id="rId8"/>
    <p:sldId id="263" r:id="rId9"/>
    <p:sldId id="273" r:id="rId10"/>
    <p:sldId id="274" r:id="rId11"/>
    <p:sldId id="258" r:id="rId12"/>
    <p:sldId id="261" r:id="rId1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defRPr sz="1800"/>
            </a:lvl1pPr>
          </a:lstStyle>
          <a:p>
            <a:r>
              <a:t>Author and Date</a:t>
            </a:r>
          </a:p>
        </p:txBody>
      </p:sp>
      <p:sp>
        <p:nvSpPr>
          <p:cNvPr id="28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/>
          <a:lstStyle/>
          <a:p>
            <a:r>
              <a:t>Presentation Title</a:t>
            </a:r>
          </a:p>
        </p:txBody>
      </p:sp>
      <p:sp>
        <p:nvSpPr>
          <p:cNvPr id="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Presentation Subtitle</a:t>
            </a:r>
          </a:p>
          <a:p>
            <a:pPr lvl="1"/>
          </a:p>
          <a:p>
            <a:pPr lvl="2"/>
          </a:p>
          <a:p>
            <a:pPr lvl="3"/>
          </a:p>
          <a:p>
            <a:pPr lvl="4"/>
          </a:p>
        </p:txBody>
      </p:sp>
      <p:sp>
        <p:nvSpPr>
          <p:cNvPr id="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8.jpeg"/><Relationship Id="rId7" Type="http://schemas.openxmlformats.org/officeDocument/2006/relationships/image" Target="../media/image7.png"/><Relationship Id="rId6" Type="http://schemas.openxmlformats.org/officeDocument/2006/relationships/image" Target="../media/image6.emf"/><Relationship Id="rId5" Type="http://schemas.openxmlformats.org/officeDocument/2006/relationships/image" Target="../media/image3.jpeg"/><Relationship Id="rId4" Type="http://schemas.openxmlformats.org/officeDocument/2006/relationships/image" Target="../media/image1.jpeg"/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36265" y="2436174"/>
            <a:ext cx="1020879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Narrow" panose="020B060602020203020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Общественное движение «Серебряные волонтеры Бурятии»</a:t>
            </a:r>
            <a:endParaRPr lang="ru-RU" sz="2400" b="1" dirty="0">
              <a:solidFill>
                <a:srgbClr val="002060"/>
              </a:solidFill>
              <a:latin typeface="Arial Narrow" panose="020B060602020203020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Arial Narrow" panose="020B060602020203020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Байкальский ресурсный центр по работе с людьми старшего возраста, созданный при поддержке Альянса «Серебряный возраст» </a:t>
            </a:r>
            <a:endParaRPr lang="ru-RU" sz="2400" b="1" dirty="0">
              <a:solidFill>
                <a:srgbClr val="002060"/>
              </a:solidFill>
              <a:latin typeface="Arial Narrow" panose="020B060602020203020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002060"/>
              </a:solidFill>
              <a:latin typeface="Arial Narrow" panose="020B0606020202030204" charset="0"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Arial Narrow" panose="020B060602020203020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Региональный центр «серебряного» волонтерства Республики Бурятия, </a:t>
            </a:r>
            <a:endParaRPr lang="ru-RU" sz="2000" b="1" dirty="0">
              <a:solidFill>
                <a:srgbClr val="002060"/>
              </a:solidFill>
              <a:latin typeface="Arial Narrow" panose="020B0606020202030204" charset="0"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Arial Narrow" panose="020B060602020203020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Доброцентр03 «Молоды душой», созданные при поддержке Ассоциации волонтерских центров</a:t>
            </a:r>
            <a:endParaRPr lang="ru-RU" sz="2000" b="1" dirty="0">
              <a:solidFill>
                <a:srgbClr val="002060"/>
              </a:solidFill>
              <a:latin typeface="Arial Narrow" panose="020B060602020203020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i="1" dirty="0">
              <a:solidFill>
                <a:srgbClr val="002060"/>
              </a:solidFill>
              <a:latin typeface="Arial Narrow" panose="020B0606020202030204" charset="0"/>
              <a:ea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ru-RU" sz="2000" i="1" dirty="0">
                <a:solidFill>
                  <a:srgbClr val="002060"/>
                </a:solidFill>
                <a:latin typeface="Arial Narrow" panose="020B0606020202030204" charset="0"/>
                <a:ea typeface="Arial" panose="020B0604020202020204" pitchFamily="34" charset="0"/>
                <a:cs typeface="Arial" panose="020B0604020202020204" pitchFamily="34" charset="0"/>
                <a:sym typeface="+mn-ea"/>
              </a:rPr>
              <a:t>Движение и центры созданы на базе Байкальского регионального общественного благотворительного фонда местного сообщества</a:t>
            </a:r>
            <a:endParaRPr lang="ru-RU" sz="2000" i="1" dirty="0">
              <a:solidFill>
                <a:srgbClr val="002060"/>
              </a:solidFill>
              <a:latin typeface="Arial Narrow" panose="020B060602020203020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002060"/>
              </a:solidFill>
              <a:latin typeface="Arial Narrow" panose="020B060602020203020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709" y="6074931"/>
            <a:ext cx="3930316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 Narrow" panose="020B0606020202030204" charset="0"/>
                <a:ea typeface="Arial" panose="020B0604020202020204" pitchFamily="34" charset="0"/>
                <a:cs typeface="Arial" panose="020B0604020202020204" pitchFamily="34" charset="0"/>
              </a:rPr>
              <a:t>Октябрь 2024</a:t>
            </a:r>
            <a:endParaRPr lang="ru-RU" sz="1600" b="1" dirty="0">
              <a:solidFill>
                <a:srgbClr val="002060"/>
              </a:solidFill>
              <a:latin typeface="Arial Narrow" panose="020B060602020203020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1" descr="C:\Оформительские работы\Логотипы\Логотипы и визитки, фирм. бланки БФМС\Логотипы ББФМС от Корнакова\ББФМС синий малый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55" y="886460"/>
            <a:ext cx="1410970" cy="99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8660" y="713740"/>
            <a:ext cx="1327785" cy="1327785"/>
          </a:xfrm>
          <a:prstGeom prst="rect">
            <a:avLst/>
          </a:prstGeom>
        </p:spPr>
      </p:pic>
      <p:pic>
        <p:nvPicPr>
          <p:cNvPr id="12" name="Замещающее содержимое 11" descr="Утв. логотип Дедушка на ча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2175" y="465455"/>
            <a:ext cx="1848485" cy="20021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Калининградская область и Фонд…"/>
          <p:cNvSpPr txBox="1"/>
          <p:nvPr/>
        </p:nvSpPr>
        <p:spPr>
          <a:xfrm>
            <a:off x="418148" y="499110"/>
            <a:ext cx="10647363" cy="41973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algn="ctr">
              <a:spcBef>
                <a:spcPts val="200"/>
              </a:spcBef>
              <a:defRPr sz="65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 smtClean="0">
                <a:solidFill>
                  <a:srgbClr val="2C35B4"/>
                </a:solidFill>
                <a:latin typeface="Arial Narrow" panose="020B0606020202030204" charset="0"/>
                <a:cs typeface="Arial Narrow" panose="020B0606020202030204" charset="0"/>
                <a:sym typeface="+mn-ea"/>
              </a:rPr>
              <a:t>Добрые соседи Бурятии: ежегодные добрососедские акции</a:t>
            </a:r>
            <a:endParaRPr lang="ru-RU" sz="2400" dirty="0" smtClean="0">
              <a:solidFill>
                <a:srgbClr val="2C35B4"/>
              </a:solidFill>
              <a:latin typeface="Arial Narrow" panose="020B0606020202030204" charset="0"/>
              <a:cs typeface="Arial Narrow" panose="020B0606020202030204" charset="0"/>
              <a:sym typeface="+mn-ea"/>
            </a:endParaRPr>
          </a:p>
        </p:txBody>
      </p:sp>
      <p:sp>
        <p:nvSpPr>
          <p:cNvPr id="11" name="Провести для НКО области серию информационных сессий и семинаров, на которых предста-…"/>
          <p:cNvSpPr txBox="1"/>
          <p:nvPr/>
        </p:nvSpPr>
        <p:spPr>
          <a:xfrm>
            <a:off x="3169920" y="1224915"/>
            <a:ext cx="8166100" cy="4907915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noAutofit/>
          </a:bodyPr>
          <a:lstStyle/>
          <a:p>
            <a:pPr algn="l" defTabSz="457200">
              <a:lnSpc>
                <a:spcPct val="70000"/>
              </a:lnSpc>
              <a:spcBef>
                <a:spcPts val="800"/>
              </a:spcBef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1400" dirty="0"/>
          </a:p>
          <a:p>
            <a:pPr algn="l" defTabSz="457200">
              <a:lnSpc>
                <a:spcPct val="70000"/>
              </a:lnSpc>
              <a:spcBef>
                <a:spcPts val="800"/>
              </a:spcBef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1400" dirty="0"/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Всебуряский фестиваль бууз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- преподношение бурятских бууз престарелым соседям, ветеранам и детям из малообеспеченных семей, детям с особыми потребностями и детям сиротам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Мечты невидимых стариков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- вручение новогодних подарков и исполнение желаний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sym typeface="+mn-ea"/>
              </a:rPr>
              <a:t>престарелых соседей, ветеранов, детей из малообеспеченных семей, детей с особыми потребностями и детей сирот</a:t>
            </a:r>
            <a:endParaRPr lang="ru-RU" sz="1400" dirty="0">
              <a:solidFill>
                <a:schemeClr val="accent5">
                  <a:lumMod val="50000"/>
                </a:schemeClr>
              </a:solidFill>
              <a:sym typeface="+mn-ea"/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Дарю тепло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- обеспечение дровами престарелых людей, родителей участников СВО и членов их семей. Данная акция была инициирована группой «Рожденные помогать» из Тарбагатайского района и подхвачена инициативными группами и муниципалитетами 5 районов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Забота о пожилых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- обеспечение продовольственными наборами престарелых людей и малообеспеченных людей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Дедушка на час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- помощь престарелым людям в мелком ремонте и по хозяйству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Подари тепло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- вручение постельного белья в день рождения престарелым людям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Спой для ветерана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- музыкальные поздравления вокальными группами движения «Серебряные волонтеры Бурятии» ветеранов и престарелых людей к 9 мая и ко Дню пожилых 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Мы и внуки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- настаничество, патриоитеческие акции, проведение уличных мероприятий для соседских детей 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Тимуровцы в помощь ветеранам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- оказание помощи учащимися колледжей, школьниками по хозяйству, поздравление с праздниками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Дети войны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- поздравление с праздниками детей войны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Торопыжкам с любовью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- вязание бабушками шерстяных 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</a:rPr>
              <a:t>        вещей для недонощенных деток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Ø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" name="Изображение 1" descr="2022-12-22 Базарова Дулмажап Санжиевна 91 год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290" y="3540760"/>
            <a:ext cx="1964055" cy="2592070"/>
          </a:xfrm>
          <a:prstGeom prst="rect">
            <a:avLst/>
          </a:prstGeom>
        </p:spPr>
      </p:pic>
      <p:pic>
        <p:nvPicPr>
          <p:cNvPr id="3" name="Изображение 2" descr="2023-03-18_23-04-53-79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90" y="1369695"/>
            <a:ext cx="1837055" cy="1117600"/>
          </a:xfrm>
          <a:prstGeom prst="rect">
            <a:avLst/>
          </a:prstGeom>
        </p:spPr>
      </p:pic>
      <p:pic>
        <p:nvPicPr>
          <p:cNvPr id="5" name="Изображение 4" descr="Утв. логотип Дедушка на ча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0985" y="5566410"/>
            <a:ext cx="1191895" cy="129159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Светлане Борисовне Вышемирской из Калининграда 80 лет. В прошлом она работала преподавателем…"/>
          <p:cNvSpPr txBox="1"/>
          <p:nvPr/>
        </p:nvSpPr>
        <p:spPr>
          <a:xfrm>
            <a:off x="4532914" y="3945173"/>
            <a:ext cx="6219768" cy="194564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marL="457200" indent="-457200" algn="l" defTabSz="457200">
              <a:lnSpc>
                <a:spcPct val="110000"/>
              </a:lnSpc>
              <a:buFontTx/>
              <a:buChar char="-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Адрес: Республика Бурятия, г. Улан-Удэ, проспект Победы 11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457200" indent="-457200" algn="l" defTabSz="457200">
              <a:lnSpc>
                <a:spcPct val="110000"/>
              </a:lnSpc>
              <a:buFontTx/>
              <a:buChar char="-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Телефон: 8 924 650 26 26</a:t>
            </a:r>
            <a:endParaRPr lang="ru-RU" sz="2000" dirty="0" smtClean="0">
              <a:solidFill>
                <a:schemeClr val="accent5">
                  <a:lumMod val="75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457200" indent="-457200" algn="l" defTabSz="457200">
              <a:lnSpc>
                <a:spcPct val="110000"/>
              </a:lnSpc>
              <a:buFontTx/>
              <a:buChar char="-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Эл. почта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 bbfond@list.ru</a:t>
            </a:r>
            <a:r>
              <a:rPr lang="ru-RU" altLang="en-US" sz="1600" dirty="0" smtClean="0"/>
              <a:t> </a:t>
            </a:r>
            <a:r>
              <a:rPr lang="en-US" sz="1600" dirty="0" smtClean="0"/>
              <a:t> </a:t>
            </a:r>
            <a:r>
              <a:rPr lang="ru-RU" altLang="en-US" sz="1600" dirty="0" smtClean="0"/>
              <a:t> </a:t>
            </a:r>
            <a:endParaRPr lang="ru-RU" sz="1600" dirty="0" smtClean="0"/>
          </a:p>
          <a:p>
            <a:pPr algn="l" defTabSz="457200">
              <a:lnSpc>
                <a:spcPct val="110000"/>
              </a:lnSpc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1600" dirty="0"/>
          </a:p>
          <a:p>
            <a:pPr algn="l" defTabSz="457200">
              <a:lnSpc>
                <a:spcPct val="110000"/>
              </a:lnSpc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1600" dirty="0" smtClean="0"/>
          </a:p>
        </p:txBody>
      </p:sp>
      <p:sp>
        <p:nvSpPr>
          <p:cNvPr id="201" name="Кейс"/>
          <p:cNvSpPr txBox="1"/>
          <p:nvPr/>
        </p:nvSpPr>
        <p:spPr>
          <a:xfrm>
            <a:off x="1021715" y="135255"/>
            <a:ext cx="6297930" cy="117919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l" defTabSz="457200">
              <a:lnSpc>
                <a:spcPts val="8800"/>
              </a:lnSpc>
              <a:defRPr sz="65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pPr>
              <a:defRPr>
                <a:solidFill>
                  <a:srgbClr val="143CAA"/>
                </a:solidFill>
              </a:defRPr>
            </a:pPr>
            <a:r>
              <a:rPr lang="ru-RU" sz="3000" dirty="0" smtClean="0">
                <a:solidFill>
                  <a:srgbClr val="2C35B4"/>
                </a:solidFill>
              </a:rPr>
              <a:t>Контакты</a:t>
            </a:r>
            <a:endParaRPr sz="3000" dirty="0">
              <a:solidFill>
                <a:srgbClr val="2C35B4"/>
              </a:solidFill>
            </a:endParaRPr>
          </a:p>
        </p:txBody>
      </p:sp>
      <p:pic>
        <p:nvPicPr>
          <p:cNvPr id="2" name="Изображение 1" descr="С телефоном — копия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398" y="1544003"/>
            <a:ext cx="3071813" cy="4110038"/>
          </a:xfrm>
          <a:prstGeom prst="rect">
            <a:avLst/>
          </a:prstGeom>
        </p:spPr>
      </p:pic>
      <p:pic>
        <p:nvPicPr>
          <p:cNvPr id="5" name="Изображение 4" descr="Утв. логотип Дедушка на час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0" y="5472430"/>
            <a:ext cx="1191895" cy="129159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ценка ситуации…"/>
          <p:cNvSpPr txBox="1"/>
          <p:nvPr/>
        </p:nvSpPr>
        <p:spPr>
          <a:xfrm>
            <a:off x="3679190" y="3762058"/>
            <a:ext cx="7172960" cy="93662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200"/>
              </a:spcBef>
              <a:defRPr sz="82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32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</a:rPr>
              <a:t>Портрет </a:t>
            </a:r>
            <a:r>
              <a:rPr lang="ru-RU" sz="32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волонтера</a:t>
            </a:r>
            <a:r>
              <a:rPr lang="ru-RU" sz="32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</a:rPr>
              <a:t> </a:t>
            </a:r>
            <a:r>
              <a:rPr lang="ru-RU" sz="32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Бурятии -</a:t>
            </a:r>
            <a:r>
              <a:rPr lang="ru-RU" sz="32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</a:rPr>
              <a:t>мужчины старшего возраста</a:t>
            </a:r>
            <a:endParaRPr lang="ru-RU" sz="3200" dirty="0" smtClean="0">
              <a:solidFill>
                <a:srgbClr val="2C35B4"/>
              </a:solidFill>
              <a:latin typeface="Arial Narrow" panose="020B0606020202030204" charset="0"/>
              <a:ea typeface="Verdana" panose="020B0604030504040204" pitchFamily="34" charset="0"/>
              <a:cs typeface="Arial Narrow" panose="020B0606020202030204" charset="0"/>
            </a:endParaRPr>
          </a:p>
        </p:txBody>
      </p:sp>
      <p:sp>
        <p:nvSpPr>
          <p:cNvPr id="6" name="10 марта 2022 г."/>
          <p:cNvSpPr txBox="1"/>
          <p:nvPr/>
        </p:nvSpPr>
        <p:spPr>
          <a:xfrm>
            <a:off x="4604345" y="6059386"/>
            <a:ext cx="1346835" cy="29654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>
              <a:defRPr sz="3000">
                <a:solidFill>
                  <a:srgbClr val="312DAE"/>
                </a:solidFill>
              </a:defRPr>
            </a:lvl1pPr>
          </a:lstStyle>
          <a:p>
            <a:r>
              <a:rPr lang="ru-RU" sz="1600" b="1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</a:rPr>
              <a:t>Октябрь </a:t>
            </a:r>
            <a:r>
              <a:rPr lang="ru-RU" sz="1600" b="1" dirty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</a:rPr>
              <a:t>2024 г</a:t>
            </a:r>
            <a:r>
              <a:rPr lang="ru-RU" sz="1400" dirty="0">
                <a:solidFill>
                  <a:srgbClr val="2C35B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1400" dirty="0">
              <a:solidFill>
                <a:srgbClr val="2C35B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ОБЩИЕ РЕЗУЛЬТАТЫ 21-25 МАРТА"/>
          <p:cNvSpPr txBox="1"/>
          <p:nvPr/>
        </p:nvSpPr>
        <p:spPr>
          <a:xfrm>
            <a:off x="1260493" y="5189946"/>
            <a:ext cx="6454140" cy="666115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l">
              <a:defRPr sz="3100">
                <a:solidFill>
                  <a:srgbClr val="312DAE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</a:lstStyle>
          <a:p>
            <a:r>
              <a:rPr lang="ru-RU" sz="2000" b="1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</a:rPr>
              <a:t>Анатолий Грудинин - координатор общественного движения </a:t>
            </a:r>
            <a:endParaRPr lang="ru-RU" sz="2000" b="1" dirty="0" smtClean="0">
              <a:solidFill>
                <a:srgbClr val="2C35B4"/>
              </a:solidFill>
              <a:latin typeface="Arial Narrow" panose="020B0606020202030204" charset="0"/>
              <a:ea typeface="Verdana" panose="020B0604030504040204" pitchFamily="34" charset="0"/>
              <a:cs typeface="Arial Narrow" panose="020B0606020202030204" charset="0"/>
            </a:endParaRPr>
          </a:p>
          <a:p>
            <a:r>
              <a:rPr lang="ru-RU" sz="2000" b="1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</a:rPr>
              <a:t>«Серебряные волонтеры Бурятии» </a:t>
            </a:r>
            <a:endParaRPr lang="ru-RU" sz="2000" b="1" dirty="0" smtClean="0">
              <a:solidFill>
                <a:srgbClr val="2C35B4"/>
              </a:solidFill>
              <a:latin typeface="Arial Narrow" panose="020B0606020202030204" charset="0"/>
              <a:ea typeface="Verdana" panose="020B0604030504040204" pitchFamily="34" charset="0"/>
              <a:cs typeface="Arial Narrow" panose="020B0606020202030204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8385" y="656590"/>
            <a:ext cx="827405" cy="744855"/>
          </a:xfrm>
          <a:prstGeom prst="rect">
            <a:avLst/>
          </a:prstGeom>
        </p:spPr>
      </p:pic>
      <p:pic>
        <p:nvPicPr>
          <p:cNvPr id="3" name="Изображение 2" descr="Цыдыпова Светлана Чимитдоржиевна, инвалид 3 группы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943" y="2210753"/>
            <a:ext cx="1830388" cy="2619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556240" y="502285"/>
            <a:ext cx="1161415" cy="1161415"/>
          </a:xfrm>
          <a:prstGeom prst="rect">
            <a:avLst/>
          </a:prstGeom>
        </p:spPr>
      </p:pic>
      <p:pic>
        <p:nvPicPr>
          <p:cNvPr id="10" name="Picture 11" descr="C:\Оформительские работы\Логотипы\Логотипы и визитки, фирм. бланки БФМС\Логотипы ББФМС от Корнакова\ББФМС синий малый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435" y="592455"/>
            <a:ext cx="131826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Замещающее содержимое 11" descr="Утв. логотип Дедушка на час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423525" y="5391785"/>
            <a:ext cx="1229995" cy="1332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3665" y="615315"/>
            <a:ext cx="2441575" cy="786130"/>
          </a:xfrm>
          <a:prstGeom prst="rect">
            <a:avLst/>
          </a:prstGeom>
        </p:spPr>
      </p:pic>
      <p:pic>
        <p:nvPicPr>
          <p:cNvPr id="4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40" y="502285"/>
            <a:ext cx="2030095" cy="1141730"/>
          </a:xfrm>
          <a:prstGeom prst="rect">
            <a:avLst/>
          </a:prstGeom>
        </p:spPr>
      </p:pic>
      <p:pic>
        <p:nvPicPr>
          <p:cNvPr id="8" name="Изображение 7" descr="основной_малый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85275" y="413385"/>
            <a:ext cx="1026795" cy="131889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Калининградская область и Фонд…"/>
          <p:cNvSpPr txBox="1"/>
          <p:nvPr/>
        </p:nvSpPr>
        <p:spPr>
          <a:xfrm>
            <a:off x="1906905" y="501015"/>
            <a:ext cx="8621395" cy="41973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algn="ctr">
              <a:spcBef>
                <a:spcPts val="200"/>
              </a:spcBef>
              <a:defRPr sz="65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rgbClr val="2C35B4"/>
                </a:solidFill>
                <a:latin typeface="Arial Narrow" panose="020B0606020202030204" charset="0"/>
                <a:cs typeface="Arial Narrow" panose="020B0606020202030204" charset="0"/>
              </a:rPr>
              <a:t>Решаемые проблемы </a:t>
            </a:r>
            <a:endParaRPr lang="ru-RU" sz="2400" dirty="0">
              <a:solidFill>
                <a:srgbClr val="2C35B4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11" name="Провести для НКО области серию информационных сессий и семинаров, на которых предста-…"/>
          <p:cNvSpPr txBox="1"/>
          <p:nvPr/>
        </p:nvSpPr>
        <p:spPr>
          <a:xfrm>
            <a:off x="3640455" y="1536065"/>
            <a:ext cx="8098790" cy="4371975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noAutofit/>
          </a:bodyPr>
          <a:lstStyle/>
          <a:p>
            <a:pPr algn="l" defTabSz="457200">
              <a:lnSpc>
                <a:spcPct val="70000"/>
              </a:lnSpc>
              <a:spcBef>
                <a:spcPts val="800"/>
              </a:spcBef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b="1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«Не видимые старики». </a:t>
            </a:r>
            <a:r>
              <a:rPr lang="ru-RU" sz="2400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По нашим оценкам в Бурятии проживают около 25000 -30000 одиноких престарелых людей, имеющих ряд болезей и ограничения в передвижении (официальных данных нет, расчеты проводились эмпирическим путем при выполнении проекта «Добрые соседи 148 квартала»). </a:t>
            </a:r>
            <a:endParaRPr lang="ru-RU" sz="2400" dirty="0" smtClean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algn="l" defTabSz="457200">
              <a:lnSpc>
                <a:spcPct val="70000"/>
              </a:lnSpc>
              <a:spcBef>
                <a:spcPts val="800"/>
              </a:spcBef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1200" dirty="0" smtClean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algn="l" defTabSz="457200">
              <a:lnSpc>
                <a:spcPct val="70000"/>
              </a:lnSpc>
              <a:spcBef>
                <a:spcPts val="800"/>
              </a:spcBef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Как правило, они не имеют близких родственников и друзей, которые  бы регулярно их навещали и помогали по хозяйству. </a:t>
            </a:r>
            <a:r>
              <a:rPr lang="ru-RU"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  </a:t>
            </a:r>
            <a:endParaRPr lang="ru-RU" sz="24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algn="l" defTabSz="457200">
              <a:lnSpc>
                <a:spcPct val="70000"/>
              </a:lnSpc>
              <a:spcBef>
                <a:spcPts val="800"/>
              </a:spcBef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По проведенному опросу все 100% испытывают проблемы с </a:t>
            </a:r>
            <a:r>
              <a:rPr lang="ru-RU"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мелким ремонтом и работе по хозяйству</a:t>
            </a:r>
            <a:endParaRPr sz="24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algn="l" defTabSz="457200">
              <a:lnSpc>
                <a:spcPct val="70000"/>
              </a:lnSpc>
              <a:spcBef>
                <a:spcPts val="800"/>
              </a:spcBef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12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algn="l" defTabSz="457200">
              <a:lnSpc>
                <a:spcPct val="70000"/>
              </a:lnSpc>
              <a:spcBef>
                <a:spcPts val="800"/>
              </a:spcBef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П</a:t>
            </a:r>
            <a:r>
              <a:rPr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роблемы приводят их</a:t>
            </a:r>
            <a:r>
              <a:rPr lang="ru-RU"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 </a:t>
            </a:r>
            <a:endParaRPr lang="ru-RU" sz="24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  <a:sym typeface="+mn-ea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к </a:t>
            </a:r>
            <a:r>
              <a:rPr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снижению качества жизни из -за нарастания ограничений в движении;</a:t>
            </a:r>
            <a:endParaRPr sz="24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ухудшению здоровья, стрессовы</a:t>
            </a:r>
            <a:r>
              <a:rPr lang="ru-RU"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м</a:t>
            </a:r>
            <a:r>
              <a:rPr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 нагрузк</a:t>
            </a:r>
            <a:r>
              <a:rPr lang="ru-RU"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ам</a:t>
            </a:r>
            <a:endParaRPr lang="ru-RU" sz="24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  <a:sym typeface="+mn-ea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к </a:t>
            </a:r>
            <a:r>
              <a:rPr lang="ru-RU"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травматизму и </a:t>
            </a:r>
            <a:r>
              <a:rPr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преждевременной смерти</a:t>
            </a:r>
            <a:endParaRPr lang="ru-RU" sz="2400" dirty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  <a:sym typeface="+mn-ea"/>
            </a:endParaRPr>
          </a:p>
        </p:txBody>
      </p:sp>
      <p:pic>
        <p:nvPicPr>
          <p:cNvPr id="5" name="Изображение 4" descr="Утв. логотип Дедушка на ча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7785" y="5280025"/>
            <a:ext cx="1191895" cy="12915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78" y="2798253"/>
            <a:ext cx="2137034" cy="310978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Калининградская область и Фонд…"/>
          <p:cNvSpPr txBox="1"/>
          <p:nvPr/>
        </p:nvSpPr>
        <p:spPr>
          <a:xfrm>
            <a:off x="707390" y="562293"/>
            <a:ext cx="10647363" cy="41973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algn="ctr">
              <a:spcBef>
                <a:spcPts val="200"/>
              </a:spcBef>
              <a:defRPr sz="65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rgbClr val="2C35B4"/>
                </a:solidFill>
                <a:latin typeface="Arial Narrow" panose="020B0606020202030204" charset="0"/>
                <a:cs typeface="Arial Narrow" panose="020B0606020202030204" charset="0"/>
              </a:rPr>
              <a:t> Цель минииследования</a:t>
            </a:r>
            <a:endParaRPr lang="ru-RU" sz="2400" dirty="0">
              <a:solidFill>
                <a:srgbClr val="2C35B4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11" name="Провести для НКО области серию информационных сессий и семинаров, на которых предста-…"/>
          <p:cNvSpPr txBox="1"/>
          <p:nvPr/>
        </p:nvSpPr>
        <p:spPr>
          <a:xfrm>
            <a:off x="4805045" y="2834005"/>
            <a:ext cx="6696710" cy="292544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noAutofit/>
          </a:bodyPr>
          <a:lstStyle/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Выявить черты мужчины - волонтера старшего возраста, чтобы сделать среднестатистический портрет волонтера Бурятии - мужчины старшего возраста</a:t>
            </a:r>
            <a:endParaRPr lang="ru-RU" sz="2400" dirty="0" smtClean="0">
              <a:solidFill>
                <a:srgbClr val="2C35B4"/>
              </a:solidFill>
              <a:latin typeface="Arial Narrow" panose="020B0606020202030204" charset="0"/>
              <a:ea typeface="Verdana" panose="020B0604030504040204" pitchFamily="34" charset="0"/>
              <a:cs typeface="Arial Narrow" panose="020B0606020202030204" charset="0"/>
              <a:sym typeface="+mn-ea"/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Определить формы участия в волонтерской деятельности</a:t>
            </a:r>
            <a:endParaRPr lang="ru-RU" sz="2400" dirty="0" smtClean="0">
              <a:solidFill>
                <a:srgbClr val="2C35B4"/>
              </a:solidFill>
              <a:latin typeface="Arial Narrow" panose="020B0606020202030204" charset="0"/>
              <a:ea typeface="Verdana" panose="020B0604030504040204" pitchFamily="34" charset="0"/>
              <a:cs typeface="Arial Narrow" panose="020B0606020202030204" charset="0"/>
              <a:sym typeface="+mn-ea"/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Выявить мотивации</a:t>
            </a:r>
            <a:endParaRPr lang="ru-RU" sz="2400" dirty="0" smtClean="0">
              <a:solidFill>
                <a:srgbClr val="2C35B4"/>
              </a:solidFill>
              <a:latin typeface="Arial Narrow" panose="020B0606020202030204" charset="0"/>
              <a:ea typeface="Verdana" panose="020B0604030504040204" pitchFamily="34" charset="0"/>
              <a:cs typeface="Arial Narrow" panose="020B0606020202030204" charset="0"/>
              <a:sym typeface="+mn-ea"/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1200" dirty="0">
              <a:latin typeface="Arial Narrow" panose="020B0606020202030204" charset="0"/>
              <a:cs typeface="Arial Narrow" panose="020B0606020202030204" charset="0"/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PS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: Так как база исследования была небольшая, то оно не является репрезентативным (Доктор с.н. С.П.Татарова)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pic>
        <p:nvPicPr>
          <p:cNvPr id="5" name="Изображение 4" descr="Утв. логотип Дедушка на ча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09860" y="5566410"/>
            <a:ext cx="1191895" cy="1291590"/>
          </a:xfrm>
          <a:prstGeom prst="rect">
            <a:avLst/>
          </a:prstGeom>
        </p:spPr>
      </p:pic>
      <p:pic>
        <p:nvPicPr>
          <p:cNvPr id="2" name="Изображение 1" descr="2023 Ноябрь Ремонт стул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220" y="1456690"/>
            <a:ext cx="3162300" cy="42291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Калининградская область и Фонд…"/>
          <p:cNvSpPr txBox="1"/>
          <p:nvPr/>
        </p:nvSpPr>
        <p:spPr>
          <a:xfrm>
            <a:off x="707390" y="562293"/>
            <a:ext cx="10647363" cy="41973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algn="ctr">
              <a:spcBef>
                <a:spcPts val="200"/>
              </a:spcBef>
              <a:defRPr sz="65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rgbClr val="2C35B4"/>
                </a:solidFill>
                <a:latin typeface="Arial Narrow" panose="020B0606020202030204" charset="0"/>
                <a:cs typeface="Arial Narrow" panose="020B0606020202030204" charset="0"/>
              </a:rPr>
              <a:t> Что сделано</a:t>
            </a:r>
            <a:endParaRPr lang="ru-RU" sz="2400" dirty="0">
              <a:solidFill>
                <a:srgbClr val="2C35B4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11" name="Провести для НКО области серию информационных сессий и семинаров, на которых предста-…"/>
          <p:cNvSpPr txBox="1"/>
          <p:nvPr/>
        </p:nvSpPr>
        <p:spPr>
          <a:xfrm>
            <a:off x="2966720" y="1767840"/>
            <a:ext cx="8470900" cy="423735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noAutofit/>
          </a:bodyPr>
          <a:lstStyle/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Подготовлена анкеты и проведен  опрос престарелых людей по условиям жизни и требуемой помощи</a:t>
            </a:r>
            <a:r>
              <a:rPr lang="ru-RU" sz="2400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 в мелком ремонте. Опрощены в 2024 году 92 человека из г. Улан-Удэ и трех сельских районов Бурятии</a:t>
            </a:r>
            <a:endParaRPr lang="ru-RU" sz="2400" dirty="0" smtClean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Совместно с профессором ВСГАКИ подготовлена анкета для опроса мужчин, с внесенными 16 формами участия по помощи престарелым людям в мелком ремонте и опрошено 32 мужчин</a:t>
            </a:r>
            <a:endParaRPr lang="ru-RU" sz="2400" dirty="0" smtClean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  <a:sym typeface="+mn-ea"/>
              </a:rPr>
              <a:t>Подготовлена презентация «Особенности людей старшего возраста», с которой мы знакомим новых волонтеров</a:t>
            </a:r>
            <a:endParaRPr lang="ru-RU" sz="2400" dirty="0" smtClean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 smtClean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Прописана процедура проведения разговора с престарелым человеком, для того, что бы вызвать доверие и найти точки контакта</a:t>
            </a:r>
            <a:endParaRPr lang="ru-RU" sz="2400" dirty="0" smtClean="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Arial Narrow" panose="020B0606020202030204" charset="0"/>
              <a:cs typeface="Arial Narrow" panose="020B0606020202030204" charset="0"/>
            </a:endParaRPr>
          </a:p>
          <a:p>
            <a:pPr marL="457200" indent="-4572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Arial Narrow" panose="020B0606020202030204" charset="0"/>
                <a:cs typeface="Arial Narrow" panose="020B0606020202030204" charset="0"/>
              </a:rPr>
              <a:t>Подготовлена промоодежда для того, чтобы мошенники не смогли под видом волонтера прийти к престарелом человек</a:t>
            </a:r>
            <a:r>
              <a:rPr lang="ru-RU" sz="2400" dirty="0">
                <a:latin typeface="Arial Narrow" panose="020B0606020202030204" charset="0"/>
                <a:cs typeface="Arial Narrow" panose="020B0606020202030204" charset="0"/>
              </a:rPr>
              <a:t>у</a:t>
            </a:r>
            <a:endParaRPr lang="ru-RU" sz="2400" dirty="0">
              <a:latin typeface="Arial Narrow" panose="020B0606020202030204" charset="0"/>
              <a:cs typeface="Arial Narrow" panose="020B0606020202030204" charset="0"/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2400" dirty="0">
              <a:latin typeface="Arial Narrow" panose="020B0606020202030204" charset="0"/>
              <a:cs typeface="Arial Narrow" panose="020B0606020202030204" charset="0"/>
            </a:endParaRPr>
          </a:p>
        </p:txBody>
      </p:sp>
      <p:pic>
        <p:nvPicPr>
          <p:cNvPr id="5" name="Изображение 4" descr="Утв. логотип Дедушка на ча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09860" y="5566410"/>
            <a:ext cx="1191895" cy="1291590"/>
          </a:xfrm>
          <a:prstGeom prst="rect">
            <a:avLst/>
          </a:prstGeom>
        </p:spPr>
      </p:pic>
      <p:pic>
        <p:nvPicPr>
          <p:cNvPr id="6" name="Изображение 5" descr="Промоодежда Гараж. Дедушка на час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55" y="2701290"/>
            <a:ext cx="2252980" cy="300482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овести для НКО области серию информационных сессий и семинаров, на которых предста-…"/>
          <p:cNvSpPr txBox="1"/>
          <p:nvPr/>
        </p:nvSpPr>
        <p:spPr>
          <a:xfrm>
            <a:off x="4246880" y="3076575"/>
            <a:ext cx="7290435" cy="287909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noAutofit/>
          </a:bodyPr>
          <a:lstStyle/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В жизни основными видами занятий является просмотр телевизора – 65,6%,  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Чаще всего это пенсионеры - 34,4 %, а также рабочие - 25%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Доход этих людей менее 25000 руб. – 56,3%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Как правило это мужчины, имеющие средне-профессиональное образование - 53,1%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В основном это люди, состоящие в официальном браке - 62,5%, одобрение супруги важно для них</a:t>
            </a:r>
            <a:endParaRPr lang="ru-RU" sz="2400" dirty="0">
              <a:latin typeface="Arial Narrow" panose="020B0606020202030204" charset="0"/>
              <a:cs typeface="Arial Narrow" panose="020B0606020202030204" charset="0"/>
            </a:endParaRPr>
          </a:p>
        </p:txBody>
      </p:sp>
      <p:pic>
        <p:nvPicPr>
          <p:cNvPr id="4" name="Изображение 3" descr="Утв. логотип Дедушка на ча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45420" y="5464175"/>
            <a:ext cx="1191895" cy="1291590"/>
          </a:xfrm>
          <a:prstGeom prst="rect">
            <a:avLst/>
          </a:prstGeom>
        </p:spPr>
      </p:pic>
      <p:sp>
        <p:nvSpPr>
          <p:cNvPr id="2" name="Калининградская область и Фонд…"/>
          <p:cNvSpPr txBox="1"/>
          <p:nvPr/>
        </p:nvSpPr>
        <p:spPr>
          <a:xfrm>
            <a:off x="707390" y="562293"/>
            <a:ext cx="10647363" cy="41973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p>
            <a:pPr algn="ctr">
              <a:spcBef>
                <a:spcPts val="200"/>
              </a:spcBef>
              <a:defRPr sz="65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rgbClr val="2C35B4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ru-RU" sz="24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Портрет </a:t>
            </a:r>
            <a:r>
              <a:rPr lang="ru-RU" sz="24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волонтера</a:t>
            </a:r>
            <a:r>
              <a:rPr lang="ru-RU" sz="24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 </a:t>
            </a:r>
            <a:r>
              <a:rPr lang="ru-RU" sz="24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Бурятии -</a:t>
            </a:r>
            <a:r>
              <a:rPr lang="ru-RU" sz="2400" dirty="0" smtClean="0">
                <a:solidFill>
                  <a:srgbClr val="2C35B4"/>
                </a:solidFill>
                <a:latin typeface="Arial Narrow" panose="020B0606020202030204" charset="0"/>
                <a:ea typeface="Verdana" panose="020B0604030504040204" pitchFamily="34" charset="0"/>
                <a:cs typeface="Arial Narrow" panose="020B0606020202030204" charset="0"/>
                <a:sym typeface="+mn-ea"/>
              </a:rPr>
              <a:t>мужчины старшего возраста</a:t>
            </a:r>
            <a:endParaRPr lang="ru-RU" sz="2400" dirty="0">
              <a:solidFill>
                <a:srgbClr val="2C35B4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pic>
        <p:nvPicPr>
          <p:cNvPr id="3" name="Изображение 2" descr="Замена лампочки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65" y="2004695"/>
            <a:ext cx="2745105" cy="377126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Калининградская область и Фонд…"/>
          <p:cNvSpPr txBox="1"/>
          <p:nvPr/>
        </p:nvSpPr>
        <p:spPr>
          <a:xfrm>
            <a:off x="650875" y="911543"/>
            <a:ext cx="10647363" cy="41973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algn="ctr">
              <a:spcBef>
                <a:spcPts val="200"/>
              </a:spcBef>
              <a:defRPr sz="65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rgbClr val="2C35B4"/>
                </a:solidFill>
                <a:latin typeface="Arial Narrow" panose="020B0606020202030204" charset="0"/>
                <a:cs typeface="Arial Narrow" panose="020B0606020202030204" charset="0"/>
              </a:rPr>
              <a:t>Кому и когда оказывают помощь</a:t>
            </a:r>
            <a:endParaRPr lang="ru-RU" sz="2400" dirty="0">
              <a:solidFill>
                <a:srgbClr val="2C35B4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11" name="Провести для НКО области серию информационных сессий и семинаров, на которых предста-…"/>
          <p:cNvSpPr txBox="1"/>
          <p:nvPr/>
        </p:nvSpPr>
        <p:spPr>
          <a:xfrm>
            <a:off x="3764280" y="2528570"/>
            <a:ext cx="7534275" cy="332232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noAutofit/>
          </a:bodyPr>
          <a:lstStyle/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Помощь землякам  чаще всего оказывают в том случае, если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кто-то попросит об этом – 34,4%,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постоянно помогают  соседям  или когда видят в этом необходимость 28,1% мужчин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endParaRPr lang="ru-RU" sz="12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Среди основных мотивов оказания помощи окружающим является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собственное желание помогать другим - 59,4%,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уважение и одобрение со стороны окружающих и близких людей -21,9%.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pic>
        <p:nvPicPr>
          <p:cNvPr id="4" name="Изображение 3" descr="Утв. логотип Дедушка на ча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9690" y="5464175"/>
            <a:ext cx="1191895" cy="1291590"/>
          </a:xfrm>
          <a:prstGeom prst="rect">
            <a:avLst/>
          </a:prstGeom>
        </p:spPr>
      </p:pic>
      <p:pic>
        <p:nvPicPr>
          <p:cNvPr id="3" name="Изображение 2" descr="Ринчинова Бума Цыбиковн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965" y="2359025"/>
            <a:ext cx="2618105" cy="320802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Калининградская область и Фонд…"/>
          <p:cNvSpPr txBox="1"/>
          <p:nvPr/>
        </p:nvSpPr>
        <p:spPr>
          <a:xfrm>
            <a:off x="650875" y="911543"/>
            <a:ext cx="10647363" cy="41973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algn="ctr">
              <a:spcBef>
                <a:spcPts val="200"/>
              </a:spcBef>
              <a:defRPr sz="65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rgbClr val="2C35B4"/>
                </a:solidFill>
                <a:latin typeface="Arial Narrow" panose="020B0606020202030204" charset="0"/>
                <a:cs typeface="Arial Narrow" panose="020B0606020202030204" charset="0"/>
              </a:rPr>
              <a:t>Какие работы могут выполнять</a:t>
            </a:r>
            <a:endParaRPr lang="ru-RU" sz="2400" dirty="0">
              <a:solidFill>
                <a:srgbClr val="2C35B4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11" name="Провести для НКО области серию информационных сессий и семинаров, на которых предста-…"/>
          <p:cNvSpPr txBox="1"/>
          <p:nvPr/>
        </p:nvSpPr>
        <p:spPr>
          <a:xfrm>
            <a:off x="3575050" y="2884170"/>
            <a:ext cx="7723505" cy="297307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noAutofit/>
          </a:bodyPr>
          <a:lstStyle/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Мужчины готовы проводить работы, связанные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физически тяжелый труд (наколоть дров, принести воду) – 37,5%;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сельскохозяйственные работы – 28,1%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с механизированным трудом (накачать воду, скосить мотокосой траву и т.д.) – 25%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отделочные и строительные работы – 18,8%; 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pic>
        <p:nvPicPr>
          <p:cNvPr id="4" name="Изображение 3" descr="Утв. логотип Дедушка на ча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3340" y="5284470"/>
            <a:ext cx="1191895" cy="1291590"/>
          </a:xfrm>
          <a:prstGeom prst="rect">
            <a:avLst/>
          </a:prstGeom>
        </p:spPr>
      </p:pic>
      <p:pic>
        <p:nvPicPr>
          <p:cNvPr id="2" name="Изображение 1" descr="Игорь Иванов,Максимих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" y="2038350"/>
            <a:ext cx="2491105" cy="34163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Калининградская область и Фонд…"/>
          <p:cNvSpPr txBox="1"/>
          <p:nvPr/>
        </p:nvSpPr>
        <p:spPr>
          <a:xfrm>
            <a:off x="650875" y="911543"/>
            <a:ext cx="10647363" cy="419735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algn="ctr">
              <a:spcBef>
                <a:spcPts val="200"/>
              </a:spcBef>
              <a:defRPr sz="6500" b="1">
                <a:solidFill>
                  <a:srgbClr val="322CB5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rgbClr val="2C35B4"/>
                </a:solidFill>
                <a:latin typeface="Arial Narrow" panose="020B0606020202030204" charset="0"/>
                <a:cs typeface="Arial Narrow" panose="020B0606020202030204" charset="0"/>
              </a:rPr>
              <a:t>Формы и условия участия </a:t>
            </a:r>
            <a:endParaRPr lang="ru-RU" sz="2400" dirty="0">
              <a:solidFill>
                <a:srgbClr val="2C35B4"/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sp>
        <p:nvSpPr>
          <p:cNvPr id="11" name="Провести для НКО области серию информационных сессий и семинаров, на которых предста-…"/>
          <p:cNvSpPr txBox="1"/>
          <p:nvPr/>
        </p:nvSpPr>
        <p:spPr>
          <a:xfrm>
            <a:off x="3300095" y="1678305"/>
            <a:ext cx="8225155" cy="382270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noAutofit/>
          </a:bodyPr>
          <a:lstStyle/>
          <a:p>
            <a:pPr indent="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None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могут посетить своих престарелых соседей, сделать осмотр и подсказать какой нужен материал и где его можно приобрести -31%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есть свои инструменты для мелкого ремонта, но не готовы использовать их для помощи другим, нужно предоставить инструмент для ремонта – 25%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есть свои инструменты для мелкого ремонта, мужчина готов просто безвозмездно помогать престарелым людям -22%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могут принять участие в совместных проектах с местными органами власти и общественными организациями по помощи престарелым жителям – 22%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  <a:p>
            <a:pPr marL="342900" indent="-342900" algn="l" defTabSz="457200">
              <a:lnSpc>
                <a:spcPct val="70000"/>
              </a:lnSpc>
              <a:spcBef>
                <a:spcPts val="800"/>
              </a:spcBef>
              <a:buFont typeface="Wingdings" panose="05000000000000000000" charset="0"/>
              <a:buChar char="v"/>
              <a:defRPr sz="2200">
                <a:solidFill>
                  <a:srgbClr val="0000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 Narrow" panose="020B0606020202030204" charset="0"/>
                <a:cs typeface="Arial Narrow" panose="020B0606020202030204" charset="0"/>
              </a:rPr>
              <a:t>готовы помочь престарелым людям, но взамен хотят, чтобы кто то помог им в тех областях, в которых они не очень сильны – 17%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 Narrow" panose="020B0606020202030204" charset="0"/>
              <a:cs typeface="Arial Narrow" panose="020B0606020202030204" charset="0"/>
            </a:endParaRPr>
          </a:p>
        </p:txBody>
      </p:sp>
      <p:pic>
        <p:nvPicPr>
          <p:cNvPr id="4" name="Изображение 3" descr="Утв. логотип Дедушка на ча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32110" y="5566410"/>
            <a:ext cx="1191895" cy="1291590"/>
          </a:xfrm>
          <a:prstGeom prst="rect">
            <a:avLst/>
          </a:prstGeom>
        </p:spPr>
      </p:pic>
      <p:pic>
        <p:nvPicPr>
          <p:cNvPr id="3" name="Изображение 2" descr="2023, нобярь Ремонтируем завалинку, баун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675" y="2778125"/>
            <a:ext cx="2059305" cy="278828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5558</Words>
  <Application>WPS Presentation</Application>
  <PresentationFormat>宽屏</PresentationFormat>
  <Paragraphs>107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SimSun</vt:lpstr>
      <vt:lpstr>Wingdings</vt:lpstr>
      <vt:lpstr>Calibri Light</vt:lpstr>
      <vt:lpstr>Arial Narrow</vt:lpstr>
      <vt:lpstr>Verdana</vt:lpstr>
      <vt:lpstr>Verdana</vt:lpstr>
      <vt:lpstr>Wingdings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5</cp:revision>
  <dcterms:created xsi:type="dcterms:W3CDTF">2024-10-30T17:06:00Z</dcterms:created>
  <dcterms:modified xsi:type="dcterms:W3CDTF">2024-10-30T18:49:45Z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1049-12.2.0.18607</vt:lpwstr>
  </property>
  <property fmtid="{D5CDD505-2E9C-101B-9397-08002B2CF9AE}" pid="3" name="ICV">
    <vt:lpwstr>14182826AEFC4AFCB188779E5D315E12_11</vt:lpwstr>
  </property>
</Properties>
</file>