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70" r:id="rId9"/>
    <p:sldId id="258" r:id="rId10"/>
    <p:sldId id="267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3F97-1C83-44DC-B527-C4E7A817F6CB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2704-C32B-4EF1-BC80-E3D961C6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9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oligonof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7e685a84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27e685a842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https://t.me/poligonoff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38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68F-3554-48E5-B525-FCF91DDCD607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CE68-A486-4E61-B8D1-5BC2A7243E56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B335-6E0E-49F4-B0D4-1ECAD0FB497B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1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9442-1E17-4778-9C15-ABD0B81EDAA7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05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68C3-442B-4D47-B07E-C07FA0F90DD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1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A58-2312-457C-9BE2-C7860B6ADA32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5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DE52-9B2A-4548-AACB-2375D7FFED5E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7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50C-4D68-4AE4-9E8A-FCFB9472D4BC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F1A-C442-40DE-B7F5-AF514BCF66F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1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5C1-2C25-4762-92CD-DA1B6CB1285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8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3AD-C19C-4D03-BB8C-A905B270FC5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5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20C1-61CB-4853-99C3-EDDB6EE53F35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32-0ED5-420A-BDD6-40365A04722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3F0A-BD97-4A57-81F9-AB8F45524A24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698A-DE2F-4D98-AA4E-D8FEF5502AB8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1010-F9A9-40DA-8426-EA0701768B94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7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AC18-F834-48E0-AE0E-92D46081E245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1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114963-20DC-4C65-A370-CA24E82A3CB2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52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Полигон </a:t>
            </a:r>
            <a:br>
              <a:rPr lang="ru-RU" sz="5400" dirty="0" smtClean="0"/>
            </a:br>
            <a:r>
              <a:rPr lang="ru-RU" sz="5400" dirty="0" smtClean="0"/>
              <a:t>практик будущего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267831"/>
            <a:ext cx="6400800" cy="69368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Опытная </a:t>
            </a:r>
            <a:r>
              <a:rPr lang="ru-RU" sz="2400" b="1" dirty="0"/>
              <a:t>лаборатория инженерных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социальных практик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91470" y="213262"/>
            <a:ext cx="4500530" cy="638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#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МЫВМЕСТЕ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8432" y="5571745"/>
            <a:ext cx="4129088" cy="1077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Московская обл.,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г.о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Королёв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93224" y="5863977"/>
            <a:ext cx="2037415" cy="1077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2023 год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957232"/>
            <a:ext cx="8534400" cy="1507067"/>
          </a:xfrm>
        </p:spPr>
        <p:txBody>
          <a:bodyPr/>
          <a:lstStyle/>
          <a:p>
            <a:r>
              <a:rPr lang="ru-RU" dirty="0"/>
              <a:t>Затраты и ресурсы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277668"/>
            <a:ext cx="5774844" cy="6186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010756" y="1028699"/>
            <a:ext cx="3691901" cy="3928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00" y="190500"/>
            <a:ext cx="1049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Благотворительный проект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49755" y="621650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55" y="4759180"/>
            <a:ext cx="8534400" cy="1507067"/>
          </a:xfrm>
        </p:spPr>
        <p:txBody>
          <a:bodyPr/>
          <a:lstStyle/>
          <a:p>
            <a:r>
              <a:rPr lang="ru-RU" dirty="0" smtClean="0"/>
              <a:t>Автор</a:t>
            </a:r>
            <a:endParaRPr lang="ru-RU" dirty="0"/>
          </a:p>
        </p:txBody>
      </p:sp>
      <p:pic>
        <p:nvPicPr>
          <p:cNvPr id="4" name="Google Shape;63;p14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535" y="299757"/>
            <a:ext cx="3642933" cy="36147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/>
          <p:cNvSpPr txBox="1">
            <a:spLocks/>
          </p:cNvSpPr>
          <p:nvPr/>
        </p:nvSpPr>
        <p:spPr>
          <a:xfrm>
            <a:off x="282119" y="673608"/>
            <a:ext cx="5655385" cy="755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</a:rPr>
              <a:t>Кремлёв</a:t>
            </a:r>
            <a:r>
              <a:rPr lang="ru-RU" b="1" dirty="0" smtClean="0">
                <a:solidFill>
                  <a:schemeClr val="bg1"/>
                </a:solidFill>
              </a:rPr>
              <a:t> Алексей Сергеевич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Google Shape;62;p14"/>
          <p:cNvSpPr txBox="1">
            <a:spLocks/>
          </p:cNvSpPr>
          <p:nvPr/>
        </p:nvSpPr>
        <p:spPr>
          <a:xfrm>
            <a:off x="282118" y="1517034"/>
            <a:ext cx="7695465" cy="366044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spcBef>
                <a:spcPts val="1200"/>
              </a:spcBef>
              <a:buClr>
                <a:srgbClr val="ADADAD"/>
              </a:buClr>
              <a:buSzPct val="83333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</a:rPr>
              <a:t>Сооснователь</a:t>
            </a:r>
            <a:r>
              <a:rPr lang="ru-RU" dirty="0" smtClean="0">
                <a:solidFill>
                  <a:schemeClr val="bg1"/>
                </a:solidFill>
              </a:rPr>
              <a:t> и руководитель федеральной сети образовательной робототехники “Умная механика”</a:t>
            </a:r>
          </a:p>
          <a:p>
            <a:pPr marL="36000" indent="0">
              <a:spcBef>
                <a:spcPts val="1200"/>
              </a:spcBef>
              <a:buClr>
                <a:srgbClr val="ADADAD"/>
              </a:buClr>
              <a:buSzPct val="83333"/>
              <a:buFont typeface="Wingdings" panose="05000000000000000000" pitchFamily="2" charset="2"/>
              <a:buChar char="Ø"/>
            </a:pPr>
            <a:endParaRPr lang="ru-RU" sz="100" dirty="0" smtClean="0">
              <a:solidFill>
                <a:schemeClr val="bg1"/>
              </a:solidFill>
            </a:endParaRPr>
          </a:p>
          <a:p>
            <a:pPr marL="36000" indent="0">
              <a:spcBef>
                <a:spcPts val="1200"/>
              </a:spcBef>
              <a:spcAft>
                <a:spcPts val="0"/>
              </a:spcAft>
              <a:buClr>
                <a:srgbClr val="ADADAD"/>
              </a:buClr>
              <a:buSzPct val="83333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Преподаватель </a:t>
            </a:r>
            <a:r>
              <a:rPr lang="ru-RU" dirty="0" err="1" smtClean="0">
                <a:solidFill>
                  <a:schemeClr val="bg1"/>
                </a:solidFill>
              </a:rPr>
              <a:t>мехатроники</a:t>
            </a:r>
            <a:r>
              <a:rPr lang="ru-RU" dirty="0" smtClean="0">
                <a:solidFill>
                  <a:schemeClr val="bg1"/>
                </a:solidFill>
              </a:rPr>
              <a:t> в Технологическом университете г. Королёва</a:t>
            </a:r>
          </a:p>
          <a:p>
            <a:pPr marL="36000" indent="0">
              <a:spcBef>
                <a:spcPts val="1200"/>
              </a:spcBef>
              <a:spcAft>
                <a:spcPts val="0"/>
              </a:spcAft>
              <a:buClr>
                <a:srgbClr val="ADADAD"/>
              </a:buClr>
              <a:buSzPct val="83333"/>
              <a:buFont typeface="Wingdings" panose="05000000000000000000" pitchFamily="2" charset="2"/>
              <a:buChar char="Ø"/>
            </a:pPr>
            <a:endParaRPr lang="ru-RU" sz="600" dirty="0" smtClean="0">
              <a:solidFill>
                <a:schemeClr val="bg1"/>
              </a:solidFill>
            </a:endParaRPr>
          </a:p>
          <a:p>
            <a:pPr marL="36000" indent="0">
              <a:spcBef>
                <a:spcPts val="1200"/>
              </a:spcBef>
              <a:spcAft>
                <a:spcPts val="0"/>
              </a:spcAft>
              <a:buClr>
                <a:srgbClr val="ADADAD"/>
              </a:buClr>
              <a:buSzPct val="83333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Руководитель направления “Детский университет” Центра дополнительного образования «Дом научной </a:t>
            </a:r>
            <a:r>
              <a:rPr lang="ru-RU" dirty="0" err="1" smtClean="0">
                <a:solidFill>
                  <a:schemeClr val="bg1"/>
                </a:solidFill>
              </a:rPr>
              <a:t>коллаборации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коллаборации</a:t>
            </a:r>
            <a:r>
              <a:rPr lang="ru-RU" dirty="0" smtClean="0">
                <a:solidFill>
                  <a:schemeClr val="bg1"/>
                </a:solidFill>
              </a:rPr>
              <a:t> им. А.М. Исаева</a:t>
            </a:r>
            <a:r>
              <a:rPr lang="ru-RU" sz="1800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>
            <a:spLocks noGrp="1"/>
          </p:cNvSpPr>
          <p:nvPr>
            <p:ph type="ctrTitle"/>
          </p:nvPr>
        </p:nvSpPr>
        <p:spPr>
          <a:xfrm>
            <a:off x="800099" y="3270700"/>
            <a:ext cx="4940301" cy="27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ru" sz="4000" dirty="0" smtClean="0">
                <a:sym typeface="Roboto"/>
              </a:rPr>
              <a:t>КОНТАКТЫ</a:t>
            </a:r>
            <a:endParaRPr sz="3427" dirty="0">
              <a:solidFill>
                <a:schemeClr val="lt1"/>
              </a:solidFill>
              <a:highlight>
                <a:schemeClr val="accent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300" y="708634"/>
            <a:ext cx="5489433" cy="544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1500" y="1130300"/>
            <a:ext cx="469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2400" dirty="0">
                <a:solidFill>
                  <a:schemeClr val="bg1"/>
                </a:solidFill>
                <a:sym typeface="Roboto"/>
              </a:rPr>
              <a:t>Официальный канал t.me/</a:t>
            </a:r>
            <a:r>
              <a:rPr lang="ru-RU" sz="2400" dirty="0" err="1">
                <a:solidFill>
                  <a:schemeClr val="bg1"/>
                </a:solidFill>
                <a:sym typeface="Roboto"/>
              </a:rPr>
              <a:t>poligonoff</a:t>
            </a:r>
            <a:endParaRPr lang="ru-RU" sz="2400" dirty="0">
              <a:solidFill>
                <a:schemeClr val="bg1"/>
              </a:solidFill>
              <a:sym typeface="Roboto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endParaRPr lang="ru-RU" sz="2400" dirty="0">
              <a:solidFill>
                <a:schemeClr val="bg1"/>
              </a:solidFill>
              <a:sym typeface="Roboto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2400" dirty="0" err="1">
                <a:solidFill>
                  <a:schemeClr val="bg1"/>
                </a:solidFill>
                <a:sym typeface="Roboto"/>
              </a:rPr>
              <a:t>Кремлев</a:t>
            </a:r>
            <a:r>
              <a:rPr lang="ru-RU" sz="2400" dirty="0">
                <a:solidFill>
                  <a:schemeClr val="bg1"/>
                </a:solidFill>
                <a:sym typeface="Roboto"/>
              </a:rPr>
              <a:t> Алексей Сергеевич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2400" dirty="0">
                <a:solidFill>
                  <a:schemeClr val="bg1"/>
                </a:solidFill>
                <a:sym typeface="Roboto"/>
              </a:rPr>
              <a:t>тел. +7 (980) 632-37-06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ru-RU" sz="2400" dirty="0">
                <a:solidFill>
                  <a:schemeClr val="bg1"/>
                </a:solidFill>
                <a:sym typeface="Roboto"/>
              </a:rPr>
              <a:t>@</a:t>
            </a:r>
            <a:r>
              <a:rPr lang="ru-RU" sz="2400" dirty="0" err="1">
                <a:solidFill>
                  <a:schemeClr val="bg1"/>
                </a:solidFill>
                <a:sym typeface="Roboto"/>
              </a:rPr>
              <a:t>KremlevAS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035972"/>
            <a:ext cx="8534400" cy="1507067"/>
          </a:xfrm>
        </p:spPr>
        <p:txBody>
          <a:bodyPr/>
          <a:lstStyle/>
          <a:p>
            <a:r>
              <a:rPr lang="ru-RU" dirty="0" smtClean="0"/>
              <a:t>Проблемная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384142"/>
            <a:ext cx="9476297" cy="506568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стране все острее ощущается дефицит молодых </a:t>
            </a:r>
            <a:r>
              <a:rPr lang="ru-RU" dirty="0" smtClean="0"/>
              <a:t>инженеров </a:t>
            </a:r>
          </a:p>
          <a:p>
            <a:r>
              <a:rPr lang="ru-RU" dirty="0" smtClean="0"/>
              <a:t>Привычные программы и методики ранней </a:t>
            </a:r>
            <a:r>
              <a:rPr lang="ru-RU" dirty="0"/>
              <a:t>технологической </a:t>
            </a:r>
            <a:r>
              <a:rPr lang="ru-RU" dirty="0" smtClean="0"/>
              <a:t>профориентации не работают. </a:t>
            </a:r>
          </a:p>
          <a:p>
            <a:r>
              <a:rPr lang="ru-RU" dirty="0" smtClean="0"/>
              <a:t>Школьники </a:t>
            </a:r>
            <a:r>
              <a:rPr lang="ru-RU" dirty="0"/>
              <a:t>и </a:t>
            </a:r>
            <a:r>
              <a:rPr lang="ru-RU" dirty="0" smtClean="0"/>
              <a:t>студенты не понимают сути </a:t>
            </a:r>
            <a:r>
              <a:rPr lang="ru-RU" dirty="0"/>
              <a:t>инженерной </a:t>
            </a:r>
            <a:r>
              <a:rPr lang="ru-RU" dirty="0" smtClean="0"/>
              <a:t>профессии, не имеют опыта создания своими руками полезного продукта, не хотят становиться инженерами.</a:t>
            </a:r>
          </a:p>
          <a:p>
            <a:pPr marL="0" indent="0">
              <a:buNone/>
            </a:pPr>
            <a:r>
              <a:rPr lang="ru-RU" b="1" dirty="0" smtClean="0"/>
              <a:t>ПРИЧИНЫ</a:t>
            </a:r>
            <a:r>
              <a:rPr lang="ru-RU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Невозможно за 3 часа в неделю научить инженерному мышлению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необходимо </a:t>
            </a:r>
            <a:r>
              <a:rPr lang="ru-RU" dirty="0" smtClean="0">
                <a:solidFill>
                  <a:schemeClr val="bg1"/>
                </a:solidFill>
              </a:rPr>
              <a:t>постоянно действующее место для творческих проб, проектирования </a:t>
            </a:r>
            <a:r>
              <a:rPr lang="ru-RU" dirty="0" smtClean="0">
                <a:solidFill>
                  <a:schemeClr val="bg1"/>
                </a:solidFill>
              </a:rPr>
              <a:t>и изобретательства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Профориентация «по-старому»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 smtClean="0">
                <a:solidFill>
                  <a:schemeClr val="bg1"/>
                </a:solidFill>
              </a:rPr>
              <a:t>работает </a:t>
            </a:r>
            <a:r>
              <a:rPr lang="ru-RU" dirty="0" smtClean="0">
                <a:solidFill>
                  <a:schemeClr val="bg1"/>
                </a:solidFill>
              </a:rPr>
              <a:t>– нужны новые методики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308" y="839688"/>
            <a:ext cx="1996847" cy="26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83" y="551688"/>
            <a:ext cx="5290214" cy="420884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опытной лаборатории проектирования новых социальных практик в опоре на технологии Национальной Технологической Инициативы 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Полигон Практик Будущего —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 err="1">
                <a:solidFill>
                  <a:schemeClr val="bg1"/>
                </a:solidFill>
              </a:rPr>
              <a:t>глокальное</a:t>
            </a:r>
            <a:r>
              <a:rPr lang="ru-RU" dirty="0">
                <a:solidFill>
                  <a:schemeClr val="bg1"/>
                </a:solidFill>
              </a:rPr>
              <a:t> пространство коллективного </a:t>
            </a:r>
            <a:r>
              <a:rPr lang="ru-RU" dirty="0" err="1">
                <a:solidFill>
                  <a:schemeClr val="bg1"/>
                </a:solidFill>
              </a:rPr>
              <a:t>сценирования</a:t>
            </a:r>
            <a:r>
              <a:rPr lang="ru-RU" dirty="0">
                <a:solidFill>
                  <a:schemeClr val="bg1"/>
                </a:solidFill>
              </a:rPr>
              <a:t> и проигрывания будущего во взаимодействии с другими субъектами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349" y="551688"/>
            <a:ext cx="5611796" cy="42088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66817"/>
            <a:ext cx="11277130" cy="24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ПОЛИГОН ПРАКТИК БУДУЩЕГО – </a:t>
            </a:r>
          </a:p>
          <a:p>
            <a:r>
              <a:rPr lang="ru-RU" dirty="0" smtClean="0"/>
              <a:t>уникальная образовательная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 среда </a:t>
            </a:r>
            <a:r>
              <a:rPr lang="ru-RU" dirty="0"/>
              <a:t>для подростков и молодежи с опорой на методологию </a:t>
            </a:r>
            <a:r>
              <a:rPr lang="ru-RU" dirty="0" smtClean="0"/>
              <a:t>Школы-21. </a:t>
            </a:r>
          </a:p>
          <a:p>
            <a:r>
              <a:rPr lang="ru-RU" dirty="0" smtClean="0"/>
              <a:t>здесь школьники, студенты </a:t>
            </a:r>
            <a:r>
              <a:rPr lang="ru-RU" dirty="0"/>
              <a:t>и </a:t>
            </a:r>
            <a:r>
              <a:rPr lang="ru-RU" dirty="0" smtClean="0"/>
              <a:t>взрослые могут </a:t>
            </a:r>
            <a:r>
              <a:rPr lang="ru-RU" dirty="0"/>
              <a:t>погрузиться в инженерное </a:t>
            </a:r>
            <a:r>
              <a:rPr lang="ru-RU" dirty="0" smtClean="0"/>
              <a:t>проектирование и изобретательство, </a:t>
            </a:r>
            <a:r>
              <a:rPr lang="ru-RU" dirty="0"/>
              <a:t>изучать </a:t>
            </a:r>
            <a:r>
              <a:rPr lang="ru-RU" dirty="0" smtClean="0"/>
              <a:t>современные </a:t>
            </a:r>
            <a:r>
              <a:rPr lang="ru-RU" dirty="0"/>
              <a:t>технологии, учиться работать как с цифрой, так и с ручным </a:t>
            </a:r>
            <a:r>
              <a:rPr lang="ru-RU" dirty="0" smtClean="0"/>
              <a:t>инструментом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4211" y="2193097"/>
            <a:ext cx="6621845" cy="2294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здесь нет учителей и учеников, но есть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сотрудничество, сотворчество,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нацеленность  на продуктовый </a:t>
            </a:r>
            <a:r>
              <a:rPr lang="ru-RU" dirty="0" smtClean="0">
                <a:solidFill>
                  <a:schemeClr val="bg1"/>
                </a:solidFill>
              </a:rPr>
              <a:t>результат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053" y="2743200"/>
            <a:ext cx="4774431" cy="376213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4211" y="2854411"/>
            <a:ext cx="6725277" cy="238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996" y="493776"/>
            <a:ext cx="4819650" cy="361473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4212" y="1316910"/>
            <a:ext cx="5321171" cy="2600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Школьники  от 12 лет и старше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Студенты СПО и ВУЗов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Взрослые жители города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Пенсионеры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3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66" y="4810461"/>
            <a:ext cx="3580678" cy="1858068"/>
          </a:xfrm>
        </p:spPr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93;p3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30" y="176406"/>
            <a:ext cx="7879494" cy="65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66" y="176406"/>
            <a:ext cx="3284117" cy="437882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0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84;p3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83" y="2866768"/>
            <a:ext cx="2748325" cy="3149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02" y="4923953"/>
            <a:ext cx="8534400" cy="1507067"/>
          </a:xfrm>
        </p:spPr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pic>
        <p:nvPicPr>
          <p:cNvPr id="4" name="Google Shape;165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96" y="0"/>
            <a:ext cx="5127115" cy="286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4;p3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57" y="2541283"/>
            <a:ext cx="2670306" cy="25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2;p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040" y="216618"/>
            <a:ext cx="3549630" cy="208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9;p3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132" y="4054461"/>
            <a:ext cx="4896831" cy="26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7;p3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4" y="2730880"/>
            <a:ext cx="2923894" cy="23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1;p3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701" y="1511722"/>
            <a:ext cx="2447074" cy="254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4" y="298311"/>
            <a:ext cx="3014300" cy="2270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182" y="2131905"/>
            <a:ext cx="2388365" cy="30413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14133" y="6015999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940" y="4873752"/>
            <a:ext cx="8534400" cy="150706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03"/>
          <a:stretch/>
        </p:blipFill>
        <p:spPr>
          <a:xfrm>
            <a:off x="7370064" y="765479"/>
            <a:ext cx="4542062" cy="42887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576124" cy="41879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2022 году </a:t>
            </a:r>
            <a:r>
              <a:rPr lang="ru-RU" dirty="0" smtClean="0"/>
              <a:t>в городе Королёве </a:t>
            </a:r>
            <a:r>
              <a:rPr lang="ru-RU" dirty="0"/>
              <a:t>Московской </a:t>
            </a:r>
            <a:r>
              <a:rPr lang="ru-RU" dirty="0" smtClean="0"/>
              <a:t>области открыт и успешно развивается Полигон Практик будущего</a:t>
            </a:r>
          </a:p>
          <a:p>
            <a:r>
              <a:rPr lang="ru-RU" dirty="0" smtClean="0"/>
              <a:t>Обучение инженерным компетенциям на Полигоне проходит по основе методологии «Школы 21» </a:t>
            </a:r>
            <a:r>
              <a:rPr lang="ru-RU" dirty="0" err="1" smtClean="0"/>
              <a:t>СБЕРа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роведено 4 </a:t>
            </a:r>
            <a:r>
              <a:rPr lang="ru-RU" dirty="0"/>
              <a:t>«Бассейна</a:t>
            </a:r>
            <a:r>
              <a:rPr lang="ru-RU" dirty="0" smtClean="0"/>
              <a:t>», в которых приняли участие около 100 человек</a:t>
            </a:r>
          </a:p>
          <a:p>
            <a:r>
              <a:rPr lang="ru-RU" dirty="0" smtClean="0"/>
              <a:t>Участниками бассейнов разработано </a:t>
            </a:r>
            <a:r>
              <a:rPr lang="ru-RU" dirty="0"/>
              <a:t>и реализовано </a:t>
            </a:r>
            <a:r>
              <a:rPr lang="ru-RU" dirty="0" smtClean="0"/>
              <a:t>20 проектов.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Постоянными членами сообщества Полигона стали 51 человек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Победители детских инженерных конкурсов разных уровней – 8 человек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2" y="5249332"/>
            <a:ext cx="8534400" cy="1507067"/>
          </a:xfrm>
        </p:spPr>
        <p:txBody>
          <a:bodyPr/>
          <a:lstStyle/>
          <a:p>
            <a:r>
              <a:rPr lang="ru-RU" dirty="0" smtClean="0"/>
              <a:t>Прогнозируемые эффекты</a:t>
            </a:r>
            <a:endParaRPr lang="ru-RU" dirty="0"/>
          </a:p>
        </p:txBody>
      </p:sp>
      <p:pic>
        <p:nvPicPr>
          <p:cNvPr id="4" name="Google Shape;130;p26"/>
          <p:cNvPicPr preferRelativeResize="0">
            <a:picLocks noGrp="1"/>
          </p:cNvPicPr>
          <p:nvPr>
            <p:ph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356616"/>
            <a:ext cx="9473184" cy="5285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1423</TotalTime>
  <Words>363</Words>
  <Application>Microsoft Office PowerPoint</Application>
  <PresentationFormat>Широкоэкранный</PresentationFormat>
  <Paragraphs>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Black</vt:lpstr>
      <vt:lpstr>Calibri</vt:lpstr>
      <vt:lpstr>Century Gothic</vt:lpstr>
      <vt:lpstr>Roboto</vt:lpstr>
      <vt:lpstr>Wingdings</vt:lpstr>
      <vt:lpstr>Wingdings 3</vt:lpstr>
      <vt:lpstr>Сектор</vt:lpstr>
      <vt:lpstr>Полигон  практик будущего</vt:lpstr>
      <vt:lpstr>Проблемная ситуация</vt:lpstr>
      <vt:lpstr>цель</vt:lpstr>
      <vt:lpstr>Описание идеи</vt:lpstr>
      <vt:lpstr>Целевая аудитория</vt:lpstr>
      <vt:lpstr>обучение</vt:lpstr>
      <vt:lpstr>проекты</vt:lpstr>
      <vt:lpstr>результаты</vt:lpstr>
      <vt:lpstr>Прогнозируемые эффекты</vt:lpstr>
      <vt:lpstr>Затраты и ресурсы </vt:lpstr>
      <vt:lpstr>Автор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Полигон  практик будущего</dc:title>
  <dc:creator>Victoria Gorbunova</dc:creator>
  <cp:lastModifiedBy>Victoria Gorbunova</cp:lastModifiedBy>
  <cp:revision>30</cp:revision>
  <dcterms:created xsi:type="dcterms:W3CDTF">2023-04-24T16:34:19Z</dcterms:created>
  <dcterms:modified xsi:type="dcterms:W3CDTF">2023-05-14T15:16:52Z</dcterms:modified>
</cp:coreProperties>
</file>