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6" r:id="rId5"/>
    <p:sldId id="258" r:id="rId6"/>
    <p:sldId id="263" r:id="rId7"/>
    <p:sldId id="261" r:id="rId8"/>
    <p:sldId id="262" r:id="rId9"/>
    <p:sldId id="265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E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39" autoAdjust="0"/>
  </p:normalViewPr>
  <p:slideViewPr>
    <p:cSldViewPr>
      <p:cViewPr varScale="1"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5EAE1-F18F-41C7-873C-19AA877199F8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</dgm:pt>
    <dgm:pt modelId="{80B91849-2DD4-48F6-B36C-4E3EC68417E5}">
      <dgm:prSet/>
      <dgm:spPr/>
      <dgm:t>
        <a:bodyPr/>
        <a:lstStyle/>
        <a:p>
          <a:r>
            <a:rPr lang="ru-RU" dirty="0" smtClean="0"/>
            <a:t>Неочищенные стоки</a:t>
          </a:r>
          <a:endParaRPr lang="ru-RU" dirty="0"/>
        </a:p>
      </dgm:t>
    </dgm:pt>
    <dgm:pt modelId="{BCE23BC6-AC67-42C2-98DC-33E973B43F93}" type="parTrans" cxnId="{5AF408A4-4DFE-4E7F-8304-2C1EC13F3299}">
      <dgm:prSet/>
      <dgm:spPr/>
      <dgm:t>
        <a:bodyPr/>
        <a:lstStyle/>
        <a:p>
          <a:endParaRPr lang="ru-RU"/>
        </a:p>
      </dgm:t>
    </dgm:pt>
    <dgm:pt modelId="{DBCE7278-2683-46AC-9F55-08AA3562D9F9}" type="sibTrans" cxnId="{5AF408A4-4DFE-4E7F-8304-2C1EC13F3299}">
      <dgm:prSet/>
      <dgm:spPr/>
      <dgm:t>
        <a:bodyPr/>
        <a:lstStyle/>
        <a:p>
          <a:endParaRPr lang="ru-RU"/>
        </a:p>
      </dgm:t>
    </dgm:pt>
    <dgm:pt modelId="{58F5889B-2835-4D34-BD60-1C6460130740}">
      <dgm:prSet/>
      <dgm:spPr/>
      <dgm:t>
        <a:bodyPr/>
        <a:lstStyle/>
        <a:p>
          <a:r>
            <a:rPr lang="ru-RU" dirty="0" smtClean="0"/>
            <a:t>Загрязнение ручьев, питающих реку</a:t>
          </a:r>
          <a:endParaRPr lang="ru-RU" dirty="0"/>
        </a:p>
      </dgm:t>
    </dgm:pt>
    <dgm:pt modelId="{81267CE2-E592-44E1-8D45-2D1E61B626D7}" type="parTrans" cxnId="{4D698A5A-C647-4568-A1AD-AAD24193597C}">
      <dgm:prSet/>
      <dgm:spPr/>
      <dgm:t>
        <a:bodyPr/>
        <a:lstStyle/>
        <a:p>
          <a:endParaRPr lang="ru-RU"/>
        </a:p>
      </dgm:t>
    </dgm:pt>
    <dgm:pt modelId="{C65B8711-854A-4800-B818-C8581A27F1AB}" type="sibTrans" cxnId="{4D698A5A-C647-4568-A1AD-AAD24193597C}">
      <dgm:prSet/>
      <dgm:spPr/>
      <dgm:t>
        <a:bodyPr/>
        <a:lstStyle/>
        <a:p>
          <a:endParaRPr lang="ru-RU"/>
        </a:p>
      </dgm:t>
    </dgm:pt>
    <dgm:pt modelId="{C18439FF-8C60-4CBA-ADBD-4C5A83AC0526}">
      <dgm:prSet/>
      <dgm:spPr/>
      <dgm:t>
        <a:bodyPr/>
        <a:lstStyle/>
        <a:p>
          <a:r>
            <a:rPr lang="ru-RU" dirty="0" smtClean="0"/>
            <a:t>Свалки мусора</a:t>
          </a:r>
          <a:endParaRPr lang="ru-RU" dirty="0"/>
        </a:p>
      </dgm:t>
    </dgm:pt>
    <dgm:pt modelId="{3E77415A-3E9E-4BA8-AE9C-29F6A27E0096}" type="parTrans" cxnId="{C81A7CF0-ECCA-432A-97F6-E8D0B8E644E1}">
      <dgm:prSet/>
      <dgm:spPr/>
      <dgm:t>
        <a:bodyPr/>
        <a:lstStyle/>
        <a:p>
          <a:endParaRPr lang="ru-RU"/>
        </a:p>
      </dgm:t>
    </dgm:pt>
    <dgm:pt modelId="{712E3AB5-268E-4123-B41D-C5DEEA7600D9}" type="sibTrans" cxnId="{C81A7CF0-ECCA-432A-97F6-E8D0B8E644E1}">
      <dgm:prSet/>
      <dgm:spPr/>
      <dgm:t>
        <a:bodyPr/>
        <a:lstStyle/>
        <a:p>
          <a:endParaRPr lang="ru-RU"/>
        </a:p>
      </dgm:t>
    </dgm:pt>
    <dgm:pt modelId="{38876D02-EF8B-4C72-A5B8-55AC27C28281}">
      <dgm:prSet/>
      <dgm:spPr/>
      <dgm:t>
        <a:bodyPr/>
        <a:lstStyle/>
        <a:p>
          <a:r>
            <a:rPr lang="ru-RU" dirty="0" smtClean="0"/>
            <a:t>Распашка земель </a:t>
          </a:r>
          <a:endParaRPr lang="ru-RU" dirty="0"/>
        </a:p>
      </dgm:t>
    </dgm:pt>
    <dgm:pt modelId="{A63B74F2-B4E6-4E1C-8267-2E3349AEE064}" type="parTrans" cxnId="{D76C2496-DCEE-4A3D-BEE6-C52115D452FB}">
      <dgm:prSet/>
      <dgm:spPr/>
      <dgm:t>
        <a:bodyPr/>
        <a:lstStyle/>
        <a:p>
          <a:endParaRPr lang="ru-RU"/>
        </a:p>
      </dgm:t>
    </dgm:pt>
    <dgm:pt modelId="{08A40CA5-433D-42D2-A183-CF0A4188A5B4}" type="sibTrans" cxnId="{D76C2496-DCEE-4A3D-BEE6-C52115D452FB}">
      <dgm:prSet/>
      <dgm:spPr/>
      <dgm:t>
        <a:bodyPr/>
        <a:lstStyle/>
        <a:p>
          <a:endParaRPr lang="ru-RU"/>
        </a:p>
      </dgm:t>
    </dgm:pt>
    <dgm:pt modelId="{79848DAA-5462-45D3-AE1E-7B10B29884CA}">
      <dgm:prSet/>
      <dgm:spPr/>
      <dgm:t>
        <a:bodyPr/>
        <a:lstStyle/>
        <a:p>
          <a:r>
            <a:rPr lang="ru-RU" smtClean="0"/>
            <a:t>Низкая экологическая культура населения</a:t>
          </a:r>
          <a:endParaRPr lang="ru-RU"/>
        </a:p>
      </dgm:t>
    </dgm:pt>
    <dgm:pt modelId="{3FB6C67B-F44F-4878-98C7-2D682D36FC3D}" type="parTrans" cxnId="{878F89A6-D08C-4AFE-93E0-BA38A5288E69}">
      <dgm:prSet/>
      <dgm:spPr/>
      <dgm:t>
        <a:bodyPr/>
        <a:lstStyle/>
        <a:p>
          <a:endParaRPr lang="ru-RU"/>
        </a:p>
      </dgm:t>
    </dgm:pt>
    <dgm:pt modelId="{7037AB7E-8E98-4E98-80F0-964903BCECA3}" type="sibTrans" cxnId="{878F89A6-D08C-4AFE-93E0-BA38A5288E69}">
      <dgm:prSet/>
      <dgm:spPr/>
      <dgm:t>
        <a:bodyPr/>
        <a:lstStyle/>
        <a:p>
          <a:endParaRPr lang="ru-RU"/>
        </a:p>
      </dgm:t>
    </dgm:pt>
    <dgm:pt modelId="{4CFDE2A1-3EBC-4934-AFCF-E344DB3A893B}" type="pres">
      <dgm:prSet presAssocID="{CE05EAE1-F18F-41C7-873C-19AA877199F8}" presName="Name0" presStyleCnt="0">
        <dgm:presLayoutVars>
          <dgm:dir/>
          <dgm:resizeHandles val="exact"/>
        </dgm:presLayoutVars>
      </dgm:prSet>
      <dgm:spPr/>
    </dgm:pt>
    <dgm:pt modelId="{0AE00074-2924-4835-8D4B-0D2566C633E2}" type="pres">
      <dgm:prSet presAssocID="{80B91849-2DD4-48F6-B36C-4E3EC68417E5}" presName="compNode" presStyleCnt="0"/>
      <dgm:spPr/>
    </dgm:pt>
    <dgm:pt modelId="{830B3B47-A972-489D-833F-62AA44AB3F2E}" type="pres">
      <dgm:prSet presAssocID="{80B91849-2DD4-48F6-B36C-4E3EC68417E5}" presName="pictRect" presStyleLbl="node1" presStyleIdx="0" presStyleCnt="5" custScaleX="121307" custScaleY="140347" custLinFactNeighborX="-4086" custLinFactNeighborY="41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AC26F394-E7AE-4B06-8FC8-BA2CEF5E02A8}" type="pres">
      <dgm:prSet presAssocID="{80B91849-2DD4-48F6-B36C-4E3EC68417E5}" presName="textRect" presStyleLbl="revTx" presStyleIdx="0" presStyleCnt="5" custScaleX="122165" custScaleY="59243" custLinFactNeighborX="-7097" custLinFactNeighborY="14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D903-BBFE-4BD2-B2E2-11F268F1B52F}" type="pres">
      <dgm:prSet presAssocID="{DBCE7278-2683-46AC-9F55-08AA3562D9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2168CF-A01C-4BD6-87B7-B24DE0A596AD}" type="pres">
      <dgm:prSet presAssocID="{C18439FF-8C60-4CBA-ADBD-4C5A83AC0526}" presName="compNode" presStyleCnt="0"/>
      <dgm:spPr/>
    </dgm:pt>
    <dgm:pt modelId="{95668FD8-1CC2-43CC-B69E-DC8059A5025D}" type="pres">
      <dgm:prSet presAssocID="{C18439FF-8C60-4CBA-ADBD-4C5A83AC0526}" presName="pictRect" presStyleLbl="node1" presStyleIdx="1" presStyleCnt="5" custScaleX="114969" custScaleY="140256" custLinFactNeighborX="-1665" custLinFactNeighborY="25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A2E733DC-FCB0-4B5E-B4F2-8C06F2FDDDE8}" type="pres">
      <dgm:prSet presAssocID="{C18439FF-8C60-4CBA-ADBD-4C5A83AC0526}" presName="textRect" presStyleLbl="revTx" presStyleIdx="1" presStyleCnt="5" custScaleX="90539" custScaleY="47212" custLinFactNeighborX="-120" custLinFactNeighborY="5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3627C-10D7-4D04-AE09-CF2B1434A297}" type="pres">
      <dgm:prSet presAssocID="{712E3AB5-268E-4123-B41D-C5DEEA7600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79B9BD-2C32-4F3F-982B-14AEBDFBBBCA}" type="pres">
      <dgm:prSet presAssocID="{58F5889B-2835-4D34-BD60-1C6460130740}" presName="compNode" presStyleCnt="0"/>
      <dgm:spPr/>
    </dgm:pt>
    <dgm:pt modelId="{8925CDAF-E9BA-4736-A474-D5D003F770BE}" type="pres">
      <dgm:prSet presAssocID="{58F5889B-2835-4D34-BD60-1C6460130740}" presName="pictRect" presStyleLbl="node1" presStyleIdx="2" presStyleCnt="5" custScaleX="121026" custScaleY="141000" custLinFactNeighborX="2462" custLinFactNeighborY="982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8000" b="-38000"/>
          </a:stretch>
        </a:blipFill>
      </dgm:spPr>
    </dgm:pt>
    <dgm:pt modelId="{B47D49F7-D3FF-41DA-BF15-CAD76AB4A998}" type="pres">
      <dgm:prSet presAssocID="{58F5889B-2835-4D34-BD60-1C6460130740}" presName="textRect" presStyleLbl="revTx" presStyleIdx="2" presStyleCnt="5" custScaleX="124266" custLinFactNeighborX="642" custLinFactNeighborY="4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C312-3C72-42ED-A2C5-5A76C5FE9BF0}" type="pres">
      <dgm:prSet presAssocID="{C65B8711-854A-4800-B818-C8581A27F1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077A51-E7FD-45D4-BE8F-1EB8E210654B}" type="pres">
      <dgm:prSet presAssocID="{38876D02-EF8B-4C72-A5B8-55AC27C28281}" presName="compNode" presStyleCnt="0"/>
      <dgm:spPr/>
    </dgm:pt>
    <dgm:pt modelId="{C49A54E7-4A95-44FC-B40C-8EBCC49A25FE}" type="pres">
      <dgm:prSet presAssocID="{38876D02-EF8B-4C72-A5B8-55AC27C28281}" presName="pictRect" presStyleLbl="node1" presStyleIdx="3" presStyleCnt="5" custScaleX="144614" custScaleY="122914" custLinFactNeighborX="-27388" custLinFactNeighborY="-428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E66FA2CC-D85D-41AB-93CA-43A013537AC1}" type="pres">
      <dgm:prSet presAssocID="{38876D02-EF8B-4C72-A5B8-55AC27C28281}" presName="textRect" presStyleLbl="revTx" presStyleIdx="3" presStyleCnt="5" custLinFactNeighborX="-32494" custLinFactNeighborY="7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52E8D-77F0-4851-8CCF-0096AAD2C429}" type="pres">
      <dgm:prSet presAssocID="{08A40CA5-433D-42D2-A183-CF0A4188A5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5504C5-58FF-475C-B675-4B0856D6A61F}" type="pres">
      <dgm:prSet presAssocID="{79848DAA-5462-45D3-AE1E-7B10B29884CA}" presName="compNode" presStyleCnt="0"/>
      <dgm:spPr/>
    </dgm:pt>
    <dgm:pt modelId="{82609B7E-2D2F-4D27-A90D-1B75727360BC}" type="pres">
      <dgm:prSet presAssocID="{79848DAA-5462-45D3-AE1E-7B10B29884CA}" presName="pictRect" presStyleLbl="node1" presStyleIdx="4" presStyleCnt="5" custScaleX="144929" custScaleY="11971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43599BA4-61FF-46B1-A921-FC81CC02B7AA}" type="pres">
      <dgm:prSet presAssocID="{79848DAA-5462-45D3-AE1E-7B10B29884CA}" presName="textRect" presStyleLbl="revTx" presStyleIdx="4" presStyleCnt="5" custScaleX="12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98A5A-C647-4568-A1AD-AAD24193597C}" srcId="{CE05EAE1-F18F-41C7-873C-19AA877199F8}" destId="{58F5889B-2835-4D34-BD60-1C6460130740}" srcOrd="2" destOrd="0" parTransId="{81267CE2-E592-44E1-8D45-2D1E61B626D7}" sibTransId="{C65B8711-854A-4800-B818-C8581A27F1AB}"/>
    <dgm:cxn modelId="{BD822F1E-E4F9-4FA1-BB5A-0961A3CD3384}" type="presOf" srcId="{C18439FF-8C60-4CBA-ADBD-4C5A83AC0526}" destId="{A2E733DC-FCB0-4B5E-B4F2-8C06F2FDDDE8}" srcOrd="0" destOrd="0" presId="urn:microsoft.com/office/officeart/2005/8/layout/pList1#1"/>
    <dgm:cxn modelId="{95D0113D-81A8-44AD-9AF6-7E9698F98FDB}" type="presOf" srcId="{79848DAA-5462-45D3-AE1E-7B10B29884CA}" destId="{43599BA4-61FF-46B1-A921-FC81CC02B7AA}" srcOrd="0" destOrd="0" presId="urn:microsoft.com/office/officeart/2005/8/layout/pList1#1"/>
    <dgm:cxn modelId="{D0A2E4D6-E068-4B78-A734-915C34BEB8A4}" type="presOf" srcId="{712E3AB5-268E-4123-B41D-C5DEEA7600D9}" destId="{1AA3627C-10D7-4D04-AE09-CF2B1434A297}" srcOrd="0" destOrd="0" presId="urn:microsoft.com/office/officeart/2005/8/layout/pList1#1"/>
    <dgm:cxn modelId="{F94D255A-1CEF-4AF7-861D-60BA3EDE2F64}" type="presOf" srcId="{CE05EAE1-F18F-41C7-873C-19AA877199F8}" destId="{4CFDE2A1-3EBC-4934-AFCF-E344DB3A893B}" srcOrd="0" destOrd="0" presId="urn:microsoft.com/office/officeart/2005/8/layout/pList1#1"/>
    <dgm:cxn modelId="{5AF408A4-4DFE-4E7F-8304-2C1EC13F3299}" srcId="{CE05EAE1-F18F-41C7-873C-19AA877199F8}" destId="{80B91849-2DD4-48F6-B36C-4E3EC68417E5}" srcOrd="0" destOrd="0" parTransId="{BCE23BC6-AC67-42C2-98DC-33E973B43F93}" sibTransId="{DBCE7278-2683-46AC-9F55-08AA3562D9F9}"/>
    <dgm:cxn modelId="{40A626D1-369A-48A9-9776-9AF763DD6B89}" type="presOf" srcId="{08A40CA5-433D-42D2-A183-CF0A4188A5B4}" destId="{D4D52E8D-77F0-4851-8CCF-0096AAD2C429}" srcOrd="0" destOrd="0" presId="urn:microsoft.com/office/officeart/2005/8/layout/pList1#1"/>
    <dgm:cxn modelId="{4843D8AA-0974-4FC6-970B-274FACAB0618}" type="presOf" srcId="{80B91849-2DD4-48F6-B36C-4E3EC68417E5}" destId="{AC26F394-E7AE-4B06-8FC8-BA2CEF5E02A8}" srcOrd="0" destOrd="0" presId="urn:microsoft.com/office/officeart/2005/8/layout/pList1#1"/>
    <dgm:cxn modelId="{5095831F-F982-4822-B3A8-E3EACEC3B300}" type="presOf" srcId="{DBCE7278-2683-46AC-9F55-08AA3562D9F9}" destId="{CDBAD903-BBFE-4BD2-B2E2-11F268F1B52F}" srcOrd="0" destOrd="0" presId="urn:microsoft.com/office/officeart/2005/8/layout/pList1#1"/>
    <dgm:cxn modelId="{D2165F6E-7101-4E23-AF1D-6682EB88126E}" type="presOf" srcId="{C65B8711-854A-4800-B818-C8581A27F1AB}" destId="{C7CFC312-3C72-42ED-A2C5-5A76C5FE9BF0}" srcOrd="0" destOrd="0" presId="urn:microsoft.com/office/officeart/2005/8/layout/pList1#1"/>
    <dgm:cxn modelId="{C81A7CF0-ECCA-432A-97F6-E8D0B8E644E1}" srcId="{CE05EAE1-F18F-41C7-873C-19AA877199F8}" destId="{C18439FF-8C60-4CBA-ADBD-4C5A83AC0526}" srcOrd="1" destOrd="0" parTransId="{3E77415A-3E9E-4BA8-AE9C-29F6A27E0096}" sibTransId="{712E3AB5-268E-4123-B41D-C5DEEA7600D9}"/>
    <dgm:cxn modelId="{7BF403EB-BB90-4C36-82F4-EF8391481DD2}" type="presOf" srcId="{38876D02-EF8B-4C72-A5B8-55AC27C28281}" destId="{E66FA2CC-D85D-41AB-93CA-43A013537AC1}" srcOrd="0" destOrd="0" presId="urn:microsoft.com/office/officeart/2005/8/layout/pList1#1"/>
    <dgm:cxn modelId="{72013AE6-0648-4D7F-B8E6-2A9F35FD777E}" type="presOf" srcId="{58F5889B-2835-4D34-BD60-1C6460130740}" destId="{B47D49F7-D3FF-41DA-BF15-CAD76AB4A998}" srcOrd="0" destOrd="0" presId="urn:microsoft.com/office/officeart/2005/8/layout/pList1#1"/>
    <dgm:cxn modelId="{D76C2496-DCEE-4A3D-BEE6-C52115D452FB}" srcId="{CE05EAE1-F18F-41C7-873C-19AA877199F8}" destId="{38876D02-EF8B-4C72-A5B8-55AC27C28281}" srcOrd="3" destOrd="0" parTransId="{A63B74F2-B4E6-4E1C-8267-2E3349AEE064}" sibTransId="{08A40CA5-433D-42D2-A183-CF0A4188A5B4}"/>
    <dgm:cxn modelId="{878F89A6-D08C-4AFE-93E0-BA38A5288E69}" srcId="{CE05EAE1-F18F-41C7-873C-19AA877199F8}" destId="{79848DAA-5462-45D3-AE1E-7B10B29884CA}" srcOrd="4" destOrd="0" parTransId="{3FB6C67B-F44F-4878-98C7-2D682D36FC3D}" sibTransId="{7037AB7E-8E98-4E98-80F0-964903BCECA3}"/>
    <dgm:cxn modelId="{2928C44C-6F6D-4573-9A81-C7C885155F72}" type="presParOf" srcId="{4CFDE2A1-3EBC-4934-AFCF-E344DB3A893B}" destId="{0AE00074-2924-4835-8D4B-0D2566C633E2}" srcOrd="0" destOrd="0" presId="urn:microsoft.com/office/officeart/2005/8/layout/pList1#1"/>
    <dgm:cxn modelId="{20F8360A-B21C-4490-89A5-34C22B30751C}" type="presParOf" srcId="{0AE00074-2924-4835-8D4B-0D2566C633E2}" destId="{830B3B47-A972-489D-833F-62AA44AB3F2E}" srcOrd="0" destOrd="0" presId="urn:microsoft.com/office/officeart/2005/8/layout/pList1#1"/>
    <dgm:cxn modelId="{4075912D-6FB6-41BE-A399-BC1B7360FC5F}" type="presParOf" srcId="{0AE00074-2924-4835-8D4B-0D2566C633E2}" destId="{AC26F394-E7AE-4B06-8FC8-BA2CEF5E02A8}" srcOrd="1" destOrd="0" presId="urn:microsoft.com/office/officeart/2005/8/layout/pList1#1"/>
    <dgm:cxn modelId="{BE82AFCA-58CB-4B6D-AB36-64D993D85AF6}" type="presParOf" srcId="{4CFDE2A1-3EBC-4934-AFCF-E344DB3A893B}" destId="{CDBAD903-BBFE-4BD2-B2E2-11F268F1B52F}" srcOrd="1" destOrd="0" presId="urn:microsoft.com/office/officeart/2005/8/layout/pList1#1"/>
    <dgm:cxn modelId="{F17D15A7-8678-41E8-B880-DC1AD418E976}" type="presParOf" srcId="{4CFDE2A1-3EBC-4934-AFCF-E344DB3A893B}" destId="{A52168CF-A01C-4BD6-87B7-B24DE0A596AD}" srcOrd="2" destOrd="0" presId="urn:microsoft.com/office/officeart/2005/8/layout/pList1#1"/>
    <dgm:cxn modelId="{4A2E9807-F9D3-4189-93FE-D630E5C5F998}" type="presParOf" srcId="{A52168CF-A01C-4BD6-87B7-B24DE0A596AD}" destId="{95668FD8-1CC2-43CC-B69E-DC8059A5025D}" srcOrd="0" destOrd="0" presId="urn:microsoft.com/office/officeart/2005/8/layout/pList1#1"/>
    <dgm:cxn modelId="{2D756DD6-CBB5-4A7D-BADC-65611A846C54}" type="presParOf" srcId="{A52168CF-A01C-4BD6-87B7-B24DE0A596AD}" destId="{A2E733DC-FCB0-4B5E-B4F2-8C06F2FDDDE8}" srcOrd="1" destOrd="0" presId="urn:microsoft.com/office/officeart/2005/8/layout/pList1#1"/>
    <dgm:cxn modelId="{C24843A6-1819-4F1A-8EEA-BD0557EB17AA}" type="presParOf" srcId="{4CFDE2A1-3EBC-4934-AFCF-E344DB3A893B}" destId="{1AA3627C-10D7-4D04-AE09-CF2B1434A297}" srcOrd="3" destOrd="0" presId="urn:microsoft.com/office/officeart/2005/8/layout/pList1#1"/>
    <dgm:cxn modelId="{740EED7E-8AA7-48BB-B514-639E36DF5913}" type="presParOf" srcId="{4CFDE2A1-3EBC-4934-AFCF-E344DB3A893B}" destId="{0C79B9BD-2C32-4F3F-982B-14AEBDFBBBCA}" srcOrd="4" destOrd="0" presId="urn:microsoft.com/office/officeart/2005/8/layout/pList1#1"/>
    <dgm:cxn modelId="{8CB50EBF-077D-4150-A81E-2FADF99B4057}" type="presParOf" srcId="{0C79B9BD-2C32-4F3F-982B-14AEBDFBBBCA}" destId="{8925CDAF-E9BA-4736-A474-D5D003F770BE}" srcOrd="0" destOrd="0" presId="urn:microsoft.com/office/officeart/2005/8/layout/pList1#1"/>
    <dgm:cxn modelId="{A015E1A1-0468-4652-8189-D9521EEE8546}" type="presParOf" srcId="{0C79B9BD-2C32-4F3F-982B-14AEBDFBBBCA}" destId="{B47D49F7-D3FF-41DA-BF15-CAD76AB4A998}" srcOrd="1" destOrd="0" presId="urn:microsoft.com/office/officeart/2005/8/layout/pList1#1"/>
    <dgm:cxn modelId="{95AAEDCC-2FEE-423B-9B4A-97E673440BE9}" type="presParOf" srcId="{4CFDE2A1-3EBC-4934-AFCF-E344DB3A893B}" destId="{C7CFC312-3C72-42ED-A2C5-5A76C5FE9BF0}" srcOrd="5" destOrd="0" presId="urn:microsoft.com/office/officeart/2005/8/layout/pList1#1"/>
    <dgm:cxn modelId="{58F00FED-2D4D-40FC-A838-B7A0073E975E}" type="presParOf" srcId="{4CFDE2A1-3EBC-4934-AFCF-E344DB3A893B}" destId="{C3077A51-E7FD-45D4-BE8F-1EB8E210654B}" srcOrd="6" destOrd="0" presId="urn:microsoft.com/office/officeart/2005/8/layout/pList1#1"/>
    <dgm:cxn modelId="{8C03461E-EA80-471A-94B1-4EDDEF360BB9}" type="presParOf" srcId="{C3077A51-E7FD-45D4-BE8F-1EB8E210654B}" destId="{C49A54E7-4A95-44FC-B40C-8EBCC49A25FE}" srcOrd="0" destOrd="0" presId="urn:microsoft.com/office/officeart/2005/8/layout/pList1#1"/>
    <dgm:cxn modelId="{128E1BA8-FEED-49DE-8F5C-E4E109971A02}" type="presParOf" srcId="{C3077A51-E7FD-45D4-BE8F-1EB8E210654B}" destId="{E66FA2CC-D85D-41AB-93CA-43A013537AC1}" srcOrd="1" destOrd="0" presId="urn:microsoft.com/office/officeart/2005/8/layout/pList1#1"/>
    <dgm:cxn modelId="{DC58A252-62F2-4AFE-8C84-9290E8B3A65D}" type="presParOf" srcId="{4CFDE2A1-3EBC-4934-AFCF-E344DB3A893B}" destId="{D4D52E8D-77F0-4851-8CCF-0096AAD2C429}" srcOrd="7" destOrd="0" presId="urn:microsoft.com/office/officeart/2005/8/layout/pList1#1"/>
    <dgm:cxn modelId="{DA1D7958-030C-44EF-A1F9-5C67D4CEBC6C}" type="presParOf" srcId="{4CFDE2A1-3EBC-4934-AFCF-E344DB3A893B}" destId="{A35504C5-58FF-475C-B675-4B0856D6A61F}" srcOrd="8" destOrd="0" presId="urn:microsoft.com/office/officeart/2005/8/layout/pList1#1"/>
    <dgm:cxn modelId="{3655BB77-AB36-4F37-A8CA-EF0E371B587F}" type="presParOf" srcId="{A35504C5-58FF-475C-B675-4B0856D6A61F}" destId="{82609B7E-2D2F-4D27-A90D-1B75727360BC}" srcOrd="0" destOrd="0" presId="urn:microsoft.com/office/officeart/2005/8/layout/pList1#1"/>
    <dgm:cxn modelId="{65022AE4-1EC3-4782-ABD9-2557105C2D41}" type="presParOf" srcId="{A35504C5-58FF-475C-B675-4B0856D6A61F}" destId="{43599BA4-61FF-46B1-A921-FC81CC02B7A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08912" cy="12961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82880" indent="0" algn="ctr">
              <a:buNone/>
            </a:pPr>
            <a:r>
              <a:rPr lang="x-none" sz="2000" spc="5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x-none" sz="2000" spc="5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молодежных авторских проектов</a:t>
            </a:r>
            <a:r>
              <a:rPr lang="ru-RU" sz="2000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 проектов в сфере образования</a:t>
            </a:r>
            <a:r>
              <a:rPr lang="x-none" sz="2000" spc="5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направленных на социально-экономическое развитие российских территорий</a:t>
            </a:r>
            <a:r>
              <a:rPr lang="ru-RU" sz="2000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x-none" sz="2000" spc="5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«Моя страна – моя Россия»</a:t>
            </a:r>
            <a:r>
              <a:rPr lang="ru-RU" sz="2000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924651"/>
            <a:ext cx="3600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Наумова Анастасия,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тудентка 4 курса специальности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33.02.01 Фармация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Киселёва Л.В., преподаватель химии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647959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Усмань,2020г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543856"/>
            <a:ext cx="435648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Номинация конкурса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Экогология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моей страны»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Название проекта: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Река должна жить!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50416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000372"/>
            <a:ext cx="49117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36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357" y="-13855"/>
            <a:ext cx="6512511" cy="6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Мультипликативность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9144000" cy="27363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Проект </a:t>
            </a:r>
            <a:r>
              <a:rPr lang="ru-RU" sz="1600" dirty="0">
                <a:solidFill>
                  <a:srgbClr val="0070C0"/>
                </a:solidFill>
              </a:rPr>
              <a:t>является готовой моделью работы по изучению и оценке экологического состояния реки Усмани, ведению эколого-просветительской  работы по сохранению экосистемы реки и ее побережья. Опыт работы по проекту может быть передан в другие регионы с помощью дружеских связей, публикаций в социальных сетях, презентации на различных площадках и форумах и других форм передачи информации.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Для дальнейшей реализации проекта планируется задействовать собственные ресурсы – привлекать специалистов из различных сфер деятельности, организовать сотрудничество с образовательными организациями района.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Другие пути финансирования – участие в областных и Всероссийских конкурсах грантов и субсидий.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45357" y="3037091"/>
            <a:ext cx="6512511" cy="6926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Смета 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04925" y="874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668268"/>
          <a:ext cx="9144000" cy="3189732"/>
        </p:xfrm>
        <a:graphic>
          <a:graphicData uri="http://schemas.openxmlformats.org/drawingml/2006/table">
            <a:tbl>
              <a:tblPr/>
              <a:tblGrid>
                <a:gridCol w="644886"/>
                <a:gridCol w="3012332"/>
                <a:gridCol w="1828609"/>
                <a:gridCol w="1828609"/>
                <a:gridCol w="18295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Статья расходов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Стоимость (ед.)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 – во единиц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цветная печать информационных буклетов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5 000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Блокноты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Брелки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Кружки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Грабли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Тяпки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Мусорные пакеты (120л)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Перчатки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4 000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Запрашиваемая сумма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50 000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Сумма софинансирования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Полная стоимость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50 000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17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005" y="-68131"/>
            <a:ext cx="6512511" cy="569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Природоохранные мероприятия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G_47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92" t="16216" r="12593" b="10072"/>
          <a:stretch>
            <a:fillRect/>
          </a:stretch>
        </p:blipFill>
        <p:spPr bwMode="auto">
          <a:xfrm>
            <a:off x="2168387" y="513445"/>
            <a:ext cx="1595527" cy="13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UgyV39A9Pc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8" r="3275" b="22968"/>
          <a:stretch>
            <a:fillRect/>
          </a:stretch>
        </p:blipFill>
        <p:spPr bwMode="auto">
          <a:xfrm>
            <a:off x="91610" y="500869"/>
            <a:ext cx="2115512" cy="130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_47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0" t="4666" r="17018" b="4924"/>
          <a:stretch>
            <a:fillRect/>
          </a:stretch>
        </p:blipFill>
        <p:spPr bwMode="auto">
          <a:xfrm>
            <a:off x="2068190" y="1668934"/>
            <a:ext cx="1695724" cy="87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348111f0-fa92-468d-b2a0-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59" y="1786022"/>
            <a:ext cx="1942331" cy="75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2adlLnyRp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5" t="15971" b="8971"/>
          <a:stretch>
            <a:fillRect/>
          </a:stretch>
        </p:blipFill>
        <p:spPr bwMode="auto">
          <a:xfrm>
            <a:off x="239053" y="2697336"/>
            <a:ext cx="1736081" cy="11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V0W-ec6h8P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7" t="33182" r="8197" b="20512"/>
          <a:stretch>
            <a:fillRect/>
          </a:stretch>
        </p:blipFill>
        <p:spPr bwMode="auto">
          <a:xfrm>
            <a:off x="2032810" y="2697336"/>
            <a:ext cx="1865613" cy="11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NylK2Xk_yy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23" r="19212" b="30692"/>
          <a:stretch>
            <a:fillRect/>
          </a:stretch>
        </p:blipFill>
        <p:spPr bwMode="auto">
          <a:xfrm>
            <a:off x="971305" y="4062579"/>
            <a:ext cx="1348770" cy="130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S0KV1zJAjB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2" t="8742" r="10188" b="16200"/>
          <a:stretch>
            <a:fillRect/>
          </a:stretch>
        </p:blipFill>
        <p:spPr bwMode="auto">
          <a:xfrm>
            <a:off x="2380934" y="4065856"/>
            <a:ext cx="1490493" cy="133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70ced6306a5da7c7ad4581f045a438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44" r="10855" b="20410"/>
          <a:stretch>
            <a:fillRect/>
          </a:stretch>
        </p:blipFill>
        <p:spPr bwMode="auto">
          <a:xfrm>
            <a:off x="506482" y="5515441"/>
            <a:ext cx="3401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IMG_33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4" b="25452"/>
          <a:stretch>
            <a:fillRect/>
          </a:stretch>
        </p:blipFill>
        <p:spPr bwMode="auto">
          <a:xfrm>
            <a:off x="4518941" y="5425674"/>
            <a:ext cx="2848313" cy="11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IMG_83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4" t="7739" r="4099" b="31126"/>
          <a:stretch>
            <a:fillRect/>
          </a:stretch>
        </p:blipFill>
        <p:spPr bwMode="auto">
          <a:xfrm>
            <a:off x="4518941" y="2548686"/>
            <a:ext cx="1494943" cy="13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IMG_83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00" t="3192" r="15929" b="32433"/>
          <a:stretch>
            <a:fillRect/>
          </a:stretch>
        </p:blipFill>
        <p:spPr bwMode="auto">
          <a:xfrm>
            <a:off x="6056262" y="2550588"/>
            <a:ext cx="1340465" cy="131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IMG_823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0" r="7385"/>
          <a:stretch>
            <a:fillRect/>
          </a:stretch>
        </p:blipFill>
        <p:spPr bwMode="auto">
          <a:xfrm>
            <a:off x="6053757" y="4116250"/>
            <a:ext cx="1562315" cy="11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IMG_82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88" b="14557"/>
          <a:stretch>
            <a:fillRect/>
          </a:stretch>
        </p:blipFill>
        <p:spPr bwMode="auto">
          <a:xfrm>
            <a:off x="4518941" y="4053940"/>
            <a:ext cx="1537321" cy="12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tglIt83wgu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24" t="1411" r="13579" b="42549"/>
          <a:stretch>
            <a:fillRect/>
          </a:stretch>
        </p:blipFill>
        <p:spPr bwMode="auto">
          <a:xfrm>
            <a:off x="4521142" y="602607"/>
            <a:ext cx="13223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SD7_CSzDj5Q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6" t="9865" b="26424"/>
          <a:stretch>
            <a:fillRect/>
          </a:stretch>
        </p:blipFill>
        <p:spPr bwMode="auto">
          <a:xfrm>
            <a:off x="5508285" y="663519"/>
            <a:ext cx="2860675" cy="167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zDCkT71P1Y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7" t="10651" r="25694" b="55116"/>
          <a:stretch>
            <a:fillRect/>
          </a:stretch>
        </p:blipFill>
        <p:spPr bwMode="auto">
          <a:xfrm>
            <a:off x="7667926" y="588962"/>
            <a:ext cx="145891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55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288"/>
            <a:ext cx="7596336" cy="6653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ru-RU" sz="3200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Актуальность</a:t>
            </a: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271845" cy="5976664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	В </a:t>
            </a:r>
            <a:r>
              <a:rPr lang="ru-RU" sz="1700" b="1" dirty="0">
                <a:solidFill>
                  <a:srgbClr val="0070C0"/>
                </a:solidFill>
              </a:rPr>
              <a:t>настоящее время река Усмань является гибнущей. Беда реки  началась с беды почвы. Распашка лугов, степей, уменьшение площадей лесов привели к тому, что весенние паводки понесли в реку почву, что вызвало её загрязнение, обмеление и зарастание. Поездки по селам </a:t>
            </a:r>
            <a:r>
              <a:rPr lang="ru-RU" sz="1700" b="1" dirty="0" err="1">
                <a:solidFill>
                  <a:srgbClr val="0070C0"/>
                </a:solidFill>
              </a:rPr>
              <a:t>Усманского</a:t>
            </a:r>
            <a:r>
              <a:rPr lang="ru-RU" sz="1700" b="1" dirty="0">
                <a:solidFill>
                  <a:srgbClr val="0070C0"/>
                </a:solidFill>
              </a:rPr>
              <a:t> района подтвердили это: пахота вплотную подходит к реке. Притоки реки Усмани - </a:t>
            </a:r>
            <a:r>
              <a:rPr lang="ru-RU" sz="1700" b="1" dirty="0" err="1">
                <a:solidFill>
                  <a:srgbClr val="0070C0"/>
                </a:solidFill>
              </a:rPr>
              <a:t>Матрёнка</a:t>
            </a:r>
            <a:r>
              <a:rPr lang="ru-RU" sz="1700" b="1" dirty="0">
                <a:solidFill>
                  <a:srgbClr val="0070C0"/>
                </a:solidFill>
              </a:rPr>
              <a:t>, </a:t>
            </a:r>
            <a:r>
              <a:rPr lang="ru-RU" sz="1700" b="1" dirty="0" err="1">
                <a:solidFill>
                  <a:srgbClr val="0070C0"/>
                </a:solidFill>
              </a:rPr>
              <a:t>Девиченка</a:t>
            </a:r>
            <a:r>
              <a:rPr lang="ru-RU" sz="1700" b="1" dirty="0">
                <a:solidFill>
                  <a:srgbClr val="0070C0"/>
                </a:solidFill>
              </a:rPr>
              <a:t> заросли полностью камышом, и лишь небольшие зеркальца воды говорят о том, что когда - то это были реки. По словам старожилов, ещё около 50 лет  назад в этих речках купались, ловили рыбу, отдыхали местные жители. К сожалению, в последнее столетие малым рекам был нанесён огромный вред.  Поэтому изучение экологического состояния таких рек, как  Усмань, является актуальным в настоящее </a:t>
            </a:r>
            <a:r>
              <a:rPr lang="ru-RU" sz="1700" b="1" dirty="0" smtClean="0">
                <a:solidFill>
                  <a:srgbClr val="0070C0"/>
                </a:solidFill>
              </a:rPr>
              <a:t>время.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rgbClr val="0070C0"/>
                </a:solidFill>
              </a:rPr>
              <a:t>	</a:t>
            </a:r>
            <a:r>
              <a:rPr lang="ru-RU" sz="1700" b="1" dirty="0" smtClean="0">
                <a:solidFill>
                  <a:srgbClr val="0070C0"/>
                </a:solidFill>
              </a:rPr>
              <a:t>Лабораторные </a:t>
            </a:r>
            <a:r>
              <a:rPr lang="ru-RU" sz="1700" b="1" dirty="0">
                <a:solidFill>
                  <a:srgbClr val="0070C0"/>
                </a:solidFill>
              </a:rPr>
              <a:t>анализы, проведённые на базе лаборатории ФГУЗ Гигиены и эпидемиологии филиала </a:t>
            </a:r>
            <a:r>
              <a:rPr lang="ru-RU" sz="1700" b="1" dirty="0" err="1">
                <a:solidFill>
                  <a:srgbClr val="0070C0"/>
                </a:solidFill>
              </a:rPr>
              <a:t>Усманского</a:t>
            </a:r>
            <a:r>
              <a:rPr lang="ru-RU" sz="1700" b="1" dirty="0">
                <a:solidFill>
                  <a:srgbClr val="0070C0"/>
                </a:solidFill>
              </a:rPr>
              <a:t> района,  подтвердили, что вода в реке соответствует 3  классу качества.   Она умеренно  загрязнена органическими веществами  в основном животного происхождения. Вода в  реке подвергалась </a:t>
            </a:r>
            <a:r>
              <a:rPr lang="ru-RU" sz="1700" b="1" dirty="0" err="1">
                <a:solidFill>
                  <a:srgbClr val="0070C0"/>
                </a:solidFill>
              </a:rPr>
              <a:t>эвтрофизации</a:t>
            </a:r>
            <a:r>
              <a:rPr lang="ru-RU" sz="1700" b="1" dirty="0">
                <a:solidFill>
                  <a:srgbClr val="0070C0"/>
                </a:solidFill>
              </a:rPr>
              <a:t>.  Она не пригодна для питья, а только для хозяйственных нужд. </a:t>
            </a:r>
            <a:r>
              <a:rPr lang="ru-RU" sz="1700" b="1" dirty="0" smtClean="0">
                <a:solidFill>
                  <a:srgbClr val="0070C0"/>
                </a:solidFill>
              </a:rPr>
              <a:t>Результаты </a:t>
            </a:r>
            <a:r>
              <a:rPr lang="ru-RU" sz="1700" b="1" dirty="0">
                <a:solidFill>
                  <a:srgbClr val="0070C0"/>
                </a:solidFill>
              </a:rPr>
              <a:t>исследования, показали, что, что река находится в крайне тяжёлом экологическом состоянии.  Берега её завалены мусором ( на протяжении 1 км по обе стороны от моста  было обнаружено около 26 несанкционированных свалок бытового мусора, вплотную к реке подходят огороды. Строительство жилых домов всё ближе приближается к реке. Ручьи и реки несут загрязненную воду, почву в реку. Всё это ведет к медленной гибели реки, несущей свои воды в Воронежский заповедник. И может наступить такой момент, когда исчезнут бобры в реке в районе заповедника.</a:t>
            </a:r>
            <a:endParaRPr lang="ru-RU" sz="17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Цель исследования</a:t>
            </a:r>
            <a:r>
              <a:rPr 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900" dirty="0" smtClean="0">
                <a:solidFill>
                  <a:srgbClr val="0070C0"/>
                </a:solidFill>
              </a:rPr>
              <a:t>Изучение </a:t>
            </a:r>
            <a:r>
              <a:rPr lang="ru-RU" sz="1900" dirty="0">
                <a:solidFill>
                  <a:srgbClr val="0070C0"/>
                </a:solidFill>
              </a:rPr>
              <a:t>и оценка экологического состояния реки Усмани, ведение эколого-просветительской  работы по сохранению экосистемы реки и ее побережья среди студентов и  жителей города в период с мая по ноябрь 2019 </a:t>
            </a:r>
            <a:r>
              <a:rPr lang="ru-RU" sz="1900" dirty="0" smtClean="0">
                <a:solidFill>
                  <a:srgbClr val="0070C0"/>
                </a:solidFill>
              </a:rPr>
              <a:t>года</a:t>
            </a:r>
          </a:p>
          <a:p>
            <a:pPr marL="45720" indent="0">
              <a:buNone/>
            </a:pPr>
            <a:endParaRPr lang="ru-RU" sz="1900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Задачи </a:t>
            </a:r>
            <a:r>
              <a:rPr lang="ru-RU" sz="24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исследования: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Изучить </a:t>
            </a:r>
            <a:r>
              <a:rPr lang="ru-RU" sz="1800" dirty="0">
                <a:solidFill>
                  <a:srgbClr val="0070C0"/>
                </a:solidFill>
              </a:rPr>
              <a:t>уровень загрязнения реки Усмань, выяснить  причины и источники </a:t>
            </a:r>
            <a:r>
              <a:rPr lang="ru-RU" sz="1800" dirty="0" smtClean="0">
                <a:solidFill>
                  <a:srgbClr val="0070C0"/>
                </a:solidFill>
              </a:rPr>
              <a:t>загрязнения.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Сформировать </a:t>
            </a:r>
            <a:r>
              <a:rPr lang="ru-RU" sz="1800" dirty="0">
                <a:solidFill>
                  <a:srgbClr val="0070C0"/>
                </a:solidFill>
              </a:rPr>
              <a:t>у студентов ответственное, экологически грамотное поведение в природе и обществе, как социально и личностно значимого компонента образованности человека, вовлечь в практическую работу по изучению и восстановлению  окружающей среды не только студентов, но и местное </a:t>
            </a:r>
            <a:r>
              <a:rPr lang="ru-RU" sz="1800" dirty="0" smtClean="0">
                <a:solidFill>
                  <a:srgbClr val="0070C0"/>
                </a:solidFill>
              </a:rPr>
              <a:t>население.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Разработать </a:t>
            </a:r>
            <a:r>
              <a:rPr lang="ru-RU" sz="1800" dirty="0">
                <a:solidFill>
                  <a:srgbClr val="0070C0"/>
                </a:solidFill>
              </a:rPr>
              <a:t>и </a:t>
            </a:r>
            <a:r>
              <a:rPr lang="ru-RU" sz="1800" dirty="0" smtClean="0">
                <a:solidFill>
                  <a:srgbClr val="0070C0"/>
                </a:solidFill>
              </a:rPr>
              <a:t>осуществить    </a:t>
            </a:r>
            <a:r>
              <a:rPr lang="ru-RU" sz="1800" dirty="0">
                <a:solidFill>
                  <a:srgbClr val="0070C0"/>
                </a:solidFill>
              </a:rPr>
              <a:t>комплекс   мероприятий по восстановлению и  охране реки Усмань.</a:t>
            </a:r>
            <a:r>
              <a:rPr lang="ru-RU" sz="1800" dirty="0"/>
              <a:t> </a:t>
            </a:r>
            <a:endParaRPr lang="ru-RU" sz="1800" dirty="0" smtClean="0"/>
          </a:p>
          <a:p>
            <a:pPr lvl="0">
              <a:buFont typeface="Wingdings" pitchFamily="2" charset="2"/>
              <a:buChar char="ü"/>
            </a:pPr>
            <a:endParaRPr lang="ru-RU" sz="1800" dirty="0" smtClean="0"/>
          </a:p>
          <a:p>
            <a:pPr marL="45720" lvl="0" indent="0">
              <a:buNone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группы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Молодые </a:t>
            </a:r>
            <a:r>
              <a:rPr lang="ru-RU" sz="1800" dirty="0">
                <a:solidFill>
                  <a:srgbClr val="0070C0"/>
                </a:solidFill>
              </a:rPr>
              <a:t>люди, в возрасте от 14 до 30 лет, проживающие на территории </a:t>
            </a:r>
            <a:r>
              <a:rPr lang="ru-RU" sz="1800" dirty="0" err="1">
                <a:solidFill>
                  <a:srgbClr val="0070C0"/>
                </a:solidFill>
              </a:rPr>
              <a:t>Усманского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района;</a:t>
            </a:r>
          </a:p>
          <a:p>
            <a:pPr lvl="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Жители </a:t>
            </a:r>
            <a:r>
              <a:rPr lang="ru-RU" sz="1800" dirty="0" err="1">
                <a:solidFill>
                  <a:srgbClr val="0070C0"/>
                </a:solidFill>
              </a:rPr>
              <a:t>Усманского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района.</a:t>
            </a:r>
            <a:endParaRPr lang="ru-RU" sz="18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3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45356" y="-242887"/>
            <a:ext cx="6467003" cy="75882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План мероприятия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7725" y="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57166"/>
          <a:ext cx="9144000" cy="6526714"/>
        </p:xfrm>
        <a:graphic>
          <a:graphicData uri="http://schemas.openxmlformats.org/drawingml/2006/table">
            <a:tbl>
              <a:tblPr/>
              <a:tblGrid>
                <a:gridCol w="597536"/>
                <a:gridCol w="2430415"/>
                <a:gridCol w="2267449"/>
                <a:gridCol w="754880"/>
                <a:gridCol w="190331"/>
                <a:gridCol w="745516"/>
                <a:gridCol w="2157873"/>
              </a:tblGrid>
              <a:tr h="28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 / мероприятие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Задача 1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Изучить уровень загрязнения реки Усмань, выяснить  причины и источники загрязнения.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1.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Проведение оценки экологического состояния реки Усмань: - исследование флоры и фауны водоема; - изучение видового состава животных экосистем реки; - проведение гигиенического анализа воды; - изучение качества воды по санитарно – химическим и микробиологическим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2019-11-01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2019-11-30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Проведение 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Исследований состава воды, гигиеничность состава и качества воды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2.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Проведение экологических флешмобов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2020-02-17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2020-03-30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3  флешмобов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Задача 2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Сформировать у студентов ответственное, экологически грамотное поведение в природе и обществе, как социально и личностно значимого компонента образованности человека, вовлечь в практическую работу по изучению и восстановлению  окружающей среды не только с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1.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Проведение форума экологической направленности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2019-12-16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2019-12-20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 форума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2.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Проведение экологических квестов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2019-12-01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2020-02-14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 квестов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3.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Раздача информационных буклетов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2019-12-01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2020-03-30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4805" algn="l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Более 100 информационных буклетов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Задача 3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Разработать и осуществить    комплекс   мероприятий по восстановлению и охране реки Усмань.                                                                                 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1.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Проведение экологических десантов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2020-03-23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2020-05-17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Не менее 7 экологических десантов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804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252520" cy="62646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</a:t>
            </a:r>
            <a:r>
              <a:rPr lang="ru-RU" sz="2000" b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Социальная значимость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сохранить </a:t>
            </a:r>
            <a:r>
              <a:rPr lang="ru-RU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целостность экосистемы реки, её биоценоза путем привлечения внимания органов местной власти, общественности, средств массовой информации и населения к решению данной проблемы через реализацию ряда природоохранных </a:t>
            </a: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мероприятий.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000" b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Ожидаемые результаты: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 Результаты </a:t>
            </a:r>
            <a:r>
              <a:rPr lang="ru-RU" sz="1800" dirty="0">
                <a:solidFill>
                  <a:srgbClr val="0070C0"/>
                </a:solidFill>
              </a:rPr>
              <a:t>проведенных исследований по экологическому состоянию </a:t>
            </a:r>
            <a:r>
              <a:rPr lang="ru-RU" sz="1800" dirty="0" smtClean="0">
                <a:solidFill>
                  <a:srgbClr val="0070C0"/>
                </a:solidFill>
              </a:rPr>
              <a:t>реки;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 Проведение </a:t>
            </a:r>
            <a:r>
              <a:rPr lang="ru-RU" sz="1800" dirty="0">
                <a:solidFill>
                  <a:srgbClr val="0070C0"/>
                </a:solidFill>
              </a:rPr>
              <a:t>3 экологических </a:t>
            </a:r>
            <a:r>
              <a:rPr lang="ru-RU" sz="1800" dirty="0" err="1" smtClean="0">
                <a:solidFill>
                  <a:srgbClr val="0070C0"/>
                </a:solidFill>
              </a:rPr>
              <a:t>флешмобов</a:t>
            </a:r>
            <a:r>
              <a:rPr lang="ru-RU" sz="1800" dirty="0" smtClean="0">
                <a:solidFill>
                  <a:srgbClr val="0070C0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Проведение </a:t>
            </a:r>
            <a:r>
              <a:rPr lang="ru-RU" sz="1800" dirty="0">
                <a:solidFill>
                  <a:srgbClr val="0070C0"/>
                </a:solidFill>
              </a:rPr>
              <a:t>1 форума экологической </a:t>
            </a:r>
            <a:r>
              <a:rPr lang="ru-RU" sz="1800" dirty="0" smtClean="0">
                <a:solidFill>
                  <a:srgbClr val="0070C0"/>
                </a:solidFill>
              </a:rPr>
              <a:t>направленности;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Проведение </a:t>
            </a:r>
            <a:r>
              <a:rPr lang="ru-RU" sz="1800" dirty="0">
                <a:solidFill>
                  <a:srgbClr val="0070C0"/>
                </a:solidFill>
              </a:rPr>
              <a:t>2 </a:t>
            </a:r>
            <a:r>
              <a:rPr lang="ru-RU" sz="1800" dirty="0" err="1">
                <a:solidFill>
                  <a:srgbClr val="0070C0"/>
                </a:solidFill>
              </a:rPr>
              <a:t>квестов</a:t>
            </a:r>
            <a:r>
              <a:rPr lang="ru-RU" sz="1800" dirty="0">
                <a:solidFill>
                  <a:srgbClr val="0070C0"/>
                </a:solidFill>
              </a:rPr>
              <a:t> по </a:t>
            </a:r>
            <a:r>
              <a:rPr lang="ru-RU" sz="1800" dirty="0" smtClean="0">
                <a:solidFill>
                  <a:srgbClr val="0070C0"/>
                </a:solidFill>
              </a:rPr>
              <a:t>экологии;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Создание </a:t>
            </a:r>
            <a:r>
              <a:rPr lang="ru-RU" sz="1800" dirty="0">
                <a:solidFill>
                  <a:srgbClr val="0070C0"/>
                </a:solidFill>
              </a:rPr>
              <a:t>3 буклетов экологической </a:t>
            </a:r>
            <a:r>
              <a:rPr lang="ru-RU" sz="1800" dirty="0" smtClean="0">
                <a:solidFill>
                  <a:srgbClr val="0070C0"/>
                </a:solidFill>
              </a:rPr>
              <a:t>направленности;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Проведение </a:t>
            </a:r>
            <a:r>
              <a:rPr lang="ru-RU" sz="1800" dirty="0">
                <a:solidFill>
                  <a:srgbClr val="0070C0"/>
                </a:solidFill>
              </a:rPr>
              <a:t>не менее 5 экологических </a:t>
            </a:r>
            <a:r>
              <a:rPr lang="ru-RU" sz="1800" dirty="0" smtClean="0">
                <a:solidFill>
                  <a:srgbClr val="0070C0"/>
                </a:solidFill>
              </a:rPr>
              <a:t>десантов;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Привлечение </a:t>
            </a:r>
            <a:r>
              <a:rPr lang="ru-RU" sz="1800" dirty="0">
                <a:solidFill>
                  <a:srgbClr val="0070C0"/>
                </a:solidFill>
              </a:rPr>
              <a:t>не менее 400 человек из числа целевой </a:t>
            </a:r>
            <a:r>
              <a:rPr lang="ru-RU" sz="1800" dirty="0" smtClean="0">
                <a:solidFill>
                  <a:srgbClr val="0070C0"/>
                </a:solidFill>
              </a:rPr>
              <a:t>аудитории.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Формирование </a:t>
            </a:r>
            <a:r>
              <a:rPr lang="ru-RU" sz="1800" dirty="0">
                <a:solidFill>
                  <a:srgbClr val="0070C0"/>
                </a:solidFill>
              </a:rPr>
              <a:t>чувств гражданской ответственности за экологическую обстановку своей малой </a:t>
            </a:r>
            <a:r>
              <a:rPr lang="ru-RU" sz="1800" dirty="0" smtClean="0">
                <a:solidFill>
                  <a:srgbClr val="0070C0"/>
                </a:solidFill>
              </a:rPr>
              <a:t>Родины;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Изучение </a:t>
            </a:r>
            <a:r>
              <a:rPr lang="ru-RU" sz="1800" dirty="0">
                <a:solidFill>
                  <a:srgbClr val="0070C0"/>
                </a:solidFill>
              </a:rPr>
              <a:t>и оценка экологического состояния реки </a:t>
            </a:r>
            <a:r>
              <a:rPr lang="ru-RU" sz="1800" dirty="0" smtClean="0">
                <a:solidFill>
                  <a:srgbClr val="0070C0"/>
                </a:solidFill>
              </a:rPr>
              <a:t>Усмань;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Организация </a:t>
            </a:r>
            <a:r>
              <a:rPr lang="ru-RU" sz="1800" dirty="0">
                <a:solidFill>
                  <a:srgbClr val="0070C0"/>
                </a:solidFill>
              </a:rPr>
              <a:t>эколого – просветительской работы по сохранению экосистем реки и ее побережья</a:t>
            </a:r>
            <a:r>
              <a:rPr lang="ru-RU" sz="2000" dirty="0">
                <a:solidFill>
                  <a:srgbClr val="0070C0"/>
                </a:solidFill>
              </a:rPr>
              <a:t>;</a:t>
            </a:r>
            <a:endParaRPr lang="ru-RU" sz="20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2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00" y="19650"/>
            <a:ext cx="9026802" cy="89949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Исследование флоры и фауны реки Усмань</a:t>
            </a:r>
            <a:endParaRPr lang="ru-RU" sz="2400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47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26" t="20474" r="8609"/>
          <a:stretch>
            <a:fillRect/>
          </a:stretch>
        </p:blipFill>
        <p:spPr bwMode="auto">
          <a:xfrm>
            <a:off x="164169" y="404884"/>
            <a:ext cx="2448272" cy="164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47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0" t="3192" b="8116"/>
          <a:stretch>
            <a:fillRect/>
          </a:stretch>
        </p:blipFill>
        <p:spPr bwMode="auto">
          <a:xfrm>
            <a:off x="6431246" y="501630"/>
            <a:ext cx="2555386" cy="154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488504"/>
              </p:ext>
            </p:extLst>
          </p:nvPr>
        </p:nvGraphicFramePr>
        <p:xfrm>
          <a:off x="21227" y="3414386"/>
          <a:ext cx="9101547" cy="248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717"/>
                <a:gridCol w="1107964"/>
                <a:gridCol w="1087607"/>
                <a:gridCol w="1187780"/>
                <a:gridCol w="1671479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растений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Изредка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L="6350" marR="635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Прибрежные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2.Прикрепленные с плавающими листьями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Фитопланктон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Погруженные в воду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38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Нитчатые водоросли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281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Плавающие на поверхности воды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5949280"/>
            <a:ext cx="9144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видового состава растений реки Усмань показала, что число видов незначительно.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g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06871"/>
            <a:ext cx="434678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78401_82dedd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1" t="13176" r="14273" b="15521"/>
          <a:stretch>
            <a:fillRect/>
          </a:stretch>
        </p:blipFill>
        <p:spPr bwMode="auto">
          <a:xfrm>
            <a:off x="5580112" y="2122360"/>
            <a:ext cx="176053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9632" y="3007639"/>
            <a:ext cx="992187" cy="280987"/>
          </a:xfrm>
          <a:prstGeom prst="rect">
            <a:avLst/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Рогоз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92913" y="3007639"/>
            <a:ext cx="992187" cy="280987"/>
          </a:xfrm>
          <a:prstGeom prst="rect">
            <a:avLst/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Камыш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64531" y="2977477"/>
            <a:ext cx="992188" cy="280987"/>
          </a:xfrm>
          <a:prstGeom prst="rect">
            <a:avLst/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Осока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36468" y="2879630"/>
            <a:ext cx="1647825" cy="466866"/>
          </a:xfrm>
          <a:prstGeom prst="rect">
            <a:avLst/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Ряска, желтая кубышка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8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40106661"/>
              </p:ext>
            </p:extLst>
          </p:nvPr>
        </p:nvGraphicFramePr>
        <p:xfrm>
          <a:off x="-11896" y="1124744"/>
          <a:ext cx="9155896" cy="3646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573"/>
                <a:gridCol w="2307934"/>
                <a:gridCol w="937322"/>
                <a:gridCol w="1886438"/>
                <a:gridCol w="2007053"/>
                <a:gridCol w="1477576"/>
              </a:tblGrid>
              <a:tr h="445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животных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берегу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тоще воды или на дне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Отсутствуют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Земноводные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4.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Брюхоногие  моллюски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153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Двустворчатые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моллюски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6.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Плоские черви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Круглые черви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Ракообразные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9.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Кладки ручейни-ков,стрекоз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  <a:tr h="3074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10.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Насекомые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0266" y="332656"/>
            <a:ext cx="9026802" cy="6010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Видовой состав животных экосистемы реки Усмань</a:t>
            </a:r>
          </a:p>
        </p:txBody>
      </p:sp>
      <p:pic>
        <p:nvPicPr>
          <p:cNvPr id="3074" name="Picture 2" descr="0_bd581_479b6e37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26" r="32751" b="20992"/>
          <a:stretch>
            <a:fillRect/>
          </a:stretch>
        </p:blipFill>
        <p:spPr bwMode="auto">
          <a:xfrm>
            <a:off x="-11896" y="5070485"/>
            <a:ext cx="3170733" cy="10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3869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4" t="24069" r="7271" b="29976"/>
          <a:stretch>
            <a:fillRect/>
          </a:stretch>
        </p:blipFill>
        <p:spPr bwMode="auto">
          <a:xfrm>
            <a:off x="3158837" y="5070485"/>
            <a:ext cx="3046525" cy="10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59391560487242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84" b="5440"/>
          <a:stretch>
            <a:fillRect/>
          </a:stretch>
        </p:blipFill>
        <p:spPr bwMode="auto">
          <a:xfrm>
            <a:off x="6038395" y="5070484"/>
            <a:ext cx="3131840" cy="10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9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9026802" cy="6010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игиенический анализ воды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8590543"/>
              </p:ext>
            </p:extLst>
          </p:nvPr>
        </p:nvGraphicFramePr>
        <p:xfrm>
          <a:off x="139167" y="469414"/>
          <a:ext cx="8887634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449"/>
                <a:gridCol w="1368152"/>
                <a:gridCol w="3096344"/>
                <a:gridCol w="3446689"/>
              </a:tblGrid>
              <a:tr h="5237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Цвет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(оттенок)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Прозрачность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посторонних примесей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Запах</a:t>
                      </a:r>
                    </a:p>
                  </a:txBody>
                  <a:tcPr marL="6350" marR="6350" marT="0" marB="0"/>
                </a:tc>
              </a:tr>
              <a:tr h="556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Желтый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2-2,5 м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Слизь, частицы пыли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 ощущается, землистый, гнилостный</a:t>
                      </a:r>
                    </a:p>
                  </a:txBody>
                  <a:tcPr marL="6350" marR="6350" marT="0" marB="0"/>
                </a:tc>
              </a:tr>
            </a:tbl>
          </a:graphicData>
        </a:graphic>
      </p:graphicFrame>
      <p:pic>
        <p:nvPicPr>
          <p:cNvPr id="5121" name="Picture 1" descr="IMG_47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0" t="18172"/>
          <a:stretch>
            <a:fillRect/>
          </a:stretch>
        </p:blipFill>
        <p:spPr bwMode="auto">
          <a:xfrm>
            <a:off x="2123728" y="1910307"/>
            <a:ext cx="4280623" cy="282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4466319"/>
              </p:ext>
            </p:extLst>
          </p:nvPr>
        </p:nvGraphicFramePr>
        <p:xfrm>
          <a:off x="188430" y="4869160"/>
          <a:ext cx="8847291" cy="1602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863376"/>
                <a:gridCol w="1181364"/>
                <a:gridCol w="1415234"/>
                <a:gridCol w="1063043"/>
                <a:gridCol w="1281198"/>
                <a:gridCol w="1515067"/>
                <a:gridCol w="1528009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Микробиологические показатели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Санитарно – химические показатели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проб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Нестанд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проб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</a:rPr>
                        <a:t>Нестанд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2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21,4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57,1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37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загрязнения и гибели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реки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Усмань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71321105"/>
              </p:ext>
            </p:extLst>
          </p:nvPr>
        </p:nvGraphicFramePr>
        <p:xfrm>
          <a:off x="539552" y="1196752"/>
          <a:ext cx="813690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87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425</TotalTime>
  <Words>893</Words>
  <Application>Microsoft Office PowerPoint</Application>
  <PresentationFormat>Экран (4:3)</PresentationFormat>
  <Paragraphs>279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Всероссийский конкурс молодежных авторских проектов и проектов в сфере образования, направленных на социально-экономическое развитие российских территорий, «Моя страна – моя Россия»  </vt:lpstr>
      <vt:lpstr>      Актуальность  </vt:lpstr>
      <vt:lpstr>Слайд 3</vt:lpstr>
      <vt:lpstr>Слайд 4</vt:lpstr>
      <vt:lpstr>Слайд 5</vt:lpstr>
      <vt:lpstr>Исследование флоры и фауны реки Усмань</vt:lpstr>
      <vt:lpstr>Видовой состав животных экосистемы реки Усмань</vt:lpstr>
      <vt:lpstr>Слайд 8</vt:lpstr>
      <vt:lpstr>Источники загрязнения и гибели  реки Усмань</vt:lpstr>
      <vt:lpstr>Мультипликативность  </vt:lpstr>
      <vt:lpstr>Природоохранные мероприятия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Усманский филиал  государственного автономного профессионального образовательного учреждения  «Липецкий медицинский колледж»</dc:title>
  <dc:creator>КиселеваЛВ</dc:creator>
  <cp:lastModifiedBy>kirya_ponomarev_00@bk.ru</cp:lastModifiedBy>
  <cp:revision>38</cp:revision>
  <dcterms:created xsi:type="dcterms:W3CDTF">2018-10-23T06:10:15Z</dcterms:created>
  <dcterms:modified xsi:type="dcterms:W3CDTF">2020-02-16T00:15:18Z</dcterms:modified>
</cp:coreProperties>
</file>