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8" r:id="rId3"/>
    <p:sldId id="290" r:id="rId4"/>
    <p:sldId id="287" r:id="rId5"/>
    <p:sldId id="293" r:id="rId6"/>
    <p:sldId id="291" r:id="rId7"/>
    <p:sldId id="292" r:id="rId8"/>
    <p:sldId id="29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14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17E"/>
    <a:srgbClr val="E6E6E6"/>
    <a:srgbClr val="C25B11"/>
    <a:srgbClr val="C08A38"/>
    <a:srgbClr val="CF6417"/>
    <a:srgbClr val="BD2725"/>
    <a:srgbClr val="F38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8" autoAdjust="0"/>
  </p:normalViewPr>
  <p:slideViewPr>
    <p:cSldViewPr snapToGrid="0">
      <p:cViewPr varScale="1">
        <p:scale>
          <a:sx n="91" d="100"/>
          <a:sy n="91" d="100"/>
        </p:scale>
        <p:origin x="96" y="90"/>
      </p:cViewPr>
      <p:guideLst>
        <p:guide orient="horz" pos="663"/>
        <p:guide pos="14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9081BF-B1C7-484C-9226-1D4D19EB10A4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E2B7F5A-3E13-463F-BBE5-29B3C0E812A9}">
      <dgm:prSet phldrT="[Текст]"/>
      <dgm:spPr>
        <a:solidFill>
          <a:srgbClr val="C08A38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Социальная ответственность</a:t>
          </a:r>
          <a:endParaRPr lang="ru-RU" dirty="0">
            <a:latin typeface="Arial Narrow" panose="020B0606020202030204" pitchFamily="34" charset="0"/>
          </a:endParaRPr>
        </a:p>
      </dgm:t>
    </dgm:pt>
    <dgm:pt modelId="{7A9FDE20-1A7F-44AE-872E-7E49E0A39CDF}" type="parTrans" cxnId="{890547EB-BECD-430E-990C-772AAFC7B80E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07702178-D4F1-4C1C-9CE4-B334CE5DB7C4}" type="sibTrans" cxnId="{890547EB-BECD-430E-990C-772AAFC7B80E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72CBC4B1-6192-4992-A985-97FCC9210108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b="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Свобода воли человека</a:t>
          </a:r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0CA366B8-C60A-4C24-961A-ADDC683AD9F5}" type="parTrans" cxnId="{20C5D00E-6CE3-4F86-ABF4-97761A1B26B5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47726391-1F83-4CEB-BCD3-652D8488CBEC}" type="sibTrans" cxnId="{20C5D00E-6CE3-4F86-ABF4-97761A1B26B5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4651A7A0-17D9-431B-B12C-B99E20877925}">
      <dgm:prSet phldrT="[Текст]"/>
      <dgm:spPr>
        <a:solidFill>
          <a:srgbClr val="C25B1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Волонтерская деятельность</a:t>
          </a:r>
          <a:endParaRPr lang="ru-RU" dirty="0">
            <a:latin typeface="Arial Narrow" panose="020B0606020202030204" pitchFamily="34" charset="0"/>
          </a:endParaRPr>
        </a:p>
      </dgm:t>
    </dgm:pt>
    <dgm:pt modelId="{7E3492D9-C49A-4AC9-9CB6-2507666C3701}" type="parTrans" cxnId="{423FB2F6-2680-4B28-9CBC-6E6A4B8EE9E1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E82CF256-1752-4BF1-B493-CB82C0033B7E}" type="sibTrans" cxnId="{423FB2F6-2680-4B28-9CBC-6E6A4B8EE9E1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36228796-55BB-4ADD-9B4D-AE79DC43A6CF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Добровольное вовлечение</a:t>
          </a:r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9CC454D8-B4E1-4841-94B6-3E6717B3A00A}" type="parTrans" cxnId="{6E24D917-3A92-4A1A-BA63-F0B4EA8AEEC0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07993551-5308-4F92-8EC9-93A0B3523630}" type="sibTrans" cxnId="{6E24D917-3A92-4A1A-BA63-F0B4EA8AEEC0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67693EA9-F899-428D-B5FE-34C76E825113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b="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Возможность выбора</a:t>
          </a:r>
          <a:endParaRPr lang="ru-RU" b="0" dirty="0">
            <a:solidFill>
              <a:srgbClr val="54617E"/>
            </a:solidFill>
            <a:effectLst/>
            <a:latin typeface="Arial Narrow" panose="020B0606020202030204" pitchFamily="34" charset="0"/>
            <a:cs typeface="Times New Roman" pitchFamily="18" charset="0"/>
          </a:endParaRPr>
        </a:p>
      </dgm:t>
    </dgm:pt>
    <dgm:pt modelId="{885791AB-5412-43D4-9C65-755F3118C005}" type="parTrans" cxnId="{B6C16B42-E0F7-4468-97F9-3492E2CF62AB}">
      <dgm:prSet/>
      <dgm:spPr/>
      <dgm:t>
        <a:bodyPr/>
        <a:lstStyle/>
        <a:p>
          <a:endParaRPr lang="ru-RU"/>
        </a:p>
      </dgm:t>
    </dgm:pt>
    <dgm:pt modelId="{150575DD-1B48-4E81-B2E8-392003D9FE16}" type="sibTrans" cxnId="{B6C16B42-E0F7-4468-97F9-3492E2CF62AB}">
      <dgm:prSet/>
      <dgm:spPr/>
      <dgm:t>
        <a:bodyPr/>
        <a:lstStyle/>
        <a:p>
          <a:endParaRPr lang="ru-RU"/>
        </a:p>
      </dgm:t>
    </dgm:pt>
    <dgm:pt modelId="{12AD27FD-B18F-46EE-ADA7-22D66F5CAC42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b="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Контроль </a:t>
          </a:r>
          <a:r>
            <a:rPr lang="ru-RU" b="0" u="sng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извне</a:t>
          </a:r>
          <a:r>
            <a:rPr lang="ru-RU" b="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 за выполнением взятых обязательств</a:t>
          </a:r>
          <a:endParaRPr lang="ru-RU" b="0" dirty="0">
            <a:solidFill>
              <a:srgbClr val="54617E"/>
            </a:solidFill>
            <a:effectLst/>
            <a:latin typeface="Arial Narrow" panose="020B0606020202030204" pitchFamily="34" charset="0"/>
            <a:cs typeface="Times New Roman" pitchFamily="18" charset="0"/>
          </a:endParaRPr>
        </a:p>
      </dgm:t>
    </dgm:pt>
    <dgm:pt modelId="{E5111B1A-36DC-4B5D-AD58-27C74075ACC7}" type="parTrans" cxnId="{4E7D29DF-B9AE-46F0-8645-CE3C79AFA241}">
      <dgm:prSet/>
      <dgm:spPr/>
      <dgm:t>
        <a:bodyPr/>
        <a:lstStyle/>
        <a:p>
          <a:endParaRPr lang="ru-RU"/>
        </a:p>
      </dgm:t>
    </dgm:pt>
    <dgm:pt modelId="{1265FA7A-1FC4-4860-881D-4DB0D4995349}" type="sibTrans" cxnId="{4E7D29DF-B9AE-46F0-8645-CE3C79AFA241}">
      <dgm:prSet/>
      <dgm:spPr/>
      <dgm:t>
        <a:bodyPr/>
        <a:lstStyle/>
        <a:p>
          <a:endParaRPr lang="ru-RU"/>
        </a:p>
      </dgm:t>
    </dgm:pt>
    <dgm:pt modelId="{4FCC85D2-1E88-4C7F-A554-28E4213D18C1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Выбор по ценностям и целям</a:t>
          </a:r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6E33950C-234A-4487-9261-2071B11CF514}" type="parTrans" cxnId="{3BB8B714-970A-408F-BB8B-47D9074A6E11}">
      <dgm:prSet/>
      <dgm:spPr/>
      <dgm:t>
        <a:bodyPr/>
        <a:lstStyle/>
        <a:p>
          <a:endParaRPr lang="ru-RU"/>
        </a:p>
      </dgm:t>
    </dgm:pt>
    <dgm:pt modelId="{F6430F5B-D644-4794-9052-3F9AD75F06ED}" type="sibTrans" cxnId="{3BB8B714-970A-408F-BB8B-47D9074A6E11}">
      <dgm:prSet/>
      <dgm:spPr/>
      <dgm:t>
        <a:bodyPr/>
        <a:lstStyle/>
        <a:p>
          <a:endParaRPr lang="ru-RU"/>
        </a:p>
      </dgm:t>
    </dgm:pt>
    <dgm:pt modelId="{B55FE096-586A-4210-8399-E65FAEBE05F6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u="sng" dirty="0" smtClean="0">
              <a:solidFill>
                <a:srgbClr val="54617E"/>
              </a:solidFill>
              <a:latin typeface="Arial Narrow" panose="020B0606020202030204" pitchFamily="34" charset="0"/>
            </a:rPr>
            <a:t>Ответственность</a:t>
          </a:r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 за взятые обязательства</a:t>
          </a:r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70FC23DF-41C6-4F1C-8F60-10A4D91F3FB2}" type="parTrans" cxnId="{19DB1AD5-8ACA-4E0D-8E74-5896003FF306}">
      <dgm:prSet/>
      <dgm:spPr/>
      <dgm:t>
        <a:bodyPr/>
        <a:lstStyle/>
        <a:p>
          <a:endParaRPr lang="ru-RU"/>
        </a:p>
      </dgm:t>
    </dgm:pt>
    <dgm:pt modelId="{4E87A1D1-BC5B-4924-A59E-3CCF4E6444D4}" type="sibTrans" cxnId="{19DB1AD5-8ACA-4E0D-8E74-5896003FF306}">
      <dgm:prSet/>
      <dgm:spPr/>
      <dgm:t>
        <a:bodyPr/>
        <a:lstStyle/>
        <a:p>
          <a:endParaRPr lang="ru-RU"/>
        </a:p>
      </dgm:t>
    </dgm:pt>
    <dgm:pt modelId="{DFFAAC31-CC77-4CC1-8285-2F8CDDAB7810}" type="pres">
      <dgm:prSet presAssocID="{1A9081BF-B1C7-484C-9226-1D4D19EB10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0B4041-F63C-4151-ACBE-FD1349B4FB95}" type="pres">
      <dgm:prSet presAssocID="{9E2B7F5A-3E13-463F-BBE5-29B3C0E812A9}" presName="composite" presStyleCnt="0"/>
      <dgm:spPr/>
    </dgm:pt>
    <dgm:pt modelId="{82DDF4CF-CD70-4135-8A31-8F2A77988432}" type="pres">
      <dgm:prSet presAssocID="{9E2B7F5A-3E13-463F-BBE5-29B3C0E812A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DB71E-453C-48CC-9073-0DE324663621}" type="pres">
      <dgm:prSet presAssocID="{9E2B7F5A-3E13-463F-BBE5-29B3C0E812A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5B878-DC7C-48C9-992D-4E9C8E5A3D67}" type="pres">
      <dgm:prSet presAssocID="{07702178-D4F1-4C1C-9CE4-B334CE5DB7C4}" presName="space" presStyleCnt="0"/>
      <dgm:spPr/>
    </dgm:pt>
    <dgm:pt modelId="{82A6D9A4-4DEA-4B23-ACB7-716903CDC3C7}" type="pres">
      <dgm:prSet presAssocID="{4651A7A0-17D9-431B-B12C-B99E20877925}" presName="composite" presStyleCnt="0"/>
      <dgm:spPr/>
    </dgm:pt>
    <dgm:pt modelId="{69D531A8-BD01-4EF7-9963-902A72D4D368}" type="pres">
      <dgm:prSet presAssocID="{4651A7A0-17D9-431B-B12C-B99E2087792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D1BA3F-0127-442B-8EB5-A2CB042E2154}" type="pres">
      <dgm:prSet presAssocID="{4651A7A0-17D9-431B-B12C-B99E2087792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0C70C0-DC0C-40FE-BC70-96E28280FEED}" type="presOf" srcId="{4651A7A0-17D9-431B-B12C-B99E20877925}" destId="{69D531A8-BD01-4EF7-9963-902A72D4D368}" srcOrd="0" destOrd="0" presId="urn:microsoft.com/office/officeart/2005/8/layout/hList1"/>
    <dgm:cxn modelId="{423FB2F6-2680-4B28-9CBC-6E6A4B8EE9E1}" srcId="{1A9081BF-B1C7-484C-9226-1D4D19EB10A4}" destId="{4651A7A0-17D9-431B-B12C-B99E20877925}" srcOrd="1" destOrd="0" parTransId="{7E3492D9-C49A-4AC9-9CB6-2507666C3701}" sibTransId="{E82CF256-1752-4BF1-B493-CB82C0033B7E}"/>
    <dgm:cxn modelId="{20C5D00E-6CE3-4F86-ABF4-97761A1B26B5}" srcId="{9E2B7F5A-3E13-463F-BBE5-29B3C0E812A9}" destId="{72CBC4B1-6192-4992-A985-97FCC9210108}" srcOrd="0" destOrd="0" parTransId="{0CA366B8-C60A-4C24-961A-ADDC683AD9F5}" sibTransId="{47726391-1F83-4CEB-BCD3-652D8488CBEC}"/>
    <dgm:cxn modelId="{0CC8BE43-65B3-41A9-AE89-47BFB0C95E94}" type="presOf" srcId="{9E2B7F5A-3E13-463F-BBE5-29B3C0E812A9}" destId="{82DDF4CF-CD70-4135-8A31-8F2A77988432}" srcOrd="0" destOrd="0" presId="urn:microsoft.com/office/officeart/2005/8/layout/hList1"/>
    <dgm:cxn modelId="{3BB8B714-970A-408F-BB8B-47D9074A6E11}" srcId="{4651A7A0-17D9-431B-B12C-B99E20877925}" destId="{4FCC85D2-1E88-4C7F-A554-28E4213D18C1}" srcOrd="1" destOrd="0" parTransId="{6E33950C-234A-4487-9261-2071B11CF514}" sibTransId="{F6430F5B-D644-4794-9052-3F9AD75F06ED}"/>
    <dgm:cxn modelId="{E653A046-5DB3-419B-B52E-05CF3EC48581}" type="presOf" srcId="{1A9081BF-B1C7-484C-9226-1D4D19EB10A4}" destId="{DFFAAC31-CC77-4CC1-8285-2F8CDDAB7810}" srcOrd="0" destOrd="0" presId="urn:microsoft.com/office/officeart/2005/8/layout/hList1"/>
    <dgm:cxn modelId="{890547EB-BECD-430E-990C-772AAFC7B80E}" srcId="{1A9081BF-B1C7-484C-9226-1D4D19EB10A4}" destId="{9E2B7F5A-3E13-463F-BBE5-29B3C0E812A9}" srcOrd="0" destOrd="0" parTransId="{7A9FDE20-1A7F-44AE-872E-7E49E0A39CDF}" sibTransId="{07702178-D4F1-4C1C-9CE4-B334CE5DB7C4}"/>
    <dgm:cxn modelId="{5D9E353B-1DD8-4DCD-9C41-ABA423D2FD61}" type="presOf" srcId="{36228796-55BB-4ADD-9B4D-AE79DC43A6CF}" destId="{7CD1BA3F-0127-442B-8EB5-A2CB042E2154}" srcOrd="0" destOrd="0" presId="urn:microsoft.com/office/officeart/2005/8/layout/hList1"/>
    <dgm:cxn modelId="{6E24D917-3A92-4A1A-BA63-F0B4EA8AEEC0}" srcId="{4651A7A0-17D9-431B-B12C-B99E20877925}" destId="{36228796-55BB-4ADD-9B4D-AE79DC43A6CF}" srcOrd="0" destOrd="0" parTransId="{9CC454D8-B4E1-4841-94B6-3E6717B3A00A}" sibTransId="{07993551-5308-4F92-8EC9-93A0B3523630}"/>
    <dgm:cxn modelId="{40287A35-1A1B-4DF4-A09A-2126D2FDDD9B}" type="presOf" srcId="{67693EA9-F899-428D-B5FE-34C76E825113}" destId="{DBBDB71E-453C-48CC-9073-0DE324663621}" srcOrd="0" destOrd="1" presId="urn:microsoft.com/office/officeart/2005/8/layout/hList1"/>
    <dgm:cxn modelId="{4E7D29DF-B9AE-46F0-8645-CE3C79AFA241}" srcId="{9E2B7F5A-3E13-463F-BBE5-29B3C0E812A9}" destId="{12AD27FD-B18F-46EE-ADA7-22D66F5CAC42}" srcOrd="2" destOrd="0" parTransId="{E5111B1A-36DC-4B5D-AD58-27C74075ACC7}" sibTransId="{1265FA7A-1FC4-4860-881D-4DB0D4995349}"/>
    <dgm:cxn modelId="{19DB1AD5-8ACA-4E0D-8E74-5896003FF306}" srcId="{4651A7A0-17D9-431B-B12C-B99E20877925}" destId="{B55FE096-586A-4210-8399-E65FAEBE05F6}" srcOrd="2" destOrd="0" parTransId="{70FC23DF-41C6-4F1C-8F60-10A4D91F3FB2}" sibTransId="{4E87A1D1-BC5B-4924-A59E-3CCF4E6444D4}"/>
    <dgm:cxn modelId="{B6C16B42-E0F7-4468-97F9-3492E2CF62AB}" srcId="{9E2B7F5A-3E13-463F-BBE5-29B3C0E812A9}" destId="{67693EA9-F899-428D-B5FE-34C76E825113}" srcOrd="1" destOrd="0" parTransId="{885791AB-5412-43D4-9C65-755F3118C005}" sibTransId="{150575DD-1B48-4E81-B2E8-392003D9FE16}"/>
    <dgm:cxn modelId="{8A6C891E-BC9B-4034-86DA-9A73F7F63172}" type="presOf" srcId="{B55FE096-586A-4210-8399-E65FAEBE05F6}" destId="{7CD1BA3F-0127-442B-8EB5-A2CB042E2154}" srcOrd="0" destOrd="2" presId="urn:microsoft.com/office/officeart/2005/8/layout/hList1"/>
    <dgm:cxn modelId="{CD7E19B9-F952-49BB-8777-7B8C85D9CB7E}" type="presOf" srcId="{12AD27FD-B18F-46EE-ADA7-22D66F5CAC42}" destId="{DBBDB71E-453C-48CC-9073-0DE324663621}" srcOrd="0" destOrd="2" presId="urn:microsoft.com/office/officeart/2005/8/layout/hList1"/>
    <dgm:cxn modelId="{E60DD05B-DC65-41F0-AB09-F27D818BF110}" type="presOf" srcId="{4FCC85D2-1E88-4C7F-A554-28E4213D18C1}" destId="{7CD1BA3F-0127-442B-8EB5-A2CB042E2154}" srcOrd="0" destOrd="1" presId="urn:microsoft.com/office/officeart/2005/8/layout/hList1"/>
    <dgm:cxn modelId="{4D93EB41-AA59-418F-A518-519A6C08802C}" type="presOf" srcId="{72CBC4B1-6192-4992-A985-97FCC9210108}" destId="{DBBDB71E-453C-48CC-9073-0DE324663621}" srcOrd="0" destOrd="0" presId="urn:microsoft.com/office/officeart/2005/8/layout/hList1"/>
    <dgm:cxn modelId="{55B93AA1-2546-41B0-A542-CEEFE66E873B}" type="presParOf" srcId="{DFFAAC31-CC77-4CC1-8285-2F8CDDAB7810}" destId="{BA0B4041-F63C-4151-ACBE-FD1349B4FB95}" srcOrd="0" destOrd="0" presId="urn:microsoft.com/office/officeart/2005/8/layout/hList1"/>
    <dgm:cxn modelId="{AD3FAFDF-F350-4DF9-B17C-14B2F9B2869B}" type="presParOf" srcId="{BA0B4041-F63C-4151-ACBE-FD1349B4FB95}" destId="{82DDF4CF-CD70-4135-8A31-8F2A77988432}" srcOrd="0" destOrd="0" presId="urn:microsoft.com/office/officeart/2005/8/layout/hList1"/>
    <dgm:cxn modelId="{1310460F-9600-4DD9-90B4-F1264548EA6A}" type="presParOf" srcId="{BA0B4041-F63C-4151-ACBE-FD1349B4FB95}" destId="{DBBDB71E-453C-48CC-9073-0DE324663621}" srcOrd="1" destOrd="0" presId="urn:microsoft.com/office/officeart/2005/8/layout/hList1"/>
    <dgm:cxn modelId="{CECA929D-BC7F-44B4-BDD8-F52BF7E3E4F8}" type="presParOf" srcId="{DFFAAC31-CC77-4CC1-8285-2F8CDDAB7810}" destId="{BBF5B878-DC7C-48C9-992D-4E9C8E5A3D67}" srcOrd="1" destOrd="0" presId="urn:microsoft.com/office/officeart/2005/8/layout/hList1"/>
    <dgm:cxn modelId="{AC2AB9D5-38A3-4F32-951D-D3B8ED8D7401}" type="presParOf" srcId="{DFFAAC31-CC77-4CC1-8285-2F8CDDAB7810}" destId="{82A6D9A4-4DEA-4B23-ACB7-716903CDC3C7}" srcOrd="2" destOrd="0" presId="urn:microsoft.com/office/officeart/2005/8/layout/hList1"/>
    <dgm:cxn modelId="{6EADE6F4-E520-4C42-BC92-25CD1E56EF8B}" type="presParOf" srcId="{82A6D9A4-4DEA-4B23-ACB7-716903CDC3C7}" destId="{69D531A8-BD01-4EF7-9963-902A72D4D368}" srcOrd="0" destOrd="0" presId="urn:microsoft.com/office/officeart/2005/8/layout/hList1"/>
    <dgm:cxn modelId="{F3377112-4C1B-440A-B232-E6E89D470513}" type="presParOf" srcId="{82A6D9A4-4DEA-4B23-ACB7-716903CDC3C7}" destId="{7CD1BA3F-0127-442B-8EB5-A2CB042E21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7124A0-575D-4967-A02C-34DD875CD852}" type="doc">
      <dgm:prSet loTypeId="urn:microsoft.com/office/officeart/2005/8/layout/arrow6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7965A75-B169-43DF-9301-6675B508C06E}">
      <dgm:prSet phldrT="[Текст]"/>
      <dgm:spPr/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Ожидание</a:t>
          </a:r>
          <a:endParaRPr lang="ru-RU" dirty="0">
            <a:latin typeface="Arial Narrow" panose="020B0606020202030204" pitchFamily="34" charset="0"/>
          </a:endParaRPr>
        </a:p>
      </dgm:t>
    </dgm:pt>
    <dgm:pt modelId="{20F6E987-11D4-4CFC-978D-2EBC1C0C2283}" type="parTrans" cxnId="{2A16D266-EAD6-4177-B05E-83A5749CA2A4}">
      <dgm:prSet/>
      <dgm:spPr/>
      <dgm:t>
        <a:bodyPr/>
        <a:lstStyle/>
        <a:p>
          <a:endParaRPr lang="ru-RU"/>
        </a:p>
      </dgm:t>
    </dgm:pt>
    <dgm:pt modelId="{AF91B424-9080-44EB-A5A8-B81574393A10}" type="sibTrans" cxnId="{2A16D266-EAD6-4177-B05E-83A5749CA2A4}">
      <dgm:prSet/>
      <dgm:spPr/>
      <dgm:t>
        <a:bodyPr/>
        <a:lstStyle/>
        <a:p>
          <a:endParaRPr lang="ru-RU"/>
        </a:p>
      </dgm:t>
    </dgm:pt>
    <dgm:pt modelId="{9F630D05-275A-480E-9911-93524F8B9CA3}">
      <dgm:prSet phldrT="[Текст]"/>
      <dgm:spPr/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Реальность</a:t>
          </a:r>
          <a:endParaRPr lang="ru-RU" dirty="0">
            <a:latin typeface="Arial Narrow" panose="020B0606020202030204" pitchFamily="34" charset="0"/>
          </a:endParaRPr>
        </a:p>
      </dgm:t>
    </dgm:pt>
    <dgm:pt modelId="{7E0C72BB-CD4B-41D2-8F5A-1C9FD3020CC8}" type="parTrans" cxnId="{95CE85A1-DCB6-4E92-86A3-5B12F4954527}">
      <dgm:prSet/>
      <dgm:spPr/>
      <dgm:t>
        <a:bodyPr/>
        <a:lstStyle/>
        <a:p>
          <a:endParaRPr lang="ru-RU"/>
        </a:p>
      </dgm:t>
    </dgm:pt>
    <dgm:pt modelId="{BD04860F-BCEE-4AAD-BAA0-85625D3914A7}" type="sibTrans" cxnId="{95CE85A1-DCB6-4E92-86A3-5B12F4954527}">
      <dgm:prSet/>
      <dgm:spPr/>
      <dgm:t>
        <a:bodyPr/>
        <a:lstStyle/>
        <a:p>
          <a:endParaRPr lang="ru-RU"/>
        </a:p>
      </dgm:t>
    </dgm:pt>
    <dgm:pt modelId="{9344C0DA-EF88-43D9-8A66-2B2D5C691C58}" type="pres">
      <dgm:prSet presAssocID="{EA7124A0-575D-4967-A02C-34DD875CD85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53AB55-5B92-4032-A3B9-B5274480FA52}" type="pres">
      <dgm:prSet presAssocID="{EA7124A0-575D-4967-A02C-34DD875CD852}" presName="ribbon" presStyleLbl="node1" presStyleIdx="0" presStyleCnt="1" custScaleX="144806" custScaleY="72524"/>
      <dgm:spPr/>
    </dgm:pt>
    <dgm:pt modelId="{B6507002-4106-4B1B-8B5B-B330D17E987B}" type="pres">
      <dgm:prSet presAssocID="{EA7124A0-575D-4967-A02C-34DD875CD852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0E3CF-7A0B-4346-847E-43081003F65B}" type="pres">
      <dgm:prSet presAssocID="{EA7124A0-575D-4967-A02C-34DD875CD852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0A0A35-E4DA-4AB9-A4AA-7089D6DCC0D7}" type="presOf" srcId="{EA7124A0-575D-4967-A02C-34DD875CD852}" destId="{9344C0DA-EF88-43D9-8A66-2B2D5C691C58}" srcOrd="0" destOrd="0" presId="urn:microsoft.com/office/officeart/2005/8/layout/arrow6"/>
    <dgm:cxn modelId="{95CE85A1-DCB6-4E92-86A3-5B12F4954527}" srcId="{EA7124A0-575D-4967-A02C-34DD875CD852}" destId="{9F630D05-275A-480E-9911-93524F8B9CA3}" srcOrd="1" destOrd="0" parTransId="{7E0C72BB-CD4B-41D2-8F5A-1C9FD3020CC8}" sibTransId="{BD04860F-BCEE-4AAD-BAA0-85625D3914A7}"/>
    <dgm:cxn modelId="{E6FF8B73-03A2-48D8-BB3B-360D116C8D29}" type="presOf" srcId="{9F630D05-275A-480E-9911-93524F8B9CA3}" destId="{90C0E3CF-7A0B-4346-847E-43081003F65B}" srcOrd="0" destOrd="0" presId="urn:microsoft.com/office/officeart/2005/8/layout/arrow6"/>
    <dgm:cxn modelId="{FCA66986-A382-45C4-BBFA-5AF2E8FC0A62}" type="presOf" srcId="{07965A75-B169-43DF-9301-6675B508C06E}" destId="{B6507002-4106-4B1B-8B5B-B330D17E987B}" srcOrd="0" destOrd="0" presId="urn:microsoft.com/office/officeart/2005/8/layout/arrow6"/>
    <dgm:cxn modelId="{2A16D266-EAD6-4177-B05E-83A5749CA2A4}" srcId="{EA7124A0-575D-4967-A02C-34DD875CD852}" destId="{07965A75-B169-43DF-9301-6675B508C06E}" srcOrd="0" destOrd="0" parTransId="{20F6E987-11D4-4CFC-978D-2EBC1C0C2283}" sibTransId="{AF91B424-9080-44EB-A5A8-B81574393A10}"/>
    <dgm:cxn modelId="{97951C40-EC8F-4A0B-9FE4-7A16742437F1}" type="presParOf" srcId="{9344C0DA-EF88-43D9-8A66-2B2D5C691C58}" destId="{B853AB55-5B92-4032-A3B9-B5274480FA52}" srcOrd="0" destOrd="0" presId="urn:microsoft.com/office/officeart/2005/8/layout/arrow6"/>
    <dgm:cxn modelId="{B510DF36-C521-44C2-8D8C-79D07C1A13BE}" type="presParOf" srcId="{9344C0DA-EF88-43D9-8A66-2B2D5C691C58}" destId="{B6507002-4106-4B1B-8B5B-B330D17E987B}" srcOrd="1" destOrd="0" presId="urn:microsoft.com/office/officeart/2005/8/layout/arrow6"/>
    <dgm:cxn modelId="{E244B613-4BAE-4F23-9F76-6E4DBB84E736}" type="presParOf" srcId="{9344C0DA-EF88-43D9-8A66-2B2D5C691C58}" destId="{90C0E3CF-7A0B-4346-847E-43081003F65B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39E2B3-C818-4767-A44B-86F40E61395F}" type="doc">
      <dgm:prSet loTypeId="urn:microsoft.com/office/officeart/2005/8/layout/hProcess9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E2109C7-B669-4A32-8A60-414B78DE2273}">
      <dgm:prSet phldrT="[Текст]" custT="1"/>
      <dgm:spPr/>
      <dgm:t>
        <a:bodyPr/>
        <a:lstStyle/>
        <a:p>
          <a:r>
            <a:rPr lang="ru-RU" sz="17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Регистрация кабинета ОО на платформе </a:t>
          </a:r>
          <a:r>
            <a:rPr lang="en-US" sz="1700" b="1" dirty="0" smtClean="0">
              <a:latin typeface="Arial" panose="020B0604020202020204" pitchFamily="34" charset="0"/>
              <a:cs typeface="Arial" panose="020B0604020202020204" pitchFamily="34" charset="0"/>
            </a:rPr>
            <a:t>Dobro.ru</a:t>
          </a:r>
          <a:endParaRPr lang="ru-RU" sz="17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7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ru-RU" sz="1700" b="1" dirty="0" smtClean="0">
              <a:latin typeface="Arial" panose="020B0604020202020204" pitchFamily="34" charset="0"/>
              <a:cs typeface="Arial" panose="020B0604020202020204" pitchFamily="34" charset="0"/>
            </a:rPr>
            <a:t>Волонтерская деятельность</a:t>
          </a:r>
          <a:endParaRPr lang="ru-RU" sz="17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04E954-95A8-439E-A6C6-31D9254677FC}" type="parTrans" cxnId="{84DB21DD-61E5-41CA-A689-C738E309AA1A}">
      <dgm:prSet/>
      <dgm:spPr/>
      <dgm:t>
        <a:bodyPr/>
        <a:lstStyle/>
        <a:p>
          <a:endParaRPr lang="ru-RU" sz="1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16179C-811B-485A-B782-C5F50555DEF9}" type="sibTrans" cxnId="{84DB21DD-61E5-41CA-A689-C738E309AA1A}">
      <dgm:prSet/>
      <dgm:spPr/>
      <dgm:t>
        <a:bodyPr/>
        <a:lstStyle/>
        <a:p>
          <a:endParaRPr lang="ru-RU" sz="1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BB0CD0-4897-4464-AB92-79F7CF26D761}">
      <dgm:prSet phldrT="[Текст]" custT="1"/>
      <dgm:spPr/>
      <dgm:t>
        <a:bodyPr/>
        <a:lstStyle/>
        <a:p>
          <a:r>
            <a:rPr lang="ru-RU" sz="1700" b="1" dirty="0" smtClean="0">
              <a:latin typeface="Arial" panose="020B0604020202020204" pitchFamily="34" charset="0"/>
              <a:cs typeface="Arial" panose="020B0604020202020204" pitchFamily="34" charset="0"/>
            </a:rPr>
            <a:t>Диагностика уровня социальной ответственности </a:t>
          </a:r>
          <a:r>
            <a:rPr lang="ru-RU" sz="17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обучающихся</a:t>
          </a:r>
          <a:endParaRPr lang="ru-RU" sz="17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87B25E-2A0E-4F61-99B2-125BFEB55C11}" type="parTrans" cxnId="{C8E12326-AD38-4035-9CE8-5D42CD38708C}">
      <dgm:prSet/>
      <dgm:spPr/>
      <dgm:t>
        <a:bodyPr/>
        <a:lstStyle/>
        <a:p>
          <a:endParaRPr lang="ru-RU" sz="1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2B2FC8-FD49-4A92-9773-9DB6854C7608}" type="sibTrans" cxnId="{C8E12326-AD38-4035-9CE8-5D42CD38708C}">
      <dgm:prSet/>
      <dgm:spPr/>
      <dgm:t>
        <a:bodyPr/>
        <a:lstStyle/>
        <a:p>
          <a:endParaRPr lang="ru-RU" sz="1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61939D-9493-49B7-8ECD-7F16CD702C63}">
      <dgm:prSet custT="1"/>
      <dgm:spPr/>
      <dgm:t>
        <a:bodyPr/>
        <a:lstStyle/>
        <a:p>
          <a:r>
            <a:rPr lang="ru-RU" sz="17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Механизмы распространения опыта </a:t>
          </a:r>
          <a:endParaRPr lang="ru-RU" sz="17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8CBA91-07BF-4582-A2E0-4B907451F834}" type="parTrans" cxnId="{3E841025-BC10-47DF-9188-F95BD8FE5333}">
      <dgm:prSet/>
      <dgm:spPr/>
      <dgm:t>
        <a:bodyPr/>
        <a:lstStyle/>
        <a:p>
          <a:endParaRPr lang="ru-RU" sz="1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D3937A-951B-4DFE-94B5-7D7CF0EC5BBA}" type="sibTrans" cxnId="{3E841025-BC10-47DF-9188-F95BD8FE5333}">
      <dgm:prSet/>
      <dgm:spPr/>
      <dgm:t>
        <a:bodyPr/>
        <a:lstStyle/>
        <a:p>
          <a:endParaRPr lang="ru-RU" sz="1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5027A6-C758-4251-82FF-9652B56C5469}">
      <dgm:prSet custT="1"/>
      <dgm:spPr/>
      <dgm:t>
        <a:bodyPr/>
        <a:lstStyle/>
        <a:p>
          <a:r>
            <a:rPr lang="ru-RU" sz="17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Реестр сценариев волонтерских дел</a:t>
          </a:r>
        </a:p>
        <a:p>
          <a:r>
            <a:rPr lang="ru-RU" sz="1700" b="1" dirty="0" smtClean="0">
              <a:latin typeface="Arial" panose="020B0604020202020204" pitchFamily="34" charset="0"/>
              <a:cs typeface="Arial" panose="020B0604020202020204" pitchFamily="34" charset="0"/>
            </a:rPr>
            <a:t>Повышение квалификации педагогов</a:t>
          </a:r>
          <a:endParaRPr lang="ru-RU" sz="17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55B5DA-828B-4F0D-A5BF-510DA75EDAE0}" type="parTrans" cxnId="{D31FC601-F715-455B-8C81-E346A1A121A0}">
      <dgm:prSet/>
      <dgm:spPr/>
      <dgm:t>
        <a:bodyPr/>
        <a:lstStyle/>
        <a:p>
          <a:endParaRPr lang="ru-RU" sz="1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B17664-D712-4857-8242-AAEA13B760C7}" type="sibTrans" cxnId="{D31FC601-F715-455B-8C81-E346A1A121A0}">
      <dgm:prSet/>
      <dgm:spPr/>
      <dgm:t>
        <a:bodyPr/>
        <a:lstStyle/>
        <a:p>
          <a:endParaRPr lang="ru-RU" sz="17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7B7BC8-2B0E-4BF1-A80B-03CCFEC1D839}" type="pres">
      <dgm:prSet presAssocID="{E839E2B3-C818-4767-A44B-86F40E61395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53B5D4-2245-4F45-B629-6880BD24AD19}" type="pres">
      <dgm:prSet presAssocID="{E839E2B3-C818-4767-A44B-86F40E61395F}" presName="arrow" presStyleLbl="bgShp" presStyleIdx="0" presStyleCnt="1" custScaleX="115107"/>
      <dgm:spPr/>
      <dgm:t>
        <a:bodyPr/>
        <a:lstStyle/>
        <a:p>
          <a:endParaRPr lang="ru-RU"/>
        </a:p>
      </dgm:t>
    </dgm:pt>
    <dgm:pt modelId="{362DDA16-7A8B-4804-8BE5-A00127E14FDD}" type="pres">
      <dgm:prSet presAssocID="{E839E2B3-C818-4767-A44B-86F40E61395F}" presName="linearProcess" presStyleCnt="0"/>
      <dgm:spPr/>
      <dgm:t>
        <a:bodyPr/>
        <a:lstStyle/>
        <a:p>
          <a:endParaRPr lang="ru-RU"/>
        </a:p>
      </dgm:t>
    </dgm:pt>
    <dgm:pt modelId="{2166A024-D77D-4F7B-B0EF-85538485B2FB}" type="pres">
      <dgm:prSet presAssocID="{EE2109C7-B669-4A32-8A60-414B78DE2273}" presName="textNode" presStyleLbl="node1" presStyleIdx="0" presStyleCnt="4" custScaleX="101976" custScaleY="1000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D8784-6C61-4091-A8B1-41681E0B0E23}" type="pres">
      <dgm:prSet presAssocID="{0E16179C-811B-485A-B782-C5F50555DEF9}" presName="sibTrans" presStyleCnt="0"/>
      <dgm:spPr/>
      <dgm:t>
        <a:bodyPr/>
        <a:lstStyle/>
        <a:p>
          <a:endParaRPr lang="ru-RU"/>
        </a:p>
      </dgm:t>
    </dgm:pt>
    <dgm:pt modelId="{AB77C33A-539D-4382-B4DA-C5861A4204EB}" type="pres">
      <dgm:prSet presAssocID="{3BBB0CD0-4897-4464-AB92-79F7CF26D761}" presName="textNode" presStyleLbl="node1" presStyleIdx="1" presStyleCnt="4" custScaleX="102477" custLinFactNeighborX="0" custLinFactNeighborY="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7244E-EED7-48FE-9A6B-001564684EA8}" type="pres">
      <dgm:prSet presAssocID="{E82B2FC8-FD49-4A92-9773-9DB6854C7608}" presName="sibTrans" presStyleCnt="0"/>
      <dgm:spPr/>
      <dgm:t>
        <a:bodyPr/>
        <a:lstStyle/>
        <a:p>
          <a:endParaRPr lang="ru-RU"/>
        </a:p>
      </dgm:t>
    </dgm:pt>
    <dgm:pt modelId="{DC90FC91-8B8E-48A2-A3E5-C9963B4A07FA}" type="pres">
      <dgm:prSet presAssocID="{C45027A6-C758-4251-82FF-9652B56C5469}" presName="textNode" presStyleLbl="node1" presStyleIdx="2" presStyleCnt="4" custScaleX="100237" custScaleY="1000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8CFB5-D7F7-48B6-8C0E-34FE445E7B92}" type="pres">
      <dgm:prSet presAssocID="{CFB17664-D712-4857-8242-AAEA13B760C7}" presName="sibTrans" presStyleCnt="0"/>
      <dgm:spPr/>
      <dgm:t>
        <a:bodyPr/>
        <a:lstStyle/>
        <a:p>
          <a:endParaRPr lang="ru-RU"/>
        </a:p>
      </dgm:t>
    </dgm:pt>
    <dgm:pt modelId="{9A6368F3-0316-4CAF-BB47-E9139D7E5048}" type="pres">
      <dgm:prSet presAssocID="{C061939D-9493-49B7-8ECD-7F16CD702C63}" presName="textNode" presStyleLbl="node1" presStyleIdx="3" presStyleCnt="4" custScaleX="97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CC5E2C-73A8-486B-BDDE-69AD66C5BA2F}" type="presOf" srcId="{C061939D-9493-49B7-8ECD-7F16CD702C63}" destId="{9A6368F3-0316-4CAF-BB47-E9139D7E5048}" srcOrd="0" destOrd="0" presId="urn:microsoft.com/office/officeart/2005/8/layout/hProcess9"/>
    <dgm:cxn modelId="{B12D1280-16A1-4E84-AB63-EBFA1826A6DB}" type="presOf" srcId="{EE2109C7-B669-4A32-8A60-414B78DE2273}" destId="{2166A024-D77D-4F7B-B0EF-85538485B2FB}" srcOrd="0" destOrd="0" presId="urn:microsoft.com/office/officeart/2005/8/layout/hProcess9"/>
    <dgm:cxn modelId="{A224A6A8-BCBA-4169-B457-16A0A00847F0}" type="presOf" srcId="{C45027A6-C758-4251-82FF-9652B56C5469}" destId="{DC90FC91-8B8E-48A2-A3E5-C9963B4A07FA}" srcOrd="0" destOrd="0" presId="urn:microsoft.com/office/officeart/2005/8/layout/hProcess9"/>
    <dgm:cxn modelId="{84DB21DD-61E5-41CA-A689-C738E309AA1A}" srcId="{E839E2B3-C818-4767-A44B-86F40E61395F}" destId="{EE2109C7-B669-4A32-8A60-414B78DE2273}" srcOrd="0" destOrd="0" parTransId="{A404E954-95A8-439E-A6C6-31D9254677FC}" sibTransId="{0E16179C-811B-485A-B782-C5F50555DEF9}"/>
    <dgm:cxn modelId="{D31FC601-F715-455B-8C81-E346A1A121A0}" srcId="{E839E2B3-C818-4767-A44B-86F40E61395F}" destId="{C45027A6-C758-4251-82FF-9652B56C5469}" srcOrd="2" destOrd="0" parTransId="{3355B5DA-828B-4F0D-A5BF-510DA75EDAE0}" sibTransId="{CFB17664-D712-4857-8242-AAEA13B760C7}"/>
    <dgm:cxn modelId="{BC647988-5B6A-410A-848C-790E51F8A02A}" type="presOf" srcId="{E839E2B3-C818-4767-A44B-86F40E61395F}" destId="{007B7BC8-2B0E-4BF1-A80B-03CCFEC1D839}" srcOrd="0" destOrd="0" presId="urn:microsoft.com/office/officeart/2005/8/layout/hProcess9"/>
    <dgm:cxn modelId="{3E841025-BC10-47DF-9188-F95BD8FE5333}" srcId="{E839E2B3-C818-4767-A44B-86F40E61395F}" destId="{C061939D-9493-49B7-8ECD-7F16CD702C63}" srcOrd="3" destOrd="0" parTransId="{228CBA91-07BF-4582-A2E0-4B907451F834}" sibTransId="{68D3937A-951B-4DFE-94B5-7D7CF0EC5BBA}"/>
    <dgm:cxn modelId="{4331997F-0124-4100-BD9D-F6D7F5622F34}" type="presOf" srcId="{3BBB0CD0-4897-4464-AB92-79F7CF26D761}" destId="{AB77C33A-539D-4382-B4DA-C5861A4204EB}" srcOrd="0" destOrd="0" presId="urn:microsoft.com/office/officeart/2005/8/layout/hProcess9"/>
    <dgm:cxn modelId="{C8E12326-AD38-4035-9CE8-5D42CD38708C}" srcId="{E839E2B3-C818-4767-A44B-86F40E61395F}" destId="{3BBB0CD0-4897-4464-AB92-79F7CF26D761}" srcOrd="1" destOrd="0" parTransId="{9E87B25E-2A0E-4F61-99B2-125BFEB55C11}" sibTransId="{E82B2FC8-FD49-4A92-9773-9DB6854C7608}"/>
    <dgm:cxn modelId="{138B3D0C-4B23-4416-89DC-82A10EF44156}" type="presParOf" srcId="{007B7BC8-2B0E-4BF1-A80B-03CCFEC1D839}" destId="{0853B5D4-2245-4F45-B629-6880BD24AD19}" srcOrd="0" destOrd="0" presId="urn:microsoft.com/office/officeart/2005/8/layout/hProcess9"/>
    <dgm:cxn modelId="{2333D27F-99E5-487B-B8C5-C171DB723E0A}" type="presParOf" srcId="{007B7BC8-2B0E-4BF1-A80B-03CCFEC1D839}" destId="{362DDA16-7A8B-4804-8BE5-A00127E14FDD}" srcOrd="1" destOrd="0" presId="urn:microsoft.com/office/officeart/2005/8/layout/hProcess9"/>
    <dgm:cxn modelId="{3ACF610A-02AA-4110-A862-56A680DC80F0}" type="presParOf" srcId="{362DDA16-7A8B-4804-8BE5-A00127E14FDD}" destId="{2166A024-D77D-4F7B-B0EF-85538485B2FB}" srcOrd="0" destOrd="0" presId="urn:microsoft.com/office/officeart/2005/8/layout/hProcess9"/>
    <dgm:cxn modelId="{4A23A5B4-6402-4402-A71B-35A07F847D9B}" type="presParOf" srcId="{362DDA16-7A8B-4804-8BE5-A00127E14FDD}" destId="{314D8784-6C61-4091-A8B1-41681E0B0E23}" srcOrd="1" destOrd="0" presId="urn:microsoft.com/office/officeart/2005/8/layout/hProcess9"/>
    <dgm:cxn modelId="{914CAFF1-4D41-4066-B372-BC799B903084}" type="presParOf" srcId="{362DDA16-7A8B-4804-8BE5-A00127E14FDD}" destId="{AB77C33A-539D-4382-B4DA-C5861A4204EB}" srcOrd="2" destOrd="0" presId="urn:microsoft.com/office/officeart/2005/8/layout/hProcess9"/>
    <dgm:cxn modelId="{1262BDFD-EFDC-4B0A-9E75-D4D7D9E810F0}" type="presParOf" srcId="{362DDA16-7A8B-4804-8BE5-A00127E14FDD}" destId="{B197244E-EED7-48FE-9A6B-001564684EA8}" srcOrd="3" destOrd="0" presId="urn:microsoft.com/office/officeart/2005/8/layout/hProcess9"/>
    <dgm:cxn modelId="{F42C6F32-E5BE-42E2-86D4-1EE9B950D70E}" type="presParOf" srcId="{362DDA16-7A8B-4804-8BE5-A00127E14FDD}" destId="{DC90FC91-8B8E-48A2-A3E5-C9963B4A07FA}" srcOrd="4" destOrd="0" presId="urn:microsoft.com/office/officeart/2005/8/layout/hProcess9"/>
    <dgm:cxn modelId="{276B86C1-5080-4930-82C1-AE5DD5D1C82B}" type="presParOf" srcId="{362DDA16-7A8B-4804-8BE5-A00127E14FDD}" destId="{A358CFB5-D7F7-48B6-8C0E-34FE445E7B92}" srcOrd="5" destOrd="0" presId="urn:microsoft.com/office/officeart/2005/8/layout/hProcess9"/>
    <dgm:cxn modelId="{2873536E-F6CE-4810-9B08-D73D3F7B6AB0}" type="presParOf" srcId="{362DDA16-7A8B-4804-8BE5-A00127E14FDD}" destId="{9A6368F3-0316-4CAF-BB47-E9139D7E504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FCAD5D-67F2-49E5-A8FA-594ED889472F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ABACF04-0B33-4541-9E93-F6E3F42B98F6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Обучающиеся</a:t>
          </a:r>
          <a:endParaRPr lang="ru-RU" dirty="0">
            <a:latin typeface="Arial Narrow" panose="020B0606020202030204" pitchFamily="34" charset="0"/>
          </a:endParaRPr>
        </a:p>
      </dgm:t>
    </dgm:pt>
    <dgm:pt modelId="{2A695623-CFB1-4CAC-9663-5CE8608A54A7}" type="parTrans" cxnId="{4105E6EE-FFAC-43E5-95E0-3D45096CA492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EA31B701-A303-455E-AAF4-99D14B13C351}" type="sibTrans" cxnId="{4105E6EE-FFAC-43E5-95E0-3D45096CA492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233FEBA8-E5F7-4667-A07C-89528F4E1B72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7-11 классов – участники и </a:t>
          </a:r>
          <a:r>
            <a:rPr lang="ru-RU" dirty="0" err="1" smtClean="0">
              <a:solidFill>
                <a:srgbClr val="54617E"/>
              </a:solidFill>
              <a:latin typeface="Arial Narrow" panose="020B0606020202030204" pitchFamily="34" charset="0"/>
            </a:rPr>
            <a:t>соорганизоторы</a:t>
          </a:r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 волонтёрских событий, наиболее подготовленные - наставники</a:t>
          </a:r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1892C5B6-B90F-4AD1-9CB6-646B68931E9B}" type="parTrans" cxnId="{08B6CD36-7D77-4D00-9954-0AC7D1F42425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DE3B1983-D525-4C2B-8AE8-7D978F797A3E}" type="sibTrans" cxnId="{08B6CD36-7D77-4D00-9954-0AC7D1F42425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D42180E7-31B8-4C8E-9867-87EEBD8E9FF3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Работники ОО</a:t>
          </a:r>
          <a:endParaRPr lang="ru-RU" dirty="0">
            <a:latin typeface="Arial Narrow" panose="020B0606020202030204" pitchFamily="34" charset="0"/>
          </a:endParaRPr>
        </a:p>
      </dgm:t>
    </dgm:pt>
    <dgm:pt modelId="{70C105C1-6D74-4FE6-BDF0-AB2731C0D690}" type="parTrans" cxnId="{F3495D50-1641-4C24-AE0F-1AA6EDFA00ED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5E181409-750E-4ECF-87D4-756DCF136E68}" type="sibTrans" cxnId="{F3495D50-1641-4C24-AE0F-1AA6EDFA00ED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89B3EC99-7EB9-4911-8332-2BB34E230633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Педагоги – участники и организаторы волонтёрских событий</a:t>
          </a:r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5000858C-9C07-408C-AF2B-54F6301E2C8C}" type="parTrans" cxnId="{A7BE786F-E591-4226-86CA-AE9B3BF583F4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827BC66A-C4B7-4F1D-9F76-21B74380B4D9}" type="sibTrans" cxnId="{A7BE786F-E591-4226-86CA-AE9B3BF583F4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33B817BC-C6FC-4A6E-BCB6-0A16593B4E4E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Значимые взрослые</a:t>
          </a:r>
          <a:endParaRPr lang="ru-RU" dirty="0">
            <a:latin typeface="Arial Narrow" panose="020B0606020202030204" pitchFamily="34" charset="0"/>
          </a:endParaRPr>
        </a:p>
      </dgm:t>
    </dgm:pt>
    <dgm:pt modelId="{3C966AEF-5508-4FC3-A626-960665718300}" type="parTrans" cxnId="{34D5E33A-236C-4253-86E0-D84DF059EA46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1D0BBCC6-31F9-4C7F-8FEE-C15327AD71F2}" type="sibTrans" cxnId="{34D5E33A-236C-4253-86E0-D84DF059EA46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B7ECABEB-BDA4-4B27-8F8A-6091963D261E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Родители</a:t>
          </a:r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08680BC8-4CBA-4EA6-ABF9-363ADDD89537}" type="parTrans" cxnId="{702F7E3F-B7E0-423C-AA87-AC18A642836D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F5557E4E-E324-4466-B143-5F3BC3FDBBFF}" type="sibTrans" cxnId="{702F7E3F-B7E0-423C-AA87-AC18A642836D}">
      <dgm:prSet/>
      <dgm:spPr/>
      <dgm:t>
        <a:bodyPr/>
        <a:lstStyle/>
        <a:p>
          <a:endParaRPr lang="ru-RU">
            <a:latin typeface="Arial Narrow" panose="020B0606020202030204" pitchFamily="34" charset="0"/>
          </a:endParaRPr>
        </a:p>
      </dgm:t>
    </dgm:pt>
    <dgm:pt modelId="{F86F53BE-F229-4FF7-9B26-507E52011887}">
      <dgm:prSet/>
      <dgm:spPr/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1-6 классов – следующее поколение волонтёров</a:t>
          </a:r>
        </a:p>
      </dgm:t>
    </dgm:pt>
    <dgm:pt modelId="{DF6349E0-CD48-45C8-B45C-679FC8D0E5B5}" type="parTrans" cxnId="{481588FA-D460-4335-B678-8CC466C9C3DD}">
      <dgm:prSet/>
      <dgm:spPr/>
      <dgm:t>
        <a:bodyPr/>
        <a:lstStyle/>
        <a:p>
          <a:endParaRPr lang="ru-RU"/>
        </a:p>
      </dgm:t>
    </dgm:pt>
    <dgm:pt modelId="{627D2945-D532-4523-8983-FF0BE9A73E2A}" type="sibTrans" cxnId="{481588FA-D460-4335-B678-8CC466C9C3DD}">
      <dgm:prSet/>
      <dgm:spPr/>
      <dgm:t>
        <a:bodyPr/>
        <a:lstStyle/>
        <a:p>
          <a:endParaRPr lang="ru-RU"/>
        </a:p>
      </dgm:t>
    </dgm:pt>
    <dgm:pt modelId="{AD7CD94B-B975-4C57-B484-B6673C25DAF2}">
      <dgm:prSet/>
      <dgm:spPr/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Администрация – разработчики алгоритма универсальных действий на добровольческих платформах для других ОУ</a:t>
          </a:r>
        </a:p>
      </dgm:t>
    </dgm:pt>
    <dgm:pt modelId="{01249539-DACD-40D7-898C-3E71B56AD9EE}" type="parTrans" cxnId="{4E076238-9309-45EE-BE7B-342E85A44D42}">
      <dgm:prSet/>
      <dgm:spPr/>
      <dgm:t>
        <a:bodyPr/>
        <a:lstStyle/>
        <a:p>
          <a:endParaRPr lang="ru-RU"/>
        </a:p>
      </dgm:t>
    </dgm:pt>
    <dgm:pt modelId="{CFC97AC1-9D6B-4343-9202-DDC65A11AE73}" type="sibTrans" cxnId="{4E076238-9309-45EE-BE7B-342E85A44D42}">
      <dgm:prSet/>
      <dgm:spPr/>
      <dgm:t>
        <a:bodyPr/>
        <a:lstStyle/>
        <a:p>
          <a:endParaRPr lang="ru-RU"/>
        </a:p>
      </dgm:t>
    </dgm:pt>
    <dgm:pt modelId="{C5DF5D8F-D66B-4A37-B91A-CEF66AE970CE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0E9CB6EE-1A0E-495F-BBC1-E9AFC71A58B9}" type="parTrans" cxnId="{5652FEBE-5BB5-4955-BDC2-92731AE43E98}">
      <dgm:prSet/>
      <dgm:spPr/>
      <dgm:t>
        <a:bodyPr/>
        <a:lstStyle/>
        <a:p>
          <a:endParaRPr lang="ru-RU"/>
        </a:p>
      </dgm:t>
    </dgm:pt>
    <dgm:pt modelId="{05CB7BF6-7057-4FF9-9869-7BD2D15F88DE}" type="sibTrans" cxnId="{5652FEBE-5BB5-4955-BDC2-92731AE43E98}">
      <dgm:prSet/>
      <dgm:spPr/>
      <dgm:t>
        <a:bodyPr/>
        <a:lstStyle/>
        <a:p>
          <a:endParaRPr lang="ru-RU"/>
        </a:p>
      </dgm:t>
    </dgm:pt>
    <dgm:pt modelId="{94D6800F-1B65-401E-B5E7-1C565BCD16CD}">
      <dgm:prSet/>
      <dgm:spPr/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Гости событий – благополучатели добровольческих инициатив</a:t>
          </a:r>
        </a:p>
      </dgm:t>
    </dgm:pt>
    <dgm:pt modelId="{3D4C0BA3-169F-4BC6-97A3-AD27C11F0C69}" type="parTrans" cxnId="{DBE274E6-7F8C-43B2-8E1E-D20EC83110F8}">
      <dgm:prSet/>
      <dgm:spPr/>
      <dgm:t>
        <a:bodyPr/>
        <a:lstStyle/>
        <a:p>
          <a:endParaRPr lang="ru-RU"/>
        </a:p>
      </dgm:t>
    </dgm:pt>
    <dgm:pt modelId="{9DFBEAD2-8836-4432-A466-AF30C702D29F}" type="sibTrans" cxnId="{DBE274E6-7F8C-43B2-8E1E-D20EC83110F8}">
      <dgm:prSet/>
      <dgm:spPr/>
      <dgm:t>
        <a:bodyPr/>
        <a:lstStyle/>
        <a:p>
          <a:endParaRPr lang="ru-RU"/>
        </a:p>
      </dgm:t>
    </dgm:pt>
    <dgm:pt modelId="{C8D79B31-00FD-4343-9E6F-CA1CEE0B22A2}">
      <dgm:prSet phldrT="[Текст]"/>
      <dgm:spPr>
        <a:solidFill>
          <a:srgbClr val="E6E6E6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rgbClr val="54617E"/>
              </a:solidFill>
              <a:latin typeface="Arial Narrow" panose="020B0606020202030204" pitchFamily="34" charset="0"/>
            </a:rPr>
            <a:t>Выпускники</a:t>
          </a:r>
          <a:endParaRPr lang="ru-RU" dirty="0">
            <a:solidFill>
              <a:srgbClr val="54617E"/>
            </a:solidFill>
            <a:latin typeface="Arial Narrow" panose="020B0606020202030204" pitchFamily="34" charset="0"/>
          </a:endParaRPr>
        </a:p>
      </dgm:t>
    </dgm:pt>
    <dgm:pt modelId="{F833F8DB-7907-44DB-977D-14630AE2D78A}" type="parTrans" cxnId="{FE7C2234-707F-4CD6-AD79-96694CD06381}">
      <dgm:prSet/>
      <dgm:spPr/>
      <dgm:t>
        <a:bodyPr/>
        <a:lstStyle/>
        <a:p>
          <a:endParaRPr lang="ru-RU"/>
        </a:p>
      </dgm:t>
    </dgm:pt>
    <dgm:pt modelId="{5C5AA95B-849E-400C-BEFD-33EAF1462CF3}" type="sibTrans" cxnId="{FE7C2234-707F-4CD6-AD79-96694CD06381}">
      <dgm:prSet/>
      <dgm:spPr/>
      <dgm:t>
        <a:bodyPr/>
        <a:lstStyle/>
        <a:p>
          <a:endParaRPr lang="ru-RU"/>
        </a:p>
      </dgm:t>
    </dgm:pt>
    <dgm:pt modelId="{2A658783-7E82-45DF-B5C5-22D4E0268053}" type="pres">
      <dgm:prSet presAssocID="{62FCAD5D-67F2-49E5-A8FA-594ED889472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A4F43B-03DE-466E-9F45-21B3089BD78E}" type="pres">
      <dgm:prSet presAssocID="{9ABACF04-0B33-4541-9E93-F6E3F42B98F6}" presName="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FDA07019-9347-42F5-87A9-CF755D2183E9}" type="pres">
      <dgm:prSet presAssocID="{9ABACF04-0B33-4541-9E93-F6E3F42B98F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8C5A1-6460-4D84-AD09-FBC978986888}" type="pres">
      <dgm:prSet presAssocID="{9ABACF04-0B33-4541-9E93-F6E3F42B98F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A37107-3449-4C78-8054-2A65143C3867}" type="pres">
      <dgm:prSet presAssocID="{EA31B701-A303-455E-AAF4-99D14B13C351}" presName="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80B1333-AA18-4EA1-A7BD-2DCF26681B32}" type="pres">
      <dgm:prSet presAssocID="{D42180E7-31B8-4C8E-9867-87EEBD8E9FF3}" presName="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EE4E0852-61CD-457C-AE61-CDF47D2D71D3}" type="pres">
      <dgm:prSet presAssocID="{D42180E7-31B8-4C8E-9867-87EEBD8E9FF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A3277-1A41-4A47-819F-8635AF767A44}" type="pres">
      <dgm:prSet presAssocID="{D42180E7-31B8-4C8E-9867-87EEBD8E9FF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A4496-17FB-4C38-B28E-DEA42E7FE2A8}" type="pres">
      <dgm:prSet presAssocID="{5E181409-750E-4ECF-87D4-756DCF136E68}" presName="spac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DC0EFC58-6715-482F-BA59-836A0CB6907A}" type="pres">
      <dgm:prSet presAssocID="{33B817BC-C6FC-4A6E-BCB6-0A16593B4E4E}" presName="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F8D6FEC-CE6C-4AB9-B555-F7216E0F9FC9}" type="pres">
      <dgm:prSet presAssocID="{33B817BC-C6FC-4A6E-BCB6-0A16593B4E4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71A70-B0B9-483E-BEBF-B679E1D1AB27}" type="pres">
      <dgm:prSet presAssocID="{33B817BC-C6FC-4A6E-BCB6-0A16593B4E4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45874E-6858-4A17-BC0A-86B8DFFC2E78}" type="presOf" srcId="{F86F53BE-F229-4FF7-9B26-507E52011887}" destId="{CA18C5A1-6460-4D84-AD09-FBC978986888}" srcOrd="0" destOrd="1" presId="urn:microsoft.com/office/officeart/2005/8/layout/hList1"/>
    <dgm:cxn modelId="{481588FA-D460-4335-B678-8CC466C9C3DD}" srcId="{9ABACF04-0B33-4541-9E93-F6E3F42B98F6}" destId="{F86F53BE-F229-4FF7-9B26-507E52011887}" srcOrd="1" destOrd="0" parTransId="{DF6349E0-CD48-45C8-B45C-679FC8D0E5B5}" sibTransId="{627D2945-D532-4523-8983-FF0BE9A73E2A}"/>
    <dgm:cxn modelId="{8D2CC261-F765-413C-8CD8-3B028F9E1C39}" type="presOf" srcId="{33B817BC-C6FC-4A6E-BCB6-0A16593B4E4E}" destId="{7F8D6FEC-CE6C-4AB9-B555-F7216E0F9FC9}" srcOrd="0" destOrd="0" presId="urn:microsoft.com/office/officeart/2005/8/layout/hList1"/>
    <dgm:cxn modelId="{F3495D50-1641-4C24-AE0F-1AA6EDFA00ED}" srcId="{62FCAD5D-67F2-49E5-A8FA-594ED889472F}" destId="{D42180E7-31B8-4C8E-9867-87EEBD8E9FF3}" srcOrd="1" destOrd="0" parTransId="{70C105C1-6D74-4FE6-BDF0-AB2731C0D690}" sibTransId="{5E181409-750E-4ECF-87D4-756DCF136E68}"/>
    <dgm:cxn modelId="{702F7E3F-B7E0-423C-AA87-AC18A642836D}" srcId="{33B817BC-C6FC-4A6E-BCB6-0A16593B4E4E}" destId="{B7ECABEB-BDA4-4B27-8F8A-6091963D261E}" srcOrd="0" destOrd="0" parTransId="{08680BC8-4CBA-4EA6-ABF9-363ADDD89537}" sibTransId="{F5557E4E-E324-4466-B143-5F3BC3FDBBFF}"/>
    <dgm:cxn modelId="{08B6CD36-7D77-4D00-9954-0AC7D1F42425}" srcId="{9ABACF04-0B33-4541-9E93-F6E3F42B98F6}" destId="{233FEBA8-E5F7-4667-A07C-89528F4E1B72}" srcOrd="0" destOrd="0" parTransId="{1892C5B6-B90F-4AD1-9CB6-646B68931E9B}" sibTransId="{DE3B1983-D525-4C2B-8AE8-7D978F797A3E}"/>
    <dgm:cxn modelId="{4105E6EE-FFAC-43E5-95E0-3D45096CA492}" srcId="{62FCAD5D-67F2-49E5-A8FA-594ED889472F}" destId="{9ABACF04-0B33-4541-9E93-F6E3F42B98F6}" srcOrd="0" destOrd="0" parTransId="{2A695623-CFB1-4CAC-9663-5CE8608A54A7}" sibTransId="{EA31B701-A303-455E-AAF4-99D14B13C351}"/>
    <dgm:cxn modelId="{290149B2-9188-4B2F-959F-DBFCC71CFFDA}" type="presOf" srcId="{89B3EC99-7EB9-4911-8332-2BB34E230633}" destId="{657A3277-1A41-4A47-819F-8635AF767A44}" srcOrd="0" destOrd="0" presId="urn:microsoft.com/office/officeart/2005/8/layout/hList1"/>
    <dgm:cxn modelId="{5652FEBE-5BB5-4955-BDC2-92731AE43E98}" srcId="{33B817BC-C6FC-4A6E-BCB6-0A16593B4E4E}" destId="{C5DF5D8F-D66B-4A37-B91A-CEF66AE970CE}" srcOrd="3" destOrd="0" parTransId="{0E9CB6EE-1A0E-495F-BBC1-E9AFC71A58B9}" sibTransId="{05CB7BF6-7057-4FF9-9869-7BD2D15F88DE}"/>
    <dgm:cxn modelId="{DBE274E6-7F8C-43B2-8E1E-D20EC83110F8}" srcId="{33B817BC-C6FC-4A6E-BCB6-0A16593B4E4E}" destId="{94D6800F-1B65-401E-B5E7-1C565BCD16CD}" srcOrd="2" destOrd="0" parTransId="{3D4C0BA3-169F-4BC6-97A3-AD27C11F0C69}" sibTransId="{9DFBEAD2-8836-4432-A466-AF30C702D29F}"/>
    <dgm:cxn modelId="{CF103F8C-D88D-4F19-A618-D5ED13D936E9}" type="presOf" srcId="{233FEBA8-E5F7-4667-A07C-89528F4E1B72}" destId="{CA18C5A1-6460-4D84-AD09-FBC978986888}" srcOrd="0" destOrd="0" presId="urn:microsoft.com/office/officeart/2005/8/layout/hList1"/>
    <dgm:cxn modelId="{867EB57F-05B5-4D2D-9DE0-1CB58EA5B5FB}" type="presOf" srcId="{B7ECABEB-BDA4-4B27-8F8A-6091963D261E}" destId="{02171A70-B0B9-483E-BEBF-B679E1D1AB27}" srcOrd="0" destOrd="0" presId="urn:microsoft.com/office/officeart/2005/8/layout/hList1"/>
    <dgm:cxn modelId="{18D374EF-F51F-41D5-A1B5-A7DE41E1ED7E}" type="presOf" srcId="{AD7CD94B-B975-4C57-B484-B6673C25DAF2}" destId="{657A3277-1A41-4A47-819F-8635AF767A44}" srcOrd="0" destOrd="1" presId="urn:microsoft.com/office/officeart/2005/8/layout/hList1"/>
    <dgm:cxn modelId="{803B9F8A-578A-41B1-AA26-D5BD2E9A012E}" type="presOf" srcId="{D42180E7-31B8-4C8E-9867-87EEBD8E9FF3}" destId="{EE4E0852-61CD-457C-AE61-CDF47D2D71D3}" srcOrd="0" destOrd="0" presId="urn:microsoft.com/office/officeart/2005/8/layout/hList1"/>
    <dgm:cxn modelId="{928DEA12-621E-4A33-B0E4-D80E362DFC7E}" type="presOf" srcId="{62FCAD5D-67F2-49E5-A8FA-594ED889472F}" destId="{2A658783-7E82-45DF-B5C5-22D4E0268053}" srcOrd="0" destOrd="0" presId="urn:microsoft.com/office/officeart/2005/8/layout/hList1"/>
    <dgm:cxn modelId="{2B86E779-A173-4FFC-B78D-96FF72F2EAF0}" type="presOf" srcId="{94D6800F-1B65-401E-B5E7-1C565BCD16CD}" destId="{02171A70-B0B9-483E-BEBF-B679E1D1AB27}" srcOrd="0" destOrd="2" presId="urn:microsoft.com/office/officeart/2005/8/layout/hList1"/>
    <dgm:cxn modelId="{A7BE786F-E591-4226-86CA-AE9B3BF583F4}" srcId="{D42180E7-31B8-4C8E-9867-87EEBD8E9FF3}" destId="{89B3EC99-7EB9-4911-8332-2BB34E230633}" srcOrd="0" destOrd="0" parTransId="{5000858C-9C07-408C-AF2B-54F6301E2C8C}" sibTransId="{827BC66A-C4B7-4F1D-9F76-21B74380B4D9}"/>
    <dgm:cxn modelId="{CE45B176-5BE5-4109-8A03-8684E8CFB8CC}" type="presOf" srcId="{C5DF5D8F-D66B-4A37-B91A-CEF66AE970CE}" destId="{02171A70-B0B9-483E-BEBF-B679E1D1AB27}" srcOrd="0" destOrd="3" presId="urn:microsoft.com/office/officeart/2005/8/layout/hList1"/>
    <dgm:cxn modelId="{47E87B30-4937-408A-A48D-FA6406AC0E5F}" type="presOf" srcId="{9ABACF04-0B33-4541-9E93-F6E3F42B98F6}" destId="{FDA07019-9347-42F5-87A9-CF755D2183E9}" srcOrd="0" destOrd="0" presId="urn:microsoft.com/office/officeart/2005/8/layout/hList1"/>
    <dgm:cxn modelId="{10402CA6-E47D-4916-AB38-74995FFE11AD}" type="presOf" srcId="{C8D79B31-00FD-4343-9E6F-CA1CEE0B22A2}" destId="{02171A70-B0B9-483E-BEBF-B679E1D1AB27}" srcOrd="0" destOrd="1" presId="urn:microsoft.com/office/officeart/2005/8/layout/hList1"/>
    <dgm:cxn modelId="{4E076238-9309-45EE-BE7B-342E85A44D42}" srcId="{D42180E7-31B8-4C8E-9867-87EEBD8E9FF3}" destId="{AD7CD94B-B975-4C57-B484-B6673C25DAF2}" srcOrd="1" destOrd="0" parTransId="{01249539-DACD-40D7-898C-3E71B56AD9EE}" sibTransId="{CFC97AC1-9D6B-4343-9202-DDC65A11AE73}"/>
    <dgm:cxn modelId="{FE7C2234-707F-4CD6-AD79-96694CD06381}" srcId="{33B817BC-C6FC-4A6E-BCB6-0A16593B4E4E}" destId="{C8D79B31-00FD-4343-9E6F-CA1CEE0B22A2}" srcOrd="1" destOrd="0" parTransId="{F833F8DB-7907-44DB-977D-14630AE2D78A}" sibTransId="{5C5AA95B-849E-400C-BEFD-33EAF1462CF3}"/>
    <dgm:cxn modelId="{34D5E33A-236C-4253-86E0-D84DF059EA46}" srcId="{62FCAD5D-67F2-49E5-A8FA-594ED889472F}" destId="{33B817BC-C6FC-4A6E-BCB6-0A16593B4E4E}" srcOrd="2" destOrd="0" parTransId="{3C966AEF-5508-4FC3-A626-960665718300}" sibTransId="{1D0BBCC6-31F9-4C7F-8FEE-C15327AD71F2}"/>
    <dgm:cxn modelId="{63A4E015-49A1-4214-9207-8EA176F4B404}" type="presParOf" srcId="{2A658783-7E82-45DF-B5C5-22D4E0268053}" destId="{68A4F43B-03DE-466E-9F45-21B3089BD78E}" srcOrd="0" destOrd="0" presId="urn:microsoft.com/office/officeart/2005/8/layout/hList1"/>
    <dgm:cxn modelId="{B358B164-EEE6-4A85-AB3B-155C5FBB5505}" type="presParOf" srcId="{68A4F43B-03DE-466E-9F45-21B3089BD78E}" destId="{FDA07019-9347-42F5-87A9-CF755D2183E9}" srcOrd="0" destOrd="0" presId="urn:microsoft.com/office/officeart/2005/8/layout/hList1"/>
    <dgm:cxn modelId="{7B42891C-A5E0-4847-A818-1865C5B21BD9}" type="presParOf" srcId="{68A4F43B-03DE-466E-9F45-21B3089BD78E}" destId="{CA18C5A1-6460-4D84-AD09-FBC978986888}" srcOrd="1" destOrd="0" presId="urn:microsoft.com/office/officeart/2005/8/layout/hList1"/>
    <dgm:cxn modelId="{B1C6D586-5DDF-4E3A-B4A0-F2D836AB195E}" type="presParOf" srcId="{2A658783-7E82-45DF-B5C5-22D4E0268053}" destId="{95A37107-3449-4C78-8054-2A65143C3867}" srcOrd="1" destOrd="0" presId="urn:microsoft.com/office/officeart/2005/8/layout/hList1"/>
    <dgm:cxn modelId="{D38D5CDA-C83E-40E6-86CA-2C7ED9D7C7CE}" type="presParOf" srcId="{2A658783-7E82-45DF-B5C5-22D4E0268053}" destId="{880B1333-AA18-4EA1-A7BD-2DCF26681B32}" srcOrd="2" destOrd="0" presId="urn:microsoft.com/office/officeart/2005/8/layout/hList1"/>
    <dgm:cxn modelId="{54297172-4B68-4976-B762-89230C25FB44}" type="presParOf" srcId="{880B1333-AA18-4EA1-A7BD-2DCF26681B32}" destId="{EE4E0852-61CD-457C-AE61-CDF47D2D71D3}" srcOrd="0" destOrd="0" presId="urn:microsoft.com/office/officeart/2005/8/layout/hList1"/>
    <dgm:cxn modelId="{08EDBB5B-C64D-4F82-9506-79C0831156BC}" type="presParOf" srcId="{880B1333-AA18-4EA1-A7BD-2DCF26681B32}" destId="{657A3277-1A41-4A47-819F-8635AF767A44}" srcOrd="1" destOrd="0" presId="urn:microsoft.com/office/officeart/2005/8/layout/hList1"/>
    <dgm:cxn modelId="{3FB38ED6-9504-4927-87A2-5905586A4634}" type="presParOf" srcId="{2A658783-7E82-45DF-B5C5-22D4E0268053}" destId="{C86A4496-17FB-4C38-B28E-DEA42E7FE2A8}" srcOrd="3" destOrd="0" presId="urn:microsoft.com/office/officeart/2005/8/layout/hList1"/>
    <dgm:cxn modelId="{74E7A03B-CEA5-4A8C-8985-2B3DB49F497F}" type="presParOf" srcId="{2A658783-7E82-45DF-B5C5-22D4E0268053}" destId="{DC0EFC58-6715-482F-BA59-836A0CB6907A}" srcOrd="4" destOrd="0" presId="urn:microsoft.com/office/officeart/2005/8/layout/hList1"/>
    <dgm:cxn modelId="{5E09DE96-1199-4486-98BF-6D12D87D5848}" type="presParOf" srcId="{DC0EFC58-6715-482F-BA59-836A0CB6907A}" destId="{7F8D6FEC-CE6C-4AB9-B555-F7216E0F9FC9}" srcOrd="0" destOrd="0" presId="urn:microsoft.com/office/officeart/2005/8/layout/hList1"/>
    <dgm:cxn modelId="{9BB29B74-A097-466A-945F-1C23972CDF88}" type="presParOf" srcId="{DC0EFC58-6715-482F-BA59-836A0CB6907A}" destId="{02171A70-B0B9-483E-BEBF-B679E1D1AB2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DF4CF-CD70-4135-8A31-8F2A77988432}">
      <dsp:nvSpPr>
        <dsp:cNvPr id="0" name=""/>
        <dsp:cNvSpPr/>
      </dsp:nvSpPr>
      <dsp:spPr>
        <a:xfrm>
          <a:off x="50" y="151926"/>
          <a:ext cx="4845536" cy="1283753"/>
        </a:xfrm>
        <a:prstGeom prst="rect">
          <a:avLst/>
        </a:prstGeom>
        <a:solidFill>
          <a:srgbClr val="C08A38"/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latin typeface="Arial Narrow" panose="020B0606020202030204" pitchFamily="34" charset="0"/>
            </a:rPr>
            <a:t>Социальная ответственность</a:t>
          </a:r>
          <a:endParaRPr lang="ru-RU" sz="3700" kern="1200" dirty="0">
            <a:latin typeface="Arial Narrow" panose="020B0606020202030204" pitchFamily="34" charset="0"/>
          </a:endParaRPr>
        </a:p>
      </dsp:txBody>
      <dsp:txXfrm>
        <a:off x="50" y="151926"/>
        <a:ext cx="4845536" cy="1283753"/>
      </dsp:txXfrm>
    </dsp:sp>
    <dsp:sp modelId="{DBBDB71E-453C-48CC-9073-0DE324663621}">
      <dsp:nvSpPr>
        <dsp:cNvPr id="0" name=""/>
        <dsp:cNvSpPr/>
      </dsp:nvSpPr>
      <dsp:spPr>
        <a:xfrm>
          <a:off x="50" y="1435680"/>
          <a:ext cx="4845536" cy="3656340"/>
        </a:xfrm>
        <a:prstGeom prst="rect">
          <a:avLst/>
        </a:prstGeom>
        <a:solidFill>
          <a:srgbClr val="E6E6E6">
            <a:alpha val="90000"/>
          </a:srgb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700" b="0" kern="120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Свобода воли человека</a:t>
          </a:r>
          <a:endParaRPr lang="ru-RU" sz="3700" kern="1200" dirty="0">
            <a:solidFill>
              <a:srgbClr val="54617E"/>
            </a:solidFill>
            <a:latin typeface="Arial Narrow" panose="020B0606020202030204" pitchFamily="34" charset="0"/>
          </a:endParaRP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700" b="0" kern="120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Возможность выбора</a:t>
          </a:r>
          <a:endParaRPr lang="ru-RU" sz="3700" b="0" kern="1200" dirty="0">
            <a:solidFill>
              <a:srgbClr val="54617E"/>
            </a:solidFill>
            <a:effectLst/>
            <a:latin typeface="Arial Narrow" panose="020B0606020202030204" pitchFamily="34" charset="0"/>
            <a:cs typeface="Times New Roman" pitchFamily="18" charset="0"/>
          </a:endParaRP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700" b="0" kern="120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Контроль </a:t>
          </a:r>
          <a:r>
            <a:rPr lang="ru-RU" sz="3700" b="0" u="sng" kern="120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извне</a:t>
          </a:r>
          <a:r>
            <a:rPr lang="ru-RU" sz="3700" b="0" kern="1200" dirty="0" smtClean="0">
              <a:solidFill>
                <a:srgbClr val="54617E"/>
              </a:solidFill>
              <a:effectLst/>
              <a:latin typeface="Arial Narrow" panose="020B0606020202030204" pitchFamily="34" charset="0"/>
              <a:cs typeface="Times New Roman" pitchFamily="18" charset="0"/>
            </a:rPr>
            <a:t> за выполнением взятых обязательств</a:t>
          </a:r>
          <a:endParaRPr lang="ru-RU" sz="3700" b="0" kern="1200" dirty="0">
            <a:solidFill>
              <a:srgbClr val="54617E"/>
            </a:solidFill>
            <a:effectLst/>
            <a:latin typeface="Arial Narrow" panose="020B0606020202030204" pitchFamily="34" charset="0"/>
            <a:cs typeface="Times New Roman" pitchFamily="18" charset="0"/>
          </a:endParaRPr>
        </a:p>
      </dsp:txBody>
      <dsp:txXfrm>
        <a:off x="50" y="1435680"/>
        <a:ext cx="4845536" cy="3656340"/>
      </dsp:txXfrm>
    </dsp:sp>
    <dsp:sp modelId="{69D531A8-BD01-4EF7-9963-902A72D4D368}">
      <dsp:nvSpPr>
        <dsp:cNvPr id="0" name=""/>
        <dsp:cNvSpPr/>
      </dsp:nvSpPr>
      <dsp:spPr>
        <a:xfrm>
          <a:off x="5523962" y="151926"/>
          <a:ext cx="4845536" cy="1283753"/>
        </a:xfrm>
        <a:prstGeom prst="rect">
          <a:avLst/>
        </a:prstGeom>
        <a:solidFill>
          <a:srgbClr val="C25B11"/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latin typeface="Arial Narrow" panose="020B0606020202030204" pitchFamily="34" charset="0"/>
            </a:rPr>
            <a:t>Волонтерская деятельность</a:t>
          </a:r>
          <a:endParaRPr lang="ru-RU" sz="3700" kern="1200" dirty="0">
            <a:latin typeface="Arial Narrow" panose="020B0606020202030204" pitchFamily="34" charset="0"/>
          </a:endParaRPr>
        </a:p>
      </dsp:txBody>
      <dsp:txXfrm>
        <a:off x="5523962" y="151926"/>
        <a:ext cx="4845536" cy="1283753"/>
      </dsp:txXfrm>
    </dsp:sp>
    <dsp:sp modelId="{7CD1BA3F-0127-442B-8EB5-A2CB042E2154}">
      <dsp:nvSpPr>
        <dsp:cNvPr id="0" name=""/>
        <dsp:cNvSpPr/>
      </dsp:nvSpPr>
      <dsp:spPr>
        <a:xfrm>
          <a:off x="5523962" y="1435680"/>
          <a:ext cx="4845536" cy="3656340"/>
        </a:xfrm>
        <a:prstGeom prst="rect">
          <a:avLst/>
        </a:prstGeom>
        <a:solidFill>
          <a:srgbClr val="E6E6E6">
            <a:alpha val="90000"/>
          </a:srgb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7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Добровольное вовлечение</a:t>
          </a:r>
          <a:endParaRPr lang="ru-RU" sz="3700" kern="1200" dirty="0">
            <a:solidFill>
              <a:srgbClr val="54617E"/>
            </a:solidFill>
            <a:latin typeface="Arial Narrow" panose="020B0606020202030204" pitchFamily="34" charset="0"/>
          </a:endParaRP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7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Выбор по ценностям и целям</a:t>
          </a:r>
          <a:endParaRPr lang="ru-RU" sz="3700" kern="1200" dirty="0">
            <a:solidFill>
              <a:srgbClr val="54617E"/>
            </a:solidFill>
            <a:latin typeface="Arial Narrow" panose="020B0606020202030204" pitchFamily="34" charset="0"/>
          </a:endParaRPr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700" u="sng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Ответственность</a:t>
          </a:r>
          <a:r>
            <a:rPr lang="ru-RU" sz="37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 за взятые обязательства</a:t>
          </a:r>
          <a:endParaRPr lang="ru-RU" sz="3700" kern="1200" dirty="0">
            <a:solidFill>
              <a:srgbClr val="54617E"/>
            </a:solidFill>
            <a:latin typeface="Arial Narrow" panose="020B0606020202030204" pitchFamily="34" charset="0"/>
          </a:endParaRPr>
        </a:p>
      </dsp:txBody>
      <dsp:txXfrm>
        <a:off x="5523962" y="1435680"/>
        <a:ext cx="4845536" cy="3656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3AB55-5B92-4032-A3B9-B5274480FA52}">
      <dsp:nvSpPr>
        <dsp:cNvPr id="0" name=""/>
        <dsp:cNvSpPr/>
      </dsp:nvSpPr>
      <dsp:spPr>
        <a:xfrm>
          <a:off x="1375585" y="171913"/>
          <a:ext cx="4530161" cy="907546"/>
        </a:xfrm>
        <a:prstGeom prst="leftRightRibb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07002-4106-4B1B-8B5B-B330D17E987B}">
      <dsp:nvSpPr>
        <dsp:cNvPr id="0" name=""/>
        <dsp:cNvSpPr/>
      </dsp:nvSpPr>
      <dsp:spPr>
        <a:xfrm>
          <a:off x="2451861" y="218990"/>
          <a:ext cx="1032383" cy="61317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Narrow" panose="020B0606020202030204" pitchFamily="34" charset="0"/>
            </a:rPr>
            <a:t>Ожидание</a:t>
          </a:r>
          <a:endParaRPr lang="ru-RU" sz="2000" kern="1200" dirty="0">
            <a:latin typeface="Arial Narrow" panose="020B0606020202030204" pitchFamily="34" charset="0"/>
          </a:endParaRPr>
        </a:p>
      </dsp:txBody>
      <dsp:txXfrm>
        <a:off x="2451861" y="218990"/>
        <a:ext cx="1032383" cy="613173"/>
      </dsp:txXfrm>
    </dsp:sp>
    <dsp:sp modelId="{90C0E3CF-7A0B-4346-847E-43081003F65B}">
      <dsp:nvSpPr>
        <dsp:cNvPr id="0" name=""/>
        <dsp:cNvSpPr/>
      </dsp:nvSpPr>
      <dsp:spPr>
        <a:xfrm>
          <a:off x="3640666" y="419210"/>
          <a:ext cx="1220089" cy="61317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Narrow" panose="020B0606020202030204" pitchFamily="34" charset="0"/>
            </a:rPr>
            <a:t>Реальность</a:t>
          </a:r>
          <a:endParaRPr lang="ru-RU" sz="2000" kern="1200" dirty="0">
            <a:latin typeface="Arial Narrow" panose="020B0606020202030204" pitchFamily="34" charset="0"/>
          </a:endParaRPr>
        </a:p>
      </dsp:txBody>
      <dsp:txXfrm>
        <a:off x="3640666" y="419210"/>
        <a:ext cx="1220089" cy="6131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3B5D4-2245-4F45-B629-6880BD24AD19}">
      <dsp:nvSpPr>
        <dsp:cNvPr id="0" name=""/>
        <dsp:cNvSpPr/>
      </dsp:nvSpPr>
      <dsp:spPr>
        <a:xfrm>
          <a:off x="131615" y="0"/>
          <a:ext cx="11928768" cy="4749862"/>
        </a:xfrm>
        <a:prstGeom prst="right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166A024-D77D-4F7B-B0EF-85538485B2FB}">
      <dsp:nvSpPr>
        <dsp:cNvPr id="0" name=""/>
        <dsp:cNvSpPr/>
      </dsp:nvSpPr>
      <dsp:spPr>
        <a:xfrm>
          <a:off x="38723" y="1424531"/>
          <a:ext cx="2733940" cy="19007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Регистрация кабинета ОО на платформе </a:t>
          </a:r>
          <a:r>
            <a:rPr lang="en-US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Dobro.ru</a:t>
          </a:r>
          <a:endParaRPr lang="ru-RU" sz="17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</a:t>
          </a:r>
          <a:r>
            <a:rPr lang="ru-RU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Волонтерская деятельность</a:t>
          </a:r>
          <a:endParaRPr lang="ru-RU" sz="1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1512" y="1517320"/>
        <a:ext cx="2548362" cy="1715221"/>
      </dsp:txXfrm>
    </dsp:sp>
    <dsp:sp modelId="{AB77C33A-539D-4382-B4DA-C5861A4204EB}">
      <dsp:nvSpPr>
        <dsp:cNvPr id="0" name=""/>
        <dsp:cNvSpPr/>
      </dsp:nvSpPr>
      <dsp:spPr>
        <a:xfrm>
          <a:off x="3219490" y="1435940"/>
          <a:ext cx="2747371" cy="1899944"/>
        </a:xfrm>
        <a:prstGeom prst="roundRec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Диагностика уровня социальной ответственности </a:t>
          </a:r>
          <a:r>
            <a:rPr lang="ru-RU" sz="1700" b="1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обучающихся</a:t>
          </a:r>
          <a:endParaRPr lang="ru-RU" sz="1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12238" y="1528688"/>
        <a:ext cx="2561875" cy="1714448"/>
      </dsp:txXfrm>
    </dsp:sp>
    <dsp:sp modelId="{DC90FC91-8B8E-48A2-A3E5-C9963B4A07FA}">
      <dsp:nvSpPr>
        <dsp:cNvPr id="0" name=""/>
        <dsp:cNvSpPr/>
      </dsp:nvSpPr>
      <dsp:spPr>
        <a:xfrm>
          <a:off x="6413689" y="1424531"/>
          <a:ext cx="2687318" cy="1900799"/>
        </a:xfrm>
        <a:prstGeom prst="roundRec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Реестр сценариев волонтерских дел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Повышение квалификации педагогов</a:t>
          </a:r>
          <a:endParaRPr lang="ru-RU" sz="1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06478" y="1517320"/>
        <a:ext cx="2501740" cy="1715221"/>
      </dsp:txXfrm>
    </dsp:sp>
    <dsp:sp modelId="{9A6368F3-0316-4CAF-BB47-E9139D7E5048}">
      <dsp:nvSpPr>
        <dsp:cNvPr id="0" name=""/>
        <dsp:cNvSpPr/>
      </dsp:nvSpPr>
      <dsp:spPr>
        <a:xfrm>
          <a:off x="9547835" y="1424958"/>
          <a:ext cx="2605441" cy="1899944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Механизмы распространения опыта </a:t>
          </a:r>
          <a:endParaRPr lang="ru-RU" sz="1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40583" y="1517706"/>
        <a:ext cx="2419945" cy="17144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07019-9347-42F5-87A9-CF755D2183E9}">
      <dsp:nvSpPr>
        <dsp:cNvPr id="0" name=""/>
        <dsp:cNvSpPr/>
      </dsp:nvSpPr>
      <dsp:spPr>
        <a:xfrm>
          <a:off x="3476" y="132691"/>
          <a:ext cx="3389933" cy="720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 Narrow" panose="020B0606020202030204" pitchFamily="34" charset="0"/>
            </a:rPr>
            <a:t>Обучающиеся</a:t>
          </a:r>
          <a:endParaRPr lang="ru-RU" sz="2500" kern="1200" dirty="0">
            <a:latin typeface="Arial Narrow" panose="020B0606020202030204" pitchFamily="34" charset="0"/>
          </a:endParaRPr>
        </a:p>
      </dsp:txBody>
      <dsp:txXfrm>
        <a:off x="3476" y="132691"/>
        <a:ext cx="3389933" cy="720000"/>
      </dsp:txXfrm>
    </dsp:sp>
    <dsp:sp modelId="{CA18C5A1-6460-4D84-AD09-FBC978986888}">
      <dsp:nvSpPr>
        <dsp:cNvPr id="0" name=""/>
        <dsp:cNvSpPr/>
      </dsp:nvSpPr>
      <dsp:spPr>
        <a:xfrm>
          <a:off x="3476" y="852691"/>
          <a:ext cx="3389933" cy="405316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7-11 классов – участники и </a:t>
          </a:r>
          <a:r>
            <a:rPr lang="ru-RU" sz="2500" kern="1200" dirty="0" err="1" smtClean="0">
              <a:solidFill>
                <a:srgbClr val="54617E"/>
              </a:solidFill>
              <a:latin typeface="Arial Narrow" panose="020B0606020202030204" pitchFamily="34" charset="0"/>
            </a:rPr>
            <a:t>соорганизоторы</a:t>
          </a:r>
          <a:r>
            <a:rPr lang="ru-RU" sz="25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 волонтёрских событий, наиболее подготовленные - наставники</a:t>
          </a:r>
          <a:endParaRPr lang="ru-RU" sz="2500" kern="1200" dirty="0">
            <a:solidFill>
              <a:srgbClr val="54617E"/>
            </a:solidFill>
            <a:latin typeface="Arial Narrow" panose="020B060602020203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1-6 классов – следующее поколение волонтёров</a:t>
          </a:r>
        </a:p>
      </dsp:txBody>
      <dsp:txXfrm>
        <a:off x="3476" y="852691"/>
        <a:ext cx="3389933" cy="4053164"/>
      </dsp:txXfrm>
    </dsp:sp>
    <dsp:sp modelId="{EE4E0852-61CD-457C-AE61-CDF47D2D71D3}">
      <dsp:nvSpPr>
        <dsp:cNvPr id="0" name=""/>
        <dsp:cNvSpPr/>
      </dsp:nvSpPr>
      <dsp:spPr>
        <a:xfrm>
          <a:off x="3868001" y="132691"/>
          <a:ext cx="3389933" cy="720000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 Narrow" panose="020B0606020202030204" pitchFamily="34" charset="0"/>
            </a:rPr>
            <a:t>Работники ОО</a:t>
          </a:r>
          <a:endParaRPr lang="ru-RU" sz="2500" kern="1200" dirty="0">
            <a:latin typeface="Arial Narrow" panose="020B0606020202030204" pitchFamily="34" charset="0"/>
          </a:endParaRPr>
        </a:p>
      </dsp:txBody>
      <dsp:txXfrm>
        <a:off x="3868001" y="132691"/>
        <a:ext cx="3389933" cy="720000"/>
      </dsp:txXfrm>
    </dsp:sp>
    <dsp:sp modelId="{657A3277-1A41-4A47-819F-8635AF767A44}">
      <dsp:nvSpPr>
        <dsp:cNvPr id="0" name=""/>
        <dsp:cNvSpPr/>
      </dsp:nvSpPr>
      <dsp:spPr>
        <a:xfrm>
          <a:off x="3868001" y="852691"/>
          <a:ext cx="3389933" cy="4053164"/>
        </a:xfrm>
        <a:prstGeom prst="rect">
          <a:avLst/>
        </a:prstGeom>
        <a:solidFill>
          <a:srgbClr val="E6E6E6">
            <a:alpha val="90000"/>
          </a:srgbClr>
        </a:solidFill>
        <a:ln w="1270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Педагоги – участники и организаторы волонтёрских событий</a:t>
          </a:r>
          <a:endParaRPr lang="ru-RU" sz="2500" kern="1200" dirty="0">
            <a:solidFill>
              <a:srgbClr val="54617E"/>
            </a:solidFill>
            <a:latin typeface="Arial Narrow" panose="020B060602020203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Администрация – разработчики алгоритма универсальных действий на добровольческих платформах для других ОУ</a:t>
          </a:r>
        </a:p>
      </dsp:txBody>
      <dsp:txXfrm>
        <a:off x="3868001" y="852691"/>
        <a:ext cx="3389933" cy="4053164"/>
      </dsp:txXfrm>
    </dsp:sp>
    <dsp:sp modelId="{7F8D6FEC-CE6C-4AB9-B555-F7216E0F9FC9}">
      <dsp:nvSpPr>
        <dsp:cNvPr id="0" name=""/>
        <dsp:cNvSpPr/>
      </dsp:nvSpPr>
      <dsp:spPr>
        <a:xfrm>
          <a:off x="7732525" y="132691"/>
          <a:ext cx="3389933" cy="720000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Arial Narrow" panose="020B0606020202030204" pitchFamily="34" charset="0"/>
            </a:rPr>
            <a:t>Значимые взрослые</a:t>
          </a:r>
          <a:endParaRPr lang="ru-RU" sz="2500" kern="1200" dirty="0">
            <a:latin typeface="Arial Narrow" panose="020B0606020202030204" pitchFamily="34" charset="0"/>
          </a:endParaRPr>
        </a:p>
      </dsp:txBody>
      <dsp:txXfrm>
        <a:off x="7732525" y="132691"/>
        <a:ext cx="3389933" cy="720000"/>
      </dsp:txXfrm>
    </dsp:sp>
    <dsp:sp modelId="{02171A70-B0B9-483E-BEBF-B679E1D1AB27}">
      <dsp:nvSpPr>
        <dsp:cNvPr id="0" name=""/>
        <dsp:cNvSpPr/>
      </dsp:nvSpPr>
      <dsp:spPr>
        <a:xfrm>
          <a:off x="7732525" y="852691"/>
          <a:ext cx="3389933" cy="4053164"/>
        </a:xfrm>
        <a:prstGeom prst="rect">
          <a:avLst/>
        </a:prstGeom>
        <a:solidFill>
          <a:srgbClr val="E6E6E6">
            <a:alpha val="90000"/>
          </a:srgb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Родители</a:t>
          </a:r>
          <a:endParaRPr lang="ru-RU" sz="2500" kern="1200" dirty="0">
            <a:solidFill>
              <a:srgbClr val="54617E"/>
            </a:solidFill>
            <a:latin typeface="Arial Narrow" panose="020B060602020203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Выпускники</a:t>
          </a:r>
          <a:endParaRPr lang="ru-RU" sz="2500" kern="1200" dirty="0">
            <a:solidFill>
              <a:srgbClr val="54617E"/>
            </a:solidFill>
            <a:latin typeface="Arial Narrow" panose="020B0606020202030204" pitchFamily="34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>
              <a:solidFill>
                <a:srgbClr val="54617E"/>
              </a:solidFill>
              <a:latin typeface="Arial Narrow" panose="020B0606020202030204" pitchFamily="34" charset="0"/>
            </a:rPr>
            <a:t>Гости событий – благополучатели добровольческих инициатив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500" kern="1200" dirty="0">
            <a:solidFill>
              <a:srgbClr val="54617E"/>
            </a:solidFill>
            <a:latin typeface="Arial Narrow" panose="020B0606020202030204" pitchFamily="34" charset="0"/>
          </a:endParaRPr>
        </a:p>
      </dsp:txBody>
      <dsp:txXfrm>
        <a:off x="7732525" y="852691"/>
        <a:ext cx="3389933" cy="4053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72450-67FF-4D15-A618-B4B5480E609D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6927E-DE6C-4AA1-ABE6-38B192714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36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6927E-DE6C-4AA1-ABE6-38B192714DA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96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6927E-DE6C-4AA1-ABE6-38B192714DA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705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6927E-DE6C-4AA1-ABE6-38B192714DA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821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6927E-DE6C-4AA1-ABE6-38B192714DA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86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5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01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92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1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03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84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48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96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8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4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85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F5B82-D1D1-4125-A5EF-2A1E808059F7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36CB-001A-49E6-ABEE-A737FA134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56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060192"/>
            <a:ext cx="12192000" cy="2157984"/>
          </a:xfrm>
          <a:prstGeom prst="rect">
            <a:avLst/>
          </a:prstGeom>
          <a:solidFill>
            <a:srgbClr val="BD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8579" y="3517391"/>
            <a:ext cx="8339328" cy="968225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Волонтёрская деятельность – путь к</a:t>
            </a:r>
            <a:b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социально-ответственной личности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38579" y="301793"/>
            <a:ext cx="10126132" cy="200249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</a:t>
            </a:r>
            <a:r>
              <a:rPr lang="ru-RU" sz="20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общеобразовательное учреждение</a:t>
            </a:r>
            <a:br>
              <a:rPr lang="ru-RU" sz="20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«Гимназия № 1 г. Челябинска</a:t>
            </a:r>
            <a:r>
              <a:rPr lang="ru-RU" sz="20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ru-RU" sz="20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Муниципальная инновационная площадка</a:t>
            </a:r>
            <a:endParaRPr lang="ru-RU" sz="2000" b="1" dirty="0">
              <a:solidFill>
                <a:srgbClr val="5461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лог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74734" y="2411995"/>
            <a:ext cx="271938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76177" y="6129645"/>
            <a:ext cx="114045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проекта</a:t>
            </a:r>
            <a:r>
              <a:rPr lang="ru-RU" sz="1200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Тимерханов Дамир Галиханович, директор МБОУ «Гимназия № 1 г. Челябинска»</a:t>
            </a:r>
          </a:p>
          <a:p>
            <a:r>
              <a:rPr lang="ru-RU" sz="12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Координатор проекта</a:t>
            </a:r>
            <a:r>
              <a:rPr lang="ru-RU" sz="1200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Аржанова Евгения Александровна,  советник  директора по воспитанию МБОУ </a:t>
            </a:r>
            <a:r>
              <a:rPr lang="ru-RU" sz="1200" dirty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«Гимназия № 1 г. Челябинска</a:t>
            </a:r>
            <a:r>
              <a:rPr lang="ru-RU" sz="1200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r>
              <a:rPr lang="ru-RU" sz="12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Телефон, </a:t>
            </a:r>
            <a:r>
              <a:rPr lang="en-US" sz="1200" b="1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ru-RU" sz="1200" dirty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+7 (351) </a:t>
            </a:r>
            <a:r>
              <a:rPr lang="ru-RU" sz="1200" dirty="0" smtClean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263-15-71, </a:t>
            </a:r>
            <a:r>
              <a:rPr lang="en-US" sz="1200" dirty="0">
                <a:solidFill>
                  <a:srgbClr val="5461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chelschool1@mail.ru</a:t>
            </a:r>
            <a:endParaRPr lang="ru-RU" sz="1200" dirty="0" smtClean="0">
              <a:solidFill>
                <a:srgbClr val="5461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4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51103"/>
            <a:ext cx="12192000" cy="1078992"/>
          </a:xfrm>
          <a:prstGeom prst="rect">
            <a:avLst/>
          </a:prstGeom>
          <a:solidFill>
            <a:srgbClr val="BD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лого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422" y="-2021"/>
            <a:ext cx="1862398" cy="12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548128" y="609601"/>
            <a:ext cx="9144000" cy="8168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99934" y="660545"/>
            <a:ext cx="9144000" cy="816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инновационного проекта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131616" y="2768286"/>
            <a:ext cx="11928768" cy="2121350"/>
          </a:xfrm>
          <a:prstGeom prst="rightArrow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144450" h="6350" prst="relaxedInset"/>
            <a:contourClr>
              <a:schemeClr val="bg1"/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Группа 12"/>
          <p:cNvGrpSpPr/>
          <p:nvPr/>
        </p:nvGrpSpPr>
        <p:grpSpPr>
          <a:xfrm>
            <a:off x="443247" y="3485640"/>
            <a:ext cx="2447735" cy="720000"/>
            <a:chOff x="3117866" y="1435940"/>
            <a:chExt cx="2447735" cy="18999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3117866" y="1435940"/>
              <a:ext cx="2447735" cy="1899944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903533"/>
                <a:satOff val="33333"/>
                <a:lumOff val="-4902"/>
                <a:alphaOff val="0"/>
              </a:schemeClr>
            </a:fillRef>
            <a:effectRef idx="2">
              <a:schemeClr val="accent3">
                <a:hueOff val="903533"/>
                <a:satOff val="33333"/>
                <a:lumOff val="-4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6"/>
            <p:cNvSpPr txBox="1"/>
            <p:nvPr/>
          </p:nvSpPr>
          <p:spPr>
            <a:xfrm>
              <a:off x="3210613" y="1596292"/>
              <a:ext cx="2262239" cy="17144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Ценность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181483" y="3489604"/>
            <a:ext cx="2837970" cy="720000"/>
            <a:chOff x="5994168" y="1410357"/>
            <a:chExt cx="2837970" cy="1929146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5994168" y="1410357"/>
              <a:ext cx="2837970" cy="1929146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2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8"/>
            <p:cNvSpPr txBox="1"/>
            <p:nvPr/>
          </p:nvSpPr>
          <p:spPr>
            <a:xfrm>
              <a:off x="6088341" y="1504530"/>
              <a:ext cx="2649624" cy="17408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Поступок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8058495" y="3485639"/>
            <a:ext cx="2864198" cy="720000"/>
            <a:chOff x="9260704" y="1424958"/>
            <a:chExt cx="2864198" cy="18999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9260704" y="1424958"/>
              <a:ext cx="2864198" cy="1899944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2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10"/>
            <p:cNvSpPr txBox="1"/>
            <p:nvPr/>
          </p:nvSpPr>
          <p:spPr>
            <a:xfrm>
              <a:off x="9353452" y="1517706"/>
              <a:ext cx="2678702" cy="17144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Ответственность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17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51103"/>
            <a:ext cx="12192000" cy="1078992"/>
          </a:xfrm>
          <a:prstGeom prst="rect">
            <a:avLst/>
          </a:prstGeom>
          <a:solidFill>
            <a:srgbClr val="BD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лого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422" y="-2021"/>
            <a:ext cx="1862398" cy="12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548128" y="609601"/>
            <a:ext cx="9144000" cy="8168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99934" y="660545"/>
            <a:ext cx="9144000" cy="816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инновационного проекта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131616" y="2768286"/>
            <a:ext cx="11928768" cy="2121350"/>
          </a:xfrm>
          <a:prstGeom prst="rightArrow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144450" h="6350" prst="relaxedInset"/>
            <a:contourClr>
              <a:schemeClr val="bg1"/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Группа 12"/>
          <p:cNvGrpSpPr/>
          <p:nvPr/>
        </p:nvGrpSpPr>
        <p:grpSpPr>
          <a:xfrm>
            <a:off x="443247" y="3485640"/>
            <a:ext cx="2447735" cy="720000"/>
            <a:chOff x="3117866" y="1435940"/>
            <a:chExt cx="2447735" cy="18999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3117866" y="1435940"/>
              <a:ext cx="2447735" cy="1899944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903533"/>
                <a:satOff val="33333"/>
                <a:lumOff val="-4902"/>
                <a:alphaOff val="0"/>
              </a:schemeClr>
            </a:fillRef>
            <a:effectRef idx="2">
              <a:schemeClr val="accent3">
                <a:hueOff val="903533"/>
                <a:satOff val="33333"/>
                <a:lumOff val="-4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6"/>
            <p:cNvSpPr txBox="1"/>
            <p:nvPr/>
          </p:nvSpPr>
          <p:spPr>
            <a:xfrm>
              <a:off x="3210613" y="1596292"/>
              <a:ext cx="2262239" cy="17144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Ценность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8058495" y="3485639"/>
            <a:ext cx="2864198" cy="720000"/>
            <a:chOff x="9260704" y="1424958"/>
            <a:chExt cx="2864198" cy="18999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9260704" y="1424958"/>
              <a:ext cx="2864198" cy="1899944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2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10"/>
            <p:cNvSpPr txBox="1"/>
            <p:nvPr/>
          </p:nvSpPr>
          <p:spPr>
            <a:xfrm>
              <a:off x="9353452" y="1517706"/>
              <a:ext cx="2678702" cy="17144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Ответственность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4181483" y="2605049"/>
            <a:ext cx="2837970" cy="720000"/>
            <a:chOff x="5994168" y="1410357"/>
            <a:chExt cx="2837970" cy="1929146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5994168" y="1410357"/>
              <a:ext cx="2837970" cy="1929146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2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Скругленный прямоугольник 8"/>
            <p:cNvSpPr txBox="1"/>
            <p:nvPr/>
          </p:nvSpPr>
          <p:spPr>
            <a:xfrm>
              <a:off x="6088341" y="1504530"/>
              <a:ext cx="2649624" cy="17408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Поступок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181483" y="3488969"/>
            <a:ext cx="2837970" cy="720000"/>
            <a:chOff x="5994168" y="1410357"/>
            <a:chExt cx="2837970" cy="1929146"/>
          </a:xfrm>
          <a:solidFill>
            <a:srgbClr val="CF6417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5994168" y="1410357"/>
              <a:ext cx="2837970" cy="1929146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2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кругленный прямоугольник 8"/>
            <p:cNvSpPr txBox="1"/>
            <p:nvPr/>
          </p:nvSpPr>
          <p:spPr>
            <a:xfrm>
              <a:off x="6088341" y="1504530"/>
              <a:ext cx="2649624" cy="174080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Поступок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181483" y="4372889"/>
            <a:ext cx="2837970" cy="720000"/>
            <a:chOff x="5994168" y="1410357"/>
            <a:chExt cx="2837970" cy="1929146"/>
          </a:xfrm>
          <a:solidFill>
            <a:srgbClr val="F38531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5994168" y="1410357"/>
              <a:ext cx="2837970" cy="1929146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2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8"/>
            <p:cNvSpPr txBox="1"/>
            <p:nvPr/>
          </p:nvSpPr>
          <p:spPr>
            <a:xfrm>
              <a:off x="6088341" y="1504530"/>
              <a:ext cx="2649624" cy="174080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Поступок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Левая фигурная скобка 30"/>
          <p:cNvSpPr/>
          <p:nvPr/>
        </p:nvSpPr>
        <p:spPr>
          <a:xfrm>
            <a:off x="3886610" y="2251710"/>
            <a:ext cx="331896" cy="3154680"/>
          </a:xfrm>
          <a:prstGeom prst="leftBrace">
            <a:avLst>
              <a:gd name="adj1" fmla="val 93288"/>
              <a:gd name="adj2" fmla="val 50000"/>
            </a:avLst>
          </a:prstGeom>
          <a:ln w="19050">
            <a:solidFill>
              <a:srgbClr val="BD27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 rot="16200000">
            <a:off x="2037360" y="3511259"/>
            <a:ext cx="2864198" cy="720000"/>
            <a:chOff x="9260704" y="1424958"/>
            <a:chExt cx="2864198" cy="1899944"/>
          </a:xfrm>
          <a:solidFill>
            <a:schemeClr val="bg1">
              <a:lumMod val="65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9260704" y="1424958"/>
              <a:ext cx="2864198" cy="189994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2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Скругленный прямоугольник 10"/>
            <p:cNvSpPr txBox="1"/>
            <p:nvPr/>
          </p:nvSpPr>
          <p:spPr>
            <a:xfrm>
              <a:off x="9353452" y="1517706"/>
              <a:ext cx="2678702" cy="171444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latin typeface="Arial Narrow" panose="020B0606020202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Ответственность</a:t>
              </a:r>
              <a:endParaRPr lang="ru-RU" sz="2800" b="1" kern="12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" name="Левая фигурная скобка 34"/>
          <p:cNvSpPr/>
          <p:nvPr/>
        </p:nvSpPr>
        <p:spPr>
          <a:xfrm flipH="1">
            <a:off x="6986282" y="2251710"/>
            <a:ext cx="331896" cy="3154680"/>
          </a:xfrm>
          <a:prstGeom prst="leftBrace">
            <a:avLst>
              <a:gd name="adj1" fmla="val 93288"/>
              <a:gd name="adj2" fmla="val 50000"/>
            </a:avLst>
          </a:prstGeom>
          <a:ln w="19050">
            <a:solidFill>
              <a:srgbClr val="BD27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58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51103"/>
            <a:ext cx="12192000" cy="1078992"/>
          </a:xfrm>
          <a:prstGeom prst="rect">
            <a:avLst/>
          </a:prstGeom>
          <a:solidFill>
            <a:srgbClr val="BD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лого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422" y="-2021"/>
            <a:ext cx="1862398" cy="12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548128" y="609601"/>
            <a:ext cx="9144000" cy="8168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99934" y="660545"/>
            <a:ext cx="9144000" cy="816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Идея инновационного проекта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06281454"/>
              </p:ext>
            </p:extLst>
          </p:nvPr>
        </p:nvGraphicFramePr>
        <p:xfrm>
          <a:off x="914364" y="1568333"/>
          <a:ext cx="10369550" cy="524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7097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51103"/>
            <a:ext cx="12192000" cy="1078992"/>
          </a:xfrm>
          <a:prstGeom prst="rect">
            <a:avLst/>
          </a:prstGeom>
          <a:solidFill>
            <a:srgbClr val="BD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лого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422" y="-2021"/>
            <a:ext cx="1862398" cy="12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285238" y="643891"/>
            <a:ext cx="9144000" cy="816864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Противоречие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5702" y="1961488"/>
            <a:ext cx="3584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54617E"/>
                </a:solidFill>
                <a:latin typeface="Arial Narrow" panose="020B0606020202030204" pitchFamily="34" charset="0"/>
              </a:rPr>
              <a:t>Воспитание подрастающего </a:t>
            </a:r>
            <a:r>
              <a:rPr lang="ru-RU" dirty="0">
                <a:solidFill>
                  <a:srgbClr val="54617E"/>
                </a:solidFill>
                <a:latin typeface="Arial Narrow" panose="020B0606020202030204" pitchFamily="34" charset="0"/>
              </a:rPr>
              <a:t>поколения в жизненном </a:t>
            </a:r>
            <a:r>
              <a:rPr lang="ru-RU" dirty="0" smtClean="0">
                <a:solidFill>
                  <a:srgbClr val="54617E"/>
                </a:solidFill>
                <a:latin typeface="Arial Narrow" panose="020B0606020202030204" pitchFamily="34" charset="0"/>
              </a:rPr>
              <a:t>контексте</a:t>
            </a:r>
            <a:endParaRPr lang="ru-RU" dirty="0">
              <a:solidFill>
                <a:srgbClr val="54617E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77876" y="1957468"/>
            <a:ext cx="3584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54617E"/>
                </a:solidFill>
                <a:latin typeface="Arial Narrow" panose="020B0606020202030204" pitchFamily="34" charset="0"/>
              </a:rPr>
              <a:t>Ограниченный уклад образовательной организации</a:t>
            </a:r>
            <a:endParaRPr lang="ru-RU" dirty="0">
              <a:solidFill>
                <a:srgbClr val="54617E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16893" y="3835092"/>
            <a:ext cx="41856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54617E"/>
                </a:solidFill>
                <a:latin typeface="Arial Narrow" panose="020B0606020202030204" pitchFamily="34" charset="0"/>
              </a:rPr>
              <a:t>Воспитательный потенциал волонтёрства </a:t>
            </a:r>
            <a:r>
              <a:rPr lang="ru-RU" dirty="0" smtClean="0">
                <a:solidFill>
                  <a:srgbClr val="54617E"/>
                </a:solidFill>
                <a:latin typeface="Arial Narrow" panose="020B0606020202030204" pitchFamily="34" charset="0"/>
              </a:rPr>
              <a:t>недооценён из-за недостатка информированности участников образовательных отношений. Компенсация – просветительская деятельность </a:t>
            </a:r>
            <a:r>
              <a:rPr lang="ru-RU" dirty="0">
                <a:solidFill>
                  <a:srgbClr val="54617E"/>
                </a:solidFill>
                <a:latin typeface="Arial Narrow" panose="020B0606020202030204" pitchFamily="34" charset="0"/>
              </a:rPr>
              <a:t>команды проекта и активных волонтёров.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1675" y="3845565"/>
            <a:ext cx="40793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54617E"/>
                </a:solidFill>
                <a:latin typeface="Arial Narrow" panose="020B0606020202030204" pitchFamily="34" charset="0"/>
              </a:rPr>
              <a:t>Волонтёрство </a:t>
            </a:r>
            <a:r>
              <a:rPr lang="ru-RU" dirty="0" smtClean="0">
                <a:solidFill>
                  <a:srgbClr val="54617E"/>
                </a:solidFill>
                <a:latin typeface="Arial Narrow" panose="020B0606020202030204" pitchFamily="34" charset="0"/>
              </a:rPr>
              <a:t>обладает необходимыми </a:t>
            </a:r>
            <a:r>
              <a:rPr lang="ru-RU" dirty="0">
                <a:solidFill>
                  <a:srgbClr val="54617E"/>
                </a:solidFill>
                <a:latin typeface="Arial Narrow" panose="020B0606020202030204" pitchFamily="34" charset="0"/>
              </a:rPr>
              <a:t>для формирования и развития социальной ответственности </a:t>
            </a:r>
            <a:r>
              <a:rPr lang="ru-RU" dirty="0" smtClean="0">
                <a:solidFill>
                  <a:srgbClr val="54617E"/>
                </a:solidFill>
                <a:latin typeface="Arial Narrow" panose="020B0606020202030204" pitchFamily="34" charset="0"/>
              </a:rPr>
              <a:t>предпосылками: </a:t>
            </a:r>
            <a:r>
              <a:rPr lang="ru-RU" dirty="0">
                <a:solidFill>
                  <a:srgbClr val="54617E"/>
                </a:solidFill>
                <a:latin typeface="Arial Narrow" panose="020B0606020202030204" pitchFamily="34" charset="0"/>
              </a:rPr>
              <a:t>безвозмездность, добровольность, возложении на себя ответственности с целью решения социальных задач.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91629" y="2946086"/>
            <a:ext cx="4382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BD2725"/>
                </a:solidFill>
                <a:latin typeface="Arial Narrow" panose="020B0606020202030204" pitchFamily="34" charset="0"/>
              </a:rPr>
              <a:t>Волонтёрская деятельность</a:t>
            </a:r>
          </a:p>
        </p:txBody>
      </p:sp>
      <p:pic>
        <p:nvPicPr>
          <p:cNvPr id="13" name="Picture 1" descr="C:\Users\Igen\Desktop\dd1cb1e1-fa09-51b9-843e-582d7beb171d-no-bg-preview (carve.photos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6377" y="3714827"/>
            <a:ext cx="2975171" cy="1994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855402048"/>
              </p:ext>
            </p:extLst>
          </p:nvPr>
        </p:nvGraphicFramePr>
        <p:xfrm>
          <a:off x="2457005" y="1661159"/>
          <a:ext cx="7281333" cy="1251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1168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51103"/>
            <a:ext cx="12192000" cy="1078992"/>
          </a:xfrm>
          <a:prstGeom prst="rect">
            <a:avLst/>
          </a:prstGeom>
          <a:solidFill>
            <a:srgbClr val="BD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лого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422" y="-2021"/>
            <a:ext cx="1862398" cy="12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285238" y="643891"/>
            <a:ext cx="9144000" cy="816864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 и задачи инновационного проекта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82442651"/>
              </p:ext>
            </p:extLst>
          </p:nvPr>
        </p:nvGraphicFramePr>
        <p:xfrm>
          <a:off x="0" y="1916483"/>
          <a:ext cx="12192000" cy="4749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1422" y="1850314"/>
            <a:ext cx="95448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/>
            <a:r>
              <a:rPr lang="ru-RU" sz="2000" b="1" dirty="0" smtClean="0">
                <a:solidFill>
                  <a:srgbClr val="54617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</a:t>
            </a:r>
            <a:r>
              <a:rPr lang="ru-RU" sz="2000" b="1" dirty="0">
                <a:solidFill>
                  <a:srgbClr val="54617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условий для формирования социальной ответственности обучающихся при помощи организации волонтёрского движения на базе общеобразовательного учреждения</a:t>
            </a:r>
            <a:r>
              <a:rPr lang="ru-RU" sz="2000" b="1" dirty="0" smtClean="0">
                <a:solidFill>
                  <a:srgbClr val="54617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54617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4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51103"/>
            <a:ext cx="12192000" cy="1078992"/>
          </a:xfrm>
          <a:prstGeom prst="rect">
            <a:avLst/>
          </a:prstGeom>
          <a:solidFill>
            <a:srgbClr val="BD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лого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422" y="-2021"/>
            <a:ext cx="1862398" cy="12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2290719" y="678459"/>
            <a:ext cx="9144000" cy="816864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500" b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3200" dirty="0"/>
              <a:t>Целевая</a:t>
            </a:r>
            <a:r>
              <a:rPr lang="ru-RU" dirty="0"/>
              <a:t> </a:t>
            </a:r>
            <a:r>
              <a:rPr lang="ru-RU" sz="3200" dirty="0"/>
              <a:t>аудитория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46900662"/>
              </p:ext>
            </p:extLst>
          </p:nvPr>
        </p:nvGraphicFramePr>
        <p:xfrm>
          <a:off x="540284" y="1693723"/>
          <a:ext cx="11125936" cy="5038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04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805638" y="2064457"/>
            <a:ext cx="4593296" cy="331893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51103"/>
            <a:ext cx="12192000" cy="1078992"/>
          </a:xfrm>
          <a:prstGeom prst="rect">
            <a:avLst/>
          </a:prstGeom>
          <a:solidFill>
            <a:srgbClr val="BD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лого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422" y="-2021"/>
            <a:ext cx="1862398" cy="12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285238" y="643891"/>
            <a:ext cx="9144000" cy="81686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</a:t>
            </a: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эффекты реализации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инновационного проекта</a:t>
            </a:r>
          </a:p>
          <a:p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990960"/>
              </p:ext>
            </p:extLst>
          </p:nvPr>
        </p:nvGraphicFramePr>
        <p:xfrm>
          <a:off x="4131732" y="2239431"/>
          <a:ext cx="3928535" cy="295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1453">
                  <a:extLst>
                    <a:ext uri="{9D8B030D-6E8A-4147-A177-3AD203B41FA5}">
                      <a16:colId xmlns:a16="http://schemas.microsoft.com/office/drawing/2014/main" val="627615091"/>
                    </a:ext>
                  </a:extLst>
                </a:gridCol>
                <a:gridCol w="647187">
                  <a:extLst>
                    <a:ext uri="{9D8B030D-6E8A-4147-A177-3AD203B41FA5}">
                      <a16:colId xmlns:a16="http://schemas.microsoft.com/office/drawing/2014/main" val="651994517"/>
                    </a:ext>
                  </a:extLst>
                </a:gridCol>
                <a:gridCol w="669895">
                  <a:extLst>
                    <a:ext uri="{9D8B030D-6E8A-4147-A177-3AD203B41FA5}">
                      <a16:colId xmlns:a16="http://schemas.microsoft.com/office/drawing/2014/main" val="9410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Показатель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617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61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2026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61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20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Разработка и реализация добровольческих дел, шт.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30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6610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Зарегистрированных волонтеров,</a:t>
                      </a:r>
                      <a:r>
                        <a:rPr lang="ru-RU" baseline="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 %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153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195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9244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Охват ПК педагогов,</a:t>
                      </a:r>
                      <a:r>
                        <a:rPr lang="en-US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en-US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чел.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572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Количество наставников, чел.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  <a:endParaRPr lang="ru-RU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69739421"/>
                  </a:ext>
                </a:extLst>
              </a:tr>
            </a:tbl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9302044" y="2052033"/>
            <a:ext cx="2810934" cy="33192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644953"/>
              </p:ext>
            </p:extLst>
          </p:nvPr>
        </p:nvGraphicFramePr>
        <p:xfrm>
          <a:off x="9509687" y="2239431"/>
          <a:ext cx="2383310" cy="3296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3310">
                  <a:extLst>
                    <a:ext uri="{9D8B030D-6E8A-4147-A177-3AD203B41FA5}">
                      <a16:colId xmlns:a16="http://schemas.microsoft.com/office/drawing/2014/main" val="3254893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Открытый банк сценариев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rgbClr val="5461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61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Источник</a:t>
                      </a:r>
                      <a:r>
                        <a:rPr lang="ru-RU" sz="1600" baseline="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 поиска педагогических идей</a:t>
                      </a:r>
                      <a:endParaRPr lang="ru-RU" sz="1600" dirty="0" smtClean="0">
                        <a:solidFill>
                          <a:srgbClr val="54617E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69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Готовый комплект модельных локальных документов</a:t>
                      </a:r>
                      <a:endParaRPr lang="ru-RU" sz="1600" kern="1200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82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Готовые модельные рабочие программы для реализации «точь-в-точь»</a:t>
                      </a:r>
                      <a:endParaRPr lang="ru-RU" sz="1600" kern="1200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627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…</a:t>
                      </a:r>
                      <a:endParaRPr lang="ru-RU" sz="1600" kern="1200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721642"/>
                  </a:ext>
                </a:extLst>
              </a:tr>
            </a:tbl>
          </a:graphicData>
        </a:graphic>
      </p:graphicFrame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267" y="2995513"/>
            <a:ext cx="1428949" cy="1428949"/>
          </a:xfrm>
          <a:prstGeom prst="rect">
            <a:avLst/>
          </a:prstGeom>
        </p:spPr>
      </p:pic>
      <p:sp>
        <p:nvSpPr>
          <p:cNvPr id="20" name="Скругленный прямоугольник 19"/>
          <p:cNvSpPr/>
          <p:nvPr/>
        </p:nvSpPr>
        <p:spPr>
          <a:xfrm>
            <a:off x="84657" y="2046387"/>
            <a:ext cx="2810934" cy="33192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687554"/>
              </p:ext>
            </p:extLst>
          </p:nvPr>
        </p:nvGraphicFramePr>
        <p:xfrm>
          <a:off x="292300" y="2233785"/>
          <a:ext cx="2383310" cy="3053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3310">
                  <a:extLst>
                    <a:ext uri="{9D8B030D-6E8A-4147-A177-3AD203B41FA5}">
                      <a16:colId xmlns:a16="http://schemas.microsoft.com/office/drawing/2014/main" val="3254893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Ожидаемые эффекты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rgbClr val="5461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61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</a:rPr>
                        <a:t>Рост уровня социальной ответственности у обучающихся</a:t>
                      </a:r>
                    </a:p>
                  </a:txBody>
                  <a:tcPr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691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Вовлечение родительского сообщества</a:t>
                      </a:r>
                    </a:p>
                  </a:txBody>
                  <a:tcP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82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Повышение квалификации педагогов гимназии</a:t>
                      </a:r>
                      <a:endParaRPr lang="ru-RU" sz="1600" kern="1200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627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54617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…</a:t>
                      </a:r>
                      <a:endParaRPr lang="ru-RU" sz="1600" kern="1200" dirty="0">
                        <a:solidFill>
                          <a:srgbClr val="54617E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546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721642"/>
                  </a:ext>
                </a:extLst>
              </a:tr>
            </a:tbl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885" y="3003236"/>
            <a:ext cx="1428949" cy="142894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64219" y="5723749"/>
            <a:ext cx="11663916" cy="892359"/>
          </a:xfrm>
          <a:prstGeom prst="rect">
            <a:avLst/>
          </a:prstGeom>
          <a:solidFill>
            <a:srgbClr val="54617E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itchFamily="18" charset="0"/>
              </a:rPr>
              <a:t>Перспектива проекта: участие в конкурсе на соискание Всероссийской премии «Мы вместе» на проведение добровольческих дел, обучение по программе «Акселератор Добра», создание условий для открытия «</a:t>
            </a:r>
            <a:r>
              <a:rPr lang="ru-RU" sz="2000" dirty="0" err="1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itchFamily="18" charset="0"/>
              </a:rPr>
              <a:t>Добро.Центра</a:t>
            </a:r>
            <a:r>
              <a:rPr lang="ru-RU" sz="2000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itchFamily="18" charset="0"/>
              </a:rPr>
              <a:t>» на базе гимназии.</a:t>
            </a:r>
            <a:endParaRPr lang="ru-RU" sz="2000" dirty="0">
              <a:solidFill>
                <a:schemeClr val="bg1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9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3964</TotalTime>
  <Words>397</Words>
  <Application>Microsoft Office PowerPoint</Application>
  <PresentationFormat>Широкоэкранный</PresentationFormat>
  <Paragraphs>85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Times New Roman</vt:lpstr>
      <vt:lpstr>Тема Office</vt:lpstr>
      <vt:lpstr>Волонтёрская деятельность – путь к     социально-ответственной личности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школа: строим будущее вместе или образование 2020+</dc:title>
  <dc:creator>Кацай Ирина Ивановна</dc:creator>
  <cp:lastModifiedBy>Аржанова Евгения Александровн</cp:lastModifiedBy>
  <cp:revision>213</cp:revision>
  <dcterms:created xsi:type="dcterms:W3CDTF">2020-08-26T06:33:50Z</dcterms:created>
  <dcterms:modified xsi:type="dcterms:W3CDTF">2025-06-17T11:43:55Z</dcterms:modified>
</cp:coreProperties>
</file>