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304" r:id="rId6"/>
    <p:sldId id="305" r:id="rId7"/>
    <p:sldId id="306" r:id="rId8"/>
    <p:sldId id="307" r:id="rId9"/>
    <p:sldId id="260" r:id="rId10"/>
    <p:sldId id="309" r:id="rId11"/>
    <p:sldId id="266" r:id="rId12"/>
    <p:sldId id="311" r:id="rId13"/>
    <p:sldId id="261" r:id="rId14"/>
    <p:sldId id="26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439A2C-E136-4C29-83A1-39ACC09D3FCD}">
  <a:tblStyle styleId="{89439A2C-E136-4C29-83A1-39ACC09D3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94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7c3b815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7c3b815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36189db7a8_0_2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36189db7a8_0_2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007c98b0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007c98b0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6189db7a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36189db7a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6189db7a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36189db7a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007c98b0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007c98b0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007c98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2007c98b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007c98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2007c98b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007c98b0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007c98b0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38375" y="-575875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0" y="4304075"/>
            <a:ext cx="1450075" cy="14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825" y="41190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225" y="32077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915800" cy="20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2671900"/>
            <a:ext cx="3009600" cy="55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449">
          <p15:clr>
            <a:srgbClr val="FA7B17"/>
          </p15:clr>
        </p15:guide>
        <p15:guide id="4" pos="5311">
          <p15:clr>
            <a:srgbClr val="FA7B17"/>
          </p15:clr>
        </p15:guide>
        <p15:guide id="5" orient="horz" pos="340">
          <p15:clr>
            <a:srgbClr val="FA7B17"/>
          </p15:clr>
        </p15:guide>
        <p15:guide id="6" orient="horz" pos="289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48900" y="-1260287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62588" y="198105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84813" y="3756550"/>
            <a:ext cx="1181400" cy="118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6"/>
          <p:cNvGrpSpPr/>
          <p:nvPr/>
        </p:nvGrpSpPr>
        <p:grpSpPr>
          <a:xfrm>
            <a:off x="4223425" y="4160357"/>
            <a:ext cx="697125" cy="373800"/>
            <a:chOff x="1019875" y="4108325"/>
            <a:chExt cx="697125" cy="373800"/>
          </a:xfrm>
        </p:grpSpPr>
        <p:sp>
          <p:nvSpPr>
            <p:cNvPr id="334" name="Google Shape;334;p26"/>
            <p:cNvSpPr/>
            <p:nvPr/>
          </p:nvSpPr>
          <p:spPr>
            <a:xfrm>
              <a:off x="1246700" y="4110700"/>
              <a:ext cx="239200" cy="368550"/>
            </a:xfrm>
            <a:custGeom>
              <a:avLst/>
              <a:gdLst/>
              <a:ahLst/>
              <a:cxnLst/>
              <a:rect l="l" t="t" r="r" b="b"/>
              <a:pathLst>
                <a:path w="9568" h="14742" extrusionOk="0">
                  <a:moveTo>
                    <a:pt x="2188" y="1"/>
                  </a:moveTo>
                  <a:lnTo>
                    <a:pt x="0" y="2207"/>
                  </a:lnTo>
                  <a:lnTo>
                    <a:pt x="5155" y="7381"/>
                  </a:lnTo>
                  <a:lnTo>
                    <a:pt x="0" y="12555"/>
                  </a:lnTo>
                  <a:lnTo>
                    <a:pt x="2188" y="14742"/>
                  </a:lnTo>
                  <a:lnTo>
                    <a:pt x="9568" y="738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10198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1243850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4725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8" name="Google Shape;3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5725" y="3527950"/>
            <a:ext cx="3709850" cy="37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6"/>
          <p:cNvSpPr/>
          <p:nvPr/>
        </p:nvSpPr>
        <p:spPr>
          <a:xfrm>
            <a:off x="6954413" y="-703212"/>
            <a:ext cx="1181400" cy="11814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16338" y="459942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288" y="1687263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2888" y="458538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2638" y="8733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0763" y="9556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0763" y="37565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788" y="4599425"/>
            <a:ext cx="16192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75850" y="-2167237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81750" y="18970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78563" y="-320037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63" y="41037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316875" y="4103750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6213" y="4390738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850" y="46608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5200" y="12826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925" y="1897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00" y="24098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2388" y="3126900"/>
            <a:ext cx="16192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34537" y="-823450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88512" y="310010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775" y="2433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50" y="19302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650" y="454842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 flipH="1">
            <a:off x="713050" y="2381150"/>
            <a:ext cx="39708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022550" y="1263871"/>
            <a:ext cx="1351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 flipH="1">
            <a:off x="713050" y="3222950"/>
            <a:ext cx="3970800" cy="5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283000" y="-608262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36863" y="8457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3213" y="3527950"/>
            <a:ext cx="1181400" cy="118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9"/>
          <p:cNvGrpSpPr/>
          <p:nvPr/>
        </p:nvGrpSpPr>
        <p:grpSpPr>
          <a:xfrm>
            <a:off x="4223425" y="1076607"/>
            <a:ext cx="697125" cy="373800"/>
            <a:chOff x="1019875" y="4108325"/>
            <a:chExt cx="697125" cy="373800"/>
          </a:xfrm>
        </p:grpSpPr>
        <p:sp>
          <p:nvSpPr>
            <p:cNvPr id="89" name="Google Shape;89;p9"/>
            <p:cNvSpPr/>
            <p:nvPr/>
          </p:nvSpPr>
          <p:spPr>
            <a:xfrm>
              <a:off x="1246700" y="4110700"/>
              <a:ext cx="239200" cy="368550"/>
            </a:xfrm>
            <a:custGeom>
              <a:avLst/>
              <a:gdLst/>
              <a:ahLst/>
              <a:cxnLst/>
              <a:rect l="l" t="t" r="r" b="b"/>
              <a:pathLst>
                <a:path w="9568" h="14742" extrusionOk="0">
                  <a:moveTo>
                    <a:pt x="2188" y="1"/>
                  </a:moveTo>
                  <a:lnTo>
                    <a:pt x="0" y="2207"/>
                  </a:lnTo>
                  <a:lnTo>
                    <a:pt x="5155" y="7381"/>
                  </a:lnTo>
                  <a:lnTo>
                    <a:pt x="0" y="12555"/>
                  </a:lnTo>
                  <a:lnTo>
                    <a:pt x="2188" y="14742"/>
                  </a:lnTo>
                  <a:lnTo>
                    <a:pt x="9568" y="738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10198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243850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4725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Google Shape;9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40900" y="-1179650"/>
            <a:ext cx="3709850" cy="37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9"/>
          <p:cNvSpPr/>
          <p:nvPr/>
        </p:nvSpPr>
        <p:spPr>
          <a:xfrm>
            <a:off x="7840063" y="3183375"/>
            <a:ext cx="1181400" cy="1181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73013" y="459942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6613" y="1973613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4688" y="5943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2638" y="8733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463" y="20359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4413" y="41194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3713" y="424032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602950" y="1753526"/>
            <a:ext cx="3938100" cy="60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602950" y="2530201"/>
            <a:ext cx="3938100" cy="1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1257475" y="3586325"/>
            <a:ext cx="6629100" cy="10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1839352" y="1881650"/>
            <a:ext cx="2514300" cy="2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838300" y="2295500"/>
            <a:ext cx="251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" hasCustomPrompt="1"/>
          </p:nvPr>
        </p:nvSpPr>
        <p:spPr>
          <a:xfrm>
            <a:off x="858266" y="2108850"/>
            <a:ext cx="74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3"/>
          </p:nvPr>
        </p:nvSpPr>
        <p:spPr>
          <a:xfrm>
            <a:off x="1839175" y="3212725"/>
            <a:ext cx="2514300" cy="2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4"/>
          </p:nvPr>
        </p:nvSpPr>
        <p:spPr>
          <a:xfrm>
            <a:off x="1839432" y="3626575"/>
            <a:ext cx="251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5" hasCustomPrompt="1"/>
          </p:nvPr>
        </p:nvSpPr>
        <p:spPr>
          <a:xfrm>
            <a:off x="858266" y="3438050"/>
            <a:ext cx="74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6"/>
          </p:nvPr>
        </p:nvSpPr>
        <p:spPr>
          <a:xfrm>
            <a:off x="5862012" y="1881650"/>
            <a:ext cx="2514300" cy="2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7"/>
          </p:nvPr>
        </p:nvSpPr>
        <p:spPr>
          <a:xfrm>
            <a:off x="5860450" y="2295500"/>
            <a:ext cx="25143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8" hasCustomPrompt="1"/>
          </p:nvPr>
        </p:nvSpPr>
        <p:spPr>
          <a:xfrm>
            <a:off x="4879291" y="2108850"/>
            <a:ext cx="74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9"/>
          </p:nvPr>
        </p:nvSpPr>
        <p:spPr>
          <a:xfrm>
            <a:off x="5860450" y="3626575"/>
            <a:ext cx="25143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3" hasCustomPrompt="1"/>
          </p:nvPr>
        </p:nvSpPr>
        <p:spPr>
          <a:xfrm>
            <a:off x="4879291" y="3438050"/>
            <a:ext cx="7431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14"/>
          </p:nvPr>
        </p:nvSpPr>
        <p:spPr>
          <a:xfrm>
            <a:off x="5862000" y="3212725"/>
            <a:ext cx="2514300" cy="2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15"/>
          </p:nvPr>
        </p:nvSpPr>
        <p:spPr>
          <a:xfrm>
            <a:off x="1015800" y="749825"/>
            <a:ext cx="7417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7400" y="4098925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0075" y="-5120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3575" y="4098925"/>
            <a:ext cx="2933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400" y="84170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4150" y="-2404325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5125" y="6712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075" y="13055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1725" y="13055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000" y="42446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44650" y="17197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4000" y="4518463"/>
            <a:ext cx="16192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30775" y="3451650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26137" y="212617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775" y="-2444600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829138" y="470935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338" y="42961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42688" y="-45952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338" y="14035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9588" y="6687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7563" y="15654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2163" y="47743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938" y="477432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9825" y="4008725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925" y="-1455025"/>
            <a:ext cx="2933700" cy="293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7"/>
          <p:cNvGrpSpPr/>
          <p:nvPr/>
        </p:nvGrpSpPr>
        <p:grpSpPr>
          <a:xfrm>
            <a:off x="7207373" y="544475"/>
            <a:ext cx="697125" cy="373800"/>
            <a:chOff x="1019875" y="4108325"/>
            <a:chExt cx="697125" cy="373800"/>
          </a:xfrm>
        </p:grpSpPr>
        <p:sp>
          <p:nvSpPr>
            <p:cNvPr id="189" name="Google Shape;189;p17"/>
            <p:cNvSpPr/>
            <p:nvPr/>
          </p:nvSpPr>
          <p:spPr>
            <a:xfrm>
              <a:off x="1246700" y="4110700"/>
              <a:ext cx="239200" cy="368550"/>
            </a:xfrm>
            <a:custGeom>
              <a:avLst/>
              <a:gdLst/>
              <a:ahLst/>
              <a:cxnLst/>
              <a:rect l="l" t="t" r="r" b="b"/>
              <a:pathLst>
                <a:path w="9568" h="14742" extrusionOk="0">
                  <a:moveTo>
                    <a:pt x="2188" y="1"/>
                  </a:moveTo>
                  <a:lnTo>
                    <a:pt x="0" y="2207"/>
                  </a:lnTo>
                  <a:lnTo>
                    <a:pt x="5155" y="7381"/>
                  </a:lnTo>
                  <a:lnTo>
                    <a:pt x="0" y="12555"/>
                  </a:lnTo>
                  <a:lnTo>
                    <a:pt x="2188" y="14742"/>
                  </a:lnTo>
                  <a:lnTo>
                    <a:pt x="9568" y="738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0198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243850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14725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3" name="Google Shape;19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3162" y="1134713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25" y="2445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5900" y="2445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800" y="30814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075" y="47649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2100" y="2021100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15" name="Google Shape;2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22037" y="214065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375" y="3289688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375" y="59742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0" y="43232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75" y="802813"/>
            <a:ext cx="16192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oppins"/>
              <a:buNone/>
              <a:defRPr sz="3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●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○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Lato"/>
              <a:buChar char="■"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3" r:id="rId8"/>
    <p:sldLayoutId id="2147483665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/>
          <p:nvPr/>
        </p:nvSpPr>
        <p:spPr>
          <a:xfrm flipH="1">
            <a:off x="3497550" y="0"/>
            <a:ext cx="2388900" cy="52923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11110"/>
                </a:srgbClr>
              </a:gs>
              <a:gs pos="50000">
                <a:srgbClr val="7485FB">
                  <a:alpha val="10980"/>
                  <a:alpha val="11110"/>
                </a:srgbClr>
              </a:gs>
              <a:gs pos="100000">
                <a:srgbClr val="FFFFFF">
                  <a:alpha val="0"/>
                  <a:alpha val="1111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-552450"/>
            <a:ext cx="229552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275" y="3054513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3175" y="1490838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325" y="158850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1"/>
          <p:cNvSpPr/>
          <p:nvPr/>
        </p:nvSpPr>
        <p:spPr>
          <a:xfrm flipH="1">
            <a:off x="3345200" y="0"/>
            <a:ext cx="35106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1038" y="-12"/>
            <a:ext cx="1181400" cy="11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1"/>
          <p:cNvSpPr/>
          <p:nvPr/>
        </p:nvSpPr>
        <p:spPr>
          <a:xfrm>
            <a:off x="2465450" y="3667050"/>
            <a:ext cx="1181400" cy="1181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8" name="Google Shape;3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9550" y="4437500"/>
            <a:ext cx="161925" cy="161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31"/>
          <p:cNvGrpSpPr/>
          <p:nvPr/>
        </p:nvGrpSpPr>
        <p:grpSpPr>
          <a:xfrm>
            <a:off x="823023" y="3495275"/>
            <a:ext cx="697125" cy="373800"/>
            <a:chOff x="1019875" y="4108325"/>
            <a:chExt cx="697125" cy="373800"/>
          </a:xfrm>
        </p:grpSpPr>
        <p:sp>
          <p:nvSpPr>
            <p:cNvPr id="380" name="Google Shape;380;p31"/>
            <p:cNvSpPr/>
            <p:nvPr/>
          </p:nvSpPr>
          <p:spPr>
            <a:xfrm>
              <a:off x="1246700" y="4110700"/>
              <a:ext cx="239200" cy="368550"/>
            </a:xfrm>
            <a:custGeom>
              <a:avLst/>
              <a:gdLst/>
              <a:ahLst/>
              <a:cxnLst/>
              <a:rect l="l" t="t" r="r" b="b"/>
              <a:pathLst>
                <a:path w="9568" h="14742" extrusionOk="0">
                  <a:moveTo>
                    <a:pt x="2188" y="1"/>
                  </a:moveTo>
                  <a:lnTo>
                    <a:pt x="0" y="2207"/>
                  </a:lnTo>
                  <a:lnTo>
                    <a:pt x="5155" y="7381"/>
                  </a:lnTo>
                  <a:lnTo>
                    <a:pt x="0" y="12555"/>
                  </a:lnTo>
                  <a:lnTo>
                    <a:pt x="2188" y="14742"/>
                  </a:lnTo>
                  <a:lnTo>
                    <a:pt x="9568" y="738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10198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243850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72575" y="4108325"/>
              <a:ext cx="244425" cy="373800"/>
            </a:xfrm>
            <a:custGeom>
              <a:avLst/>
              <a:gdLst/>
              <a:ahLst/>
              <a:cxnLst/>
              <a:rect l="l" t="t" r="r" b="b"/>
              <a:pathLst>
                <a:path w="9777" h="14952" extrusionOk="0">
                  <a:moveTo>
                    <a:pt x="2302" y="210"/>
                  </a:moveTo>
                  <a:lnTo>
                    <a:pt x="9587" y="7476"/>
                  </a:lnTo>
                  <a:lnTo>
                    <a:pt x="2302" y="14742"/>
                  </a:lnTo>
                  <a:lnTo>
                    <a:pt x="209" y="12650"/>
                  </a:lnTo>
                  <a:lnTo>
                    <a:pt x="5383" y="7476"/>
                  </a:lnTo>
                  <a:lnTo>
                    <a:pt x="209" y="2302"/>
                  </a:lnTo>
                  <a:lnTo>
                    <a:pt x="2302" y="210"/>
                  </a:lnTo>
                  <a:close/>
                  <a:moveTo>
                    <a:pt x="2302" y="1"/>
                  </a:moveTo>
                  <a:lnTo>
                    <a:pt x="0" y="2302"/>
                  </a:lnTo>
                  <a:lnTo>
                    <a:pt x="5174" y="7476"/>
                  </a:lnTo>
                  <a:lnTo>
                    <a:pt x="0" y="12650"/>
                  </a:lnTo>
                  <a:lnTo>
                    <a:pt x="2302" y="14951"/>
                  </a:lnTo>
                  <a:lnTo>
                    <a:pt x="9777" y="7476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915800" cy="20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66083"/>
                </a:solidFill>
              </a:rPr>
              <a:t>РОО </a:t>
            </a:r>
            <a:r>
              <a:rPr lang="ru-RU" dirty="0">
                <a:solidFill>
                  <a:schemeClr val="lt1"/>
                </a:solidFill>
              </a:rPr>
              <a:t>«ИРВЦ»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5" name="Google Shape;385;p31"/>
          <p:cNvSpPr txBox="1">
            <a:spLocks noGrp="1"/>
          </p:cNvSpPr>
          <p:nvPr>
            <p:ph type="subTitle" idx="1"/>
          </p:nvPr>
        </p:nvSpPr>
        <p:spPr>
          <a:xfrm>
            <a:off x="713224" y="2671900"/>
            <a:ext cx="3553975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Быть волонтёром – быть в тренде!</a:t>
            </a:r>
            <a:endParaRPr dirty="0"/>
          </a:p>
        </p:txBody>
      </p:sp>
      <p:sp>
        <p:nvSpPr>
          <p:cNvPr id="19" name="Google Shape;385;p31"/>
          <p:cNvSpPr txBox="1">
            <a:spLocks/>
          </p:cNvSpPr>
          <p:nvPr/>
        </p:nvSpPr>
        <p:spPr>
          <a:xfrm>
            <a:off x="762000" y="4324350"/>
            <a:ext cx="16002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None/>
              <a:tabLst/>
              <a:defRPr/>
            </a:pPr>
            <a:r>
              <a:rPr lang="ru-RU" sz="1600" noProof="0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Г. ИРКУТСК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" name="Рисунок 20" descr="Project Capture (16).jpg"/>
          <p:cNvPicPr>
            <a:picLocks noChangeAspect="1"/>
          </p:cNvPicPr>
          <p:nvPr/>
        </p:nvPicPr>
        <p:blipFill>
          <a:blip r:embed="rId7"/>
          <a:srcRect l="7207" r="6306"/>
          <a:stretch>
            <a:fillRect/>
          </a:stretch>
        </p:blipFill>
        <p:spPr>
          <a:xfrm>
            <a:off x="6248400" y="590550"/>
            <a:ext cx="18288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200" dirty="0"/>
              <a:t>Команда ИРВЦ: кандидаты в программу Игр</a:t>
            </a:r>
            <a:endParaRPr sz="3200" dirty="0"/>
          </a:p>
        </p:txBody>
      </p:sp>
      <p:sp>
        <p:nvSpPr>
          <p:cNvPr id="10" name="Google Shape;473;p37"/>
          <p:cNvSpPr txBox="1">
            <a:spLocks/>
          </p:cNvSpPr>
          <p:nvPr/>
        </p:nvSpPr>
        <p:spPr>
          <a:xfrm>
            <a:off x="-304800" y="3943350"/>
            <a:ext cx="3369125" cy="53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  <a:t>Шантанов</a:t>
            </a:r>
            <a:b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</a:b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  <a:t>Родион Викторович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ppins"/>
              <a:ea typeface="Lato"/>
              <a:cs typeface="Lato"/>
              <a:sym typeface="Lato"/>
            </a:endParaRPr>
          </a:p>
        </p:txBody>
      </p:sp>
      <p:sp>
        <p:nvSpPr>
          <p:cNvPr id="11" name="Google Shape;392;p32"/>
          <p:cNvSpPr txBox="1"/>
          <p:nvPr/>
        </p:nvSpPr>
        <p:spPr>
          <a:xfrm>
            <a:off x="2514600" y="1504950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Кандидат на позицию заместителя руководителя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центра волонтёрской программы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Координатор 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социокультурных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 проектов в ИРВЦ;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Высшее образование, ФГБОУ ВО ИГУ, специалист по социальной работе;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опыт деятельности в качестве волонтёра (добровольца): Чемпионат мира 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World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 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Skills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 Казань 2019, Чемпионат мира по хоккею с мячом 2020, Кубок России по хоккею с мячом 2021,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руководитель проекта «Волонтёры культуры в Прибайкалье»,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куратор образовательных мероприятий «Школа 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тим-лидера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»,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«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Интенсив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 по событийному добровольчеству»;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Владение иностранными языками: английский – свободный,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монгольский и бурятский – базовый уровень.</a:t>
            </a:r>
            <a:endParaRPr lang="ru-RU" sz="1200" dirty="0">
              <a:solidFill>
                <a:schemeClr val="tx2"/>
              </a:solidFill>
              <a:latin typeface="Poppins"/>
            </a:endParaRPr>
          </a:p>
          <a:p>
            <a:endParaRPr lang="ru-RU" sz="1200" b="1" dirty="0">
              <a:solidFill>
                <a:schemeClr val="tx2"/>
              </a:solidFill>
            </a:endParaRPr>
          </a:p>
          <a:p>
            <a:pPr marL="12700"/>
            <a:br>
              <a:rPr lang="ru-RU" b="1" spc="-5" dirty="0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ru-RU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/>
            <a:endParaRPr lang="ru-RU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lvl="0"/>
            <a:endParaRPr lang="ru-RU"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  <a:p>
            <a:pPr marL="12700" marR="242570">
              <a:spcBef>
                <a:spcPts val="280"/>
              </a:spcBef>
            </a:pPr>
            <a:endParaRPr lang="ru-RU" spc="12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/>
          <a:srcRect l="12469" t="7037" r="63829" b="57407"/>
          <a:stretch>
            <a:fillRect/>
          </a:stretch>
        </p:blipFill>
        <p:spPr>
          <a:xfrm>
            <a:off x="533400" y="1962150"/>
            <a:ext cx="18288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4600" y="4095750"/>
          <a:ext cx="5257800" cy="700788"/>
        </p:xfrm>
        <a:graphic>
          <a:graphicData uri="http://schemas.openxmlformats.org/drawingml/2006/table">
            <a:tbl>
              <a:tblPr/>
              <a:tblGrid>
                <a:gridCol w="1816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778">
                <a:tc>
                  <a:txBody>
                    <a:bodyPr/>
                    <a:lstStyle/>
                    <a:p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Общее планируемое количество сотрудников центра волонтерской программы, в том числе привлеченные волонтеры (добровольцы)</a:t>
                      </a:r>
                    </a:p>
                  </a:txBody>
                  <a:tcPr marL="60707" marR="60707" marT="30354" marB="30354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планируемое количество штатных сотрудников: 6 (руководитель, </a:t>
                      </a:r>
                      <a:b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</a:b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заместитель, руководитель пресс-службы, </a:t>
                      </a:r>
                      <a:b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</a:b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два координатора набора волонтёров, </a:t>
                      </a:r>
                      <a:b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</a:b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координатор работы с муниципалитетами);</a:t>
                      </a:r>
                    </a:p>
                    <a:p>
                      <a:pPr>
                        <a:buFont typeface="Arial"/>
                        <a:buNone/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планируемое количество привлеченных волонтёров (добровольцев):</a:t>
                      </a:r>
                      <a:r>
                        <a:rPr lang="ru-RU" sz="700" b="1" baseline="0" dirty="0">
                          <a:solidFill>
                            <a:schemeClr val="bg1"/>
                          </a:solidFill>
                          <a:latin typeface="Poppins"/>
                        </a:rPr>
                        <a:t> 1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5 </a:t>
                      </a:r>
                      <a:b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</a:b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(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Poppins"/>
                        </a:rPr>
                        <a:t>рекрутеры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Poppins"/>
                        </a:rPr>
                        <a:t>, пресс-служба).</a:t>
                      </a:r>
                    </a:p>
                  </a:txBody>
                  <a:tcPr marL="60707" marR="60707" marT="30354" marB="30354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41"/>
          <p:cNvPicPr preferRelativeResize="0"/>
          <p:nvPr/>
        </p:nvPicPr>
        <p:blipFill rotWithShape="1">
          <a:blip r:embed="rId3">
            <a:alphaModFix/>
          </a:blip>
          <a:srcRect t="13058" b="234"/>
          <a:stretch/>
        </p:blipFill>
        <p:spPr>
          <a:xfrm>
            <a:off x="1600200" y="-1"/>
            <a:ext cx="5931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1"/>
          <p:cNvSpPr/>
          <p:nvPr/>
        </p:nvSpPr>
        <p:spPr>
          <a:xfrm rot="5400000" flipH="1">
            <a:off x="3713850" y="-2229452"/>
            <a:ext cx="1688100" cy="6147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1"/>
          <p:cNvSpPr/>
          <p:nvPr/>
        </p:nvSpPr>
        <p:spPr>
          <a:xfrm>
            <a:off x="6342475" y="0"/>
            <a:ext cx="11814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1"/>
          <p:cNvSpPr/>
          <p:nvPr/>
        </p:nvSpPr>
        <p:spPr>
          <a:xfrm flipH="1">
            <a:off x="1591925" y="0"/>
            <a:ext cx="11814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1"/>
          <p:cNvSpPr txBox="1">
            <a:spLocks noGrp="1"/>
          </p:cNvSpPr>
          <p:nvPr>
            <p:ph type="title" idx="4294967295"/>
          </p:nvPr>
        </p:nvSpPr>
        <p:spPr>
          <a:xfrm>
            <a:off x="713474" y="1741975"/>
            <a:ext cx="3706125" cy="426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dirty="0">
                <a:solidFill>
                  <a:schemeClr val="tx2"/>
                </a:solidFill>
              </a:rPr>
              <a:t>Министерство </a:t>
            </a:r>
            <a:br>
              <a:rPr lang="ru-RU" sz="1800" b="0" dirty="0">
                <a:solidFill>
                  <a:schemeClr val="tx2"/>
                </a:solidFill>
              </a:rPr>
            </a:br>
            <a:r>
              <a:rPr lang="ru-RU" sz="1800" b="0" dirty="0">
                <a:solidFill>
                  <a:schemeClr val="tx2"/>
                </a:solidFill>
              </a:rPr>
              <a:t>по молодёжной политике Иркутской области</a:t>
            </a:r>
            <a:endParaRPr sz="1800" b="0" dirty="0">
              <a:solidFill>
                <a:schemeClr val="tx2"/>
              </a:solidFill>
            </a:endParaRPr>
          </a:p>
        </p:txBody>
      </p:sp>
      <p:sp>
        <p:nvSpPr>
          <p:cNvPr id="573" name="Google Shape;573;p41"/>
          <p:cNvSpPr txBox="1">
            <a:spLocks noGrp="1"/>
          </p:cNvSpPr>
          <p:nvPr>
            <p:ph type="title" idx="4294967295"/>
          </p:nvPr>
        </p:nvSpPr>
        <p:spPr>
          <a:xfrm>
            <a:off x="6096000" y="1741975"/>
            <a:ext cx="2743199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b="0" spc="100" dirty="0">
                <a:solidFill>
                  <a:schemeClr val="tx2"/>
                </a:solidFill>
                <a:cs typeface="Trebuchet MS"/>
              </a:rPr>
              <a:t>Администрации муниципалитетов региона</a:t>
            </a:r>
            <a:endParaRPr sz="1800" b="0" dirty="0">
              <a:solidFill>
                <a:schemeClr val="lt1"/>
              </a:solidFill>
            </a:endParaRPr>
          </a:p>
        </p:txBody>
      </p:sp>
      <p:sp>
        <p:nvSpPr>
          <p:cNvPr id="575" name="Google Shape;575;p41"/>
          <p:cNvSpPr txBox="1">
            <a:spLocks noGrp="1"/>
          </p:cNvSpPr>
          <p:nvPr>
            <p:ph type="title" idx="4294967295"/>
          </p:nvPr>
        </p:nvSpPr>
        <p:spPr>
          <a:xfrm>
            <a:off x="685800" y="2800350"/>
            <a:ext cx="2563126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ru-RU" sz="1800" b="0" spc="100" dirty="0">
                <a:solidFill>
                  <a:schemeClr val="tx2"/>
                </a:solidFill>
                <a:cs typeface="Trebuchet MS"/>
              </a:rPr>
              <a:t>Высшие учебные заведения Иркутской области</a:t>
            </a:r>
            <a:br>
              <a:rPr lang="ru-RU" sz="1800" b="0" spc="100" dirty="0">
                <a:solidFill>
                  <a:schemeClr val="tx2"/>
                </a:solidFill>
                <a:cs typeface="Trebuchet MS"/>
              </a:rPr>
            </a:br>
            <a:endParaRPr sz="1800" b="0" dirty="0">
              <a:solidFill>
                <a:schemeClr val="lt1"/>
              </a:solidFill>
            </a:endParaRPr>
          </a:p>
        </p:txBody>
      </p:sp>
      <p:sp>
        <p:nvSpPr>
          <p:cNvPr id="576" name="Google Shape;576;p41"/>
          <p:cNvSpPr txBox="1">
            <a:spLocks noGrp="1"/>
          </p:cNvSpPr>
          <p:nvPr>
            <p:ph type="title" idx="4294967295"/>
          </p:nvPr>
        </p:nvSpPr>
        <p:spPr>
          <a:xfrm>
            <a:off x="6248400" y="3108606"/>
            <a:ext cx="2182377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0" spc="100" dirty="0">
                <a:solidFill>
                  <a:schemeClr val="tx2"/>
                </a:solidFill>
                <a:cs typeface="Trebuchet MS"/>
              </a:rPr>
              <a:t>Общественные и волонтёрские организации</a:t>
            </a:r>
            <a:br>
              <a:rPr lang="ru-RU" sz="1800" b="0" spc="100" dirty="0">
                <a:solidFill>
                  <a:schemeClr val="tx2"/>
                </a:solidFill>
                <a:cs typeface="Trebuchet MS"/>
              </a:rPr>
            </a:br>
            <a:endParaRPr sz="1800" b="0" dirty="0">
              <a:solidFill>
                <a:schemeClr val="lt1"/>
              </a:solidFill>
            </a:endParaRPr>
          </a:p>
        </p:txBody>
      </p:sp>
      <p:pic>
        <p:nvPicPr>
          <p:cNvPr id="578" name="Google Shape;5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300" y="4323200"/>
            <a:ext cx="3709850" cy="370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41"/>
          <p:cNvCxnSpPr>
            <a:stCxn id="571" idx="3"/>
          </p:cNvCxnSpPr>
          <p:nvPr/>
        </p:nvCxnSpPr>
        <p:spPr>
          <a:xfrm>
            <a:off x="4419599" y="1955425"/>
            <a:ext cx="267376" cy="1231500"/>
          </a:xfrm>
          <a:prstGeom prst="bentConnector2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41"/>
          <p:cNvCxnSpPr>
            <a:stCxn id="575" idx="3"/>
          </p:cNvCxnSpPr>
          <p:nvPr/>
        </p:nvCxnSpPr>
        <p:spPr>
          <a:xfrm flipH="1">
            <a:off x="3059402" y="3013800"/>
            <a:ext cx="189524" cy="804300"/>
          </a:xfrm>
          <a:prstGeom prst="bentConnector4">
            <a:avLst>
              <a:gd name="adj1" fmla="val -120618"/>
              <a:gd name="adj2" fmla="val 63269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41"/>
          <p:cNvCxnSpPr>
            <a:stCxn id="573" idx="1"/>
          </p:cNvCxnSpPr>
          <p:nvPr/>
        </p:nvCxnSpPr>
        <p:spPr>
          <a:xfrm rot="10800000" flipV="1">
            <a:off x="5124184" y="1955425"/>
            <a:ext cx="971817" cy="850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2" name="Google Shape;582;p41"/>
          <p:cNvCxnSpPr>
            <a:stCxn id="576" idx="1"/>
          </p:cNvCxnSpPr>
          <p:nvPr/>
        </p:nvCxnSpPr>
        <p:spPr>
          <a:xfrm rot="10800000" flipV="1">
            <a:off x="5347380" y="3322056"/>
            <a:ext cx="901021" cy="97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3" name="Google Shape;5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7950" y="39356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38463" y="470685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7950" y="138920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249363" y="-51200"/>
            <a:ext cx="1181400" cy="11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739588" y="4363825"/>
            <a:ext cx="229552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Партнёры ИРВЦ </a:t>
            </a:r>
            <a:br>
              <a:rPr lang="ru-RU" dirty="0"/>
            </a:br>
            <a:r>
              <a:rPr lang="ru-RU" dirty="0"/>
              <a:t>для программы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0;p32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741680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>
                <a:solidFill>
                  <a:srgbClr val="E66083"/>
                </a:solidFill>
              </a:rPr>
              <a:t>Основные мероприятия </a:t>
            </a:r>
            <a:br>
              <a:rPr lang="ru-RU" sz="2400" dirty="0">
                <a:solidFill>
                  <a:srgbClr val="E66083"/>
                </a:solidFill>
              </a:rPr>
            </a:br>
            <a:r>
              <a:rPr lang="ru-RU" sz="2400" dirty="0">
                <a:solidFill>
                  <a:srgbClr val="E66083"/>
                </a:solidFill>
              </a:rPr>
              <a:t>из концепции привлечения жителей региона </a:t>
            </a:r>
            <a:br>
              <a:rPr lang="ru-RU" sz="2400" dirty="0">
                <a:solidFill>
                  <a:srgbClr val="E66083"/>
                </a:solidFill>
              </a:rPr>
            </a:br>
            <a:r>
              <a:rPr lang="ru-RU" sz="2400" dirty="0">
                <a:solidFill>
                  <a:srgbClr val="E66083"/>
                </a:solidFill>
              </a:rPr>
              <a:t>к волонтёрской (добровольческой) деятельности на Играх</a:t>
            </a:r>
            <a:endParaRPr sz="2400" dirty="0">
              <a:solidFill>
                <a:srgbClr val="E66083"/>
              </a:solidFill>
            </a:endParaRPr>
          </a:p>
        </p:txBody>
      </p:sp>
      <p:sp>
        <p:nvSpPr>
          <p:cNvPr id="35" name="Google Shape;392;p32"/>
          <p:cNvSpPr txBox="1"/>
          <p:nvPr/>
        </p:nvSpPr>
        <p:spPr>
          <a:xfrm>
            <a:off x="609600" y="150495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endParaRPr lang="ru-RU" spc="100" dirty="0">
              <a:solidFill>
                <a:schemeClr val="tx2"/>
              </a:solidFill>
              <a:latin typeface="Poppins"/>
              <a:cs typeface="Trebuchet MS"/>
            </a:endParaRPr>
          </a:p>
          <a:p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Информационное освещение волонтёрской деятельности Игр на страницах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dirty="0">
                <a:solidFill>
                  <a:schemeClr val="tx2"/>
                </a:solidFill>
                <a:latin typeface="Poppins"/>
              </a:rPr>
              <a:t>в социальных сетях: ИРВЦ (более 8 000 подписчиков во «</a:t>
            </a:r>
            <a:r>
              <a:rPr lang="ru-RU" dirty="0" err="1">
                <a:solidFill>
                  <a:schemeClr val="tx2"/>
                </a:solidFill>
                <a:latin typeface="Poppins"/>
              </a:rPr>
              <a:t>ВКонтакте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»),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dirty="0">
                <a:solidFill>
                  <a:schemeClr val="tx2"/>
                </a:solidFill>
                <a:latin typeface="Poppins"/>
              </a:rPr>
              <a:t>Министерства по молодёжноё политике Иркутской области (более 7 000 подписчиков в «ВК»), различных волонтёрских организаций (например, «Добро на Байкале») и вузов области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endParaRPr lang="ru-RU" dirty="0">
              <a:solidFill>
                <a:schemeClr val="tx2"/>
              </a:solidFill>
              <a:latin typeface="Poppins"/>
            </a:endParaRPr>
          </a:p>
          <a:p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Конкурсы для подавших заявку в качестве волонтёра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endParaRPr lang="ru-RU" dirty="0">
              <a:solidFill>
                <a:schemeClr val="tx2"/>
              </a:solidFill>
              <a:latin typeface="Poppins"/>
            </a:endParaRPr>
          </a:p>
          <a:p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Онлайн-вебинары с привлечением представителей волонтёрского движения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endParaRPr lang="ru-RU" dirty="0">
              <a:solidFill>
                <a:schemeClr val="tx2"/>
              </a:solidFill>
              <a:latin typeface="Poppins"/>
            </a:endParaRPr>
          </a:p>
          <a:p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Презентации программы Фестиваля в вузах, </a:t>
            </a:r>
            <a:r>
              <a:rPr lang="ru-RU" dirty="0" err="1">
                <a:solidFill>
                  <a:schemeClr val="tx2"/>
                </a:solidFill>
                <a:latin typeface="Poppins"/>
              </a:rPr>
              <a:t>сузах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, школах и муниципалитетах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dirty="0">
                <a:solidFill>
                  <a:schemeClr val="tx2"/>
                </a:solidFill>
                <a:latin typeface="Poppins"/>
              </a:rPr>
              <a:t> </a:t>
            </a:r>
            <a:endParaRPr lang="en-US" dirty="0">
              <a:solidFill>
                <a:schemeClr val="tx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Контакты ИРВЦ</a:t>
            </a:r>
            <a:endParaRPr dirty="0"/>
          </a:p>
        </p:txBody>
      </p:sp>
      <p:sp>
        <p:nvSpPr>
          <p:cNvPr id="17" name="Google Shape;392;p32"/>
          <p:cNvSpPr txBox="1"/>
          <p:nvPr/>
        </p:nvSpPr>
        <p:spPr>
          <a:xfrm>
            <a:off x="609600" y="371475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Poppins"/>
              </a:rPr>
              <a:t>Офис в городе Иркутске: ул. Марата, 31 </a:t>
            </a:r>
            <a:br>
              <a:rPr lang="ru-RU" sz="1600" b="1" dirty="0">
                <a:solidFill>
                  <a:schemeClr val="tx2"/>
                </a:solidFill>
                <a:latin typeface="Poppins"/>
              </a:rPr>
            </a:br>
            <a:r>
              <a:rPr lang="ru-RU" sz="1600" b="1" dirty="0">
                <a:solidFill>
                  <a:schemeClr val="tx2"/>
                </a:solidFill>
                <a:latin typeface="Poppins"/>
              </a:rPr>
              <a:t>(Иркутский городской молодёжный центр)</a:t>
            </a:r>
          </a:p>
          <a:p>
            <a:pPr algn="ctr"/>
            <a:endParaRPr lang="ru-RU" sz="1600" b="1" dirty="0">
              <a:solidFill>
                <a:schemeClr val="tx2"/>
              </a:solidFill>
              <a:latin typeface="Poppins"/>
            </a:endParaRPr>
          </a:p>
          <a:p>
            <a:pPr algn="ctr"/>
            <a:r>
              <a:rPr lang="en-US" sz="1600" b="1" dirty="0">
                <a:solidFill>
                  <a:schemeClr val="tx2"/>
                </a:solidFill>
                <a:latin typeface="Poppins"/>
              </a:rPr>
              <a:t>VK</a:t>
            </a:r>
            <a:r>
              <a:rPr lang="ru-RU" sz="1600" b="1" dirty="0">
                <a:solidFill>
                  <a:schemeClr val="tx2"/>
                </a:solidFill>
                <a:latin typeface="Poppins"/>
              </a:rPr>
              <a:t>: </a:t>
            </a:r>
            <a:r>
              <a:rPr lang="en-US" sz="1600" b="1" dirty="0">
                <a:solidFill>
                  <a:schemeClr val="tx2"/>
                </a:solidFill>
                <a:latin typeface="Poppins"/>
              </a:rPr>
              <a:t>@</a:t>
            </a:r>
            <a:r>
              <a:rPr lang="en-US" sz="1600" b="1" dirty="0" err="1">
                <a:solidFill>
                  <a:schemeClr val="tx2"/>
                </a:solidFill>
                <a:latin typeface="Poppins"/>
              </a:rPr>
              <a:t>irkutskievolontery</a:t>
            </a:r>
            <a:r>
              <a:rPr lang="ru-RU" sz="1600" b="1" dirty="0">
                <a:solidFill>
                  <a:schemeClr val="tx2"/>
                </a:solidFill>
                <a:latin typeface="Poppins"/>
              </a:rPr>
              <a:t>                                                                </a:t>
            </a:r>
            <a:r>
              <a:rPr lang="en-US" sz="1600" b="1" dirty="0">
                <a:solidFill>
                  <a:schemeClr val="tx2"/>
                </a:solidFill>
                <a:latin typeface="Poppins"/>
              </a:rPr>
              <a:t>ID DOBRO.RU</a:t>
            </a:r>
            <a:r>
              <a:rPr lang="ru-RU" sz="1600" b="1" dirty="0">
                <a:solidFill>
                  <a:schemeClr val="tx2"/>
                </a:solidFill>
                <a:latin typeface="Poppins"/>
              </a:rPr>
              <a:t>: 22</a:t>
            </a:r>
          </a:p>
          <a:p>
            <a:pPr algn="ctr"/>
            <a:endParaRPr lang="en-US" sz="1600" b="1" dirty="0">
              <a:solidFill>
                <a:schemeClr val="tx2"/>
              </a:solidFill>
              <a:latin typeface="Poppins"/>
            </a:endParaRPr>
          </a:p>
        </p:txBody>
      </p:sp>
      <p:pic>
        <p:nvPicPr>
          <p:cNvPr id="19" name="Рисунок 1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276350"/>
            <a:ext cx="3363880" cy="234647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"/>
          <p:cNvSpPr/>
          <p:nvPr/>
        </p:nvSpPr>
        <p:spPr>
          <a:xfrm rot="5400000">
            <a:off x="2947425" y="-1087700"/>
            <a:ext cx="3220200" cy="92421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9"/>
          <p:cNvSpPr txBox="1">
            <a:spLocks noGrp="1"/>
          </p:cNvSpPr>
          <p:nvPr>
            <p:ph type="title"/>
          </p:nvPr>
        </p:nvSpPr>
        <p:spPr>
          <a:xfrm>
            <a:off x="1257475" y="3586325"/>
            <a:ext cx="6629100" cy="10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dirty="0"/>
            </a:br>
            <a:r>
              <a:rPr lang="ru-RU" sz="2800" dirty="0"/>
              <a:t>Благодарим за внимание. </a:t>
            </a:r>
            <a:br>
              <a:rPr lang="ru-RU" sz="2800" dirty="0"/>
            </a:br>
            <a:r>
              <a:rPr lang="ru-RU" sz="2800" dirty="0"/>
              <a:t>Навстречу фестивалю.</a:t>
            </a:r>
            <a:endParaRPr sz="2800" dirty="0"/>
          </a:p>
        </p:txBody>
      </p:sp>
      <p:pic>
        <p:nvPicPr>
          <p:cNvPr id="504" name="Google Shape;5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975" y="2968588"/>
            <a:ext cx="3709850" cy="37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pc="-65" dirty="0"/>
              <a:t>Деятельность</a:t>
            </a:r>
            <a:r>
              <a:rPr lang="ru-RU" spc="-175" dirty="0"/>
              <a:t> </a:t>
            </a:r>
            <a:r>
              <a:rPr lang="ru-RU" spc="275" dirty="0"/>
              <a:t>ИРВЦ </a:t>
            </a:r>
            <a:br>
              <a:rPr lang="ru-RU" spc="275" dirty="0"/>
            </a:br>
            <a:r>
              <a:rPr lang="ru-RU" spc="275" dirty="0"/>
              <a:t>в Иркутской области</a:t>
            </a:r>
            <a:endParaRPr b="0" dirty="0"/>
          </a:p>
        </p:txBody>
      </p:sp>
      <p:sp>
        <p:nvSpPr>
          <p:cNvPr id="392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2700" marR="510540">
              <a:spcBef>
                <a:spcPts val="130"/>
              </a:spcBef>
            </a:pPr>
            <a:r>
              <a:rPr lang="ru-RU" sz="1600" dirty="0">
                <a:solidFill>
                  <a:schemeClr val="tx2"/>
                </a:solidFill>
                <a:latin typeface="Poppins"/>
                <a:ea typeface="Lato"/>
                <a:cs typeface="Lato"/>
                <a:sym typeface="Lato"/>
              </a:rPr>
              <a:t>Иркутский региональный волонтёрский центр развивает добровольческую деятельность региона, страны и мира с 2014 года. </a:t>
            </a:r>
            <a:r>
              <a:rPr lang="ru-RU" sz="1600" spc="15" dirty="0">
                <a:solidFill>
                  <a:schemeClr val="tx2"/>
                </a:solidFill>
                <a:latin typeface="Poppins"/>
                <a:cs typeface="Trebuchet MS"/>
              </a:rPr>
              <a:t>Отделения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30" dirty="0">
                <a:solidFill>
                  <a:schemeClr val="tx2"/>
                </a:solidFill>
                <a:latin typeface="Poppins"/>
                <a:cs typeface="Trebuchet MS"/>
              </a:rPr>
              <a:t>центра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10" dirty="0">
                <a:solidFill>
                  <a:schemeClr val="tx2"/>
                </a:solidFill>
                <a:latin typeface="Poppins"/>
                <a:cs typeface="Trebuchet MS"/>
              </a:rPr>
              <a:t>открыты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00" dirty="0">
                <a:solidFill>
                  <a:schemeClr val="tx2"/>
                </a:solidFill>
                <a:latin typeface="Poppins"/>
                <a:cs typeface="Trebuchet MS"/>
              </a:rPr>
              <a:t>23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0" dirty="0">
                <a:solidFill>
                  <a:schemeClr val="tx2"/>
                </a:solidFill>
                <a:latin typeface="Poppins"/>
                <a:cs typeface="Trebuchet MS"/>
              </a:rPr>
              <a:t>муниципалитетах </a:t>
            </a:r>
            <a:r>
              <a:rPr lang="ru-RU" sz="1600" spc="-74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25" dirty="0">
                <a:solidFill>
                  <a:schemeClr val="tx2"/>
                </a:solidFill>
                <a:latin typeface="Poppins"/>
                <a:cs typeface="Trebuchet MS"/>
              </a:rPr>
              <a:t>региона.</a:t>
            </a:r>
            <a:endParaRPr lang="en-US" sz="16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 marR="510540">
              <a:spcBef>
                <a:spcPts val="130"/>
              </a:spcBef>
            </a:pPr>
            <a:endParaRPr lang="en-US" sz="1600" spc="3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 marR="510540">
              <a:spcBef>
                <a:spcPts val="130"/>
              </a:spcBef>
            </a:pPr>
            <a:r>
              <a:rPr lang="ru-RU" sz="1600" spc="30" dirty="0">
                <a:solidFill>
                  <a:schemeClr val="tx2"/>
                </a:solidFill>
                <a:latin typeface="Poppins"/>
                <a:cs typeface="Trebuchet MS"/>
              </a:rPr>
              <a:t>Основные</a:t>
            </a:r>
            <a:r>
              <a:rPr lang="ru-RU" sz="1600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направления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нашей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25" dirty="0">
                <a:solidFill>
                  <a:schemeClr val="tx2"/>
                </a:solidFill>
                <a:latin typeface="Poppins"/>
                <a:cs typeface="Trebuchet MS"/>
              </a:rPr>
              <a:t>работы:</a:t>
            </a:r>
            <a:r>
              <a:rPr lang="en-US" sz="16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10" dirty="0">
                <a:solidFill>
                  <a:schemeClr val="tx2"/>
                </a:solidFill>
                <a:latin typeface="Poppins"/>
                <a:cs typeface="Trebuchet MS"/>
              </a:rPr>
              <a:t>спортивно-событийное, </a:t>
            </a:r>
            <a:r>
              <a:rPr lang="ru-RU" sz="1600" spc="-20" dirty="0">
                <a:solidFill>
                  <a:schemeClr val="tx2"/>
                </a:solidFill>
                <a:latin typeface="Poppins"/>
                <a:cs typeface="Trebuchet MS"/>
              </a:rPr>
              <a:t>социальное,</a:t>
            </a:r>
            <a:r>
              <a:rPr lang="en-US" sz="1600" spc="-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5" dirty="0">
                <a:solidFill>
                  <a:schemeClr val="tx2"/>
                </a:solidFill>
                <a:latin typeface="Poppins"/>
                <a:cs typeface="Trebuchet MS"/>
              </a:rPr>
              <a:t>культурное </a:t>
            </a:r>
            <a:r>
              <a:rPr lang="ru-RU" sz="1600" spc="20" dirty="0">
                <a:solidFill>
                  <a:schemeClr val="tx2"/>
                </a:solidFill>
                <a:latin typeface="Poppins"/>
                <a:cs typeface="Trebuchet MS"/>
              </a:rPr>
              <a:t>и </a:t>
            </a:r>
            <a:r>
              <a:rPr lang="ru-RU" sz="1600" spc="-35" dirty="0">
                <a:solidFill>
                  <a:schemeClr val="tx2"/>
                </a:solidFill>
                <a:latin typeface="Poppins"/>
                <a:cs typeface="Trebuchet MS"/>
              </a:rPr>
              <a:t>экологическое.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75" dirty="0">
                <a:solidFill>
                  <a:schemeClr val="tx2"/>
                </a:solidFill>
                <a:latin typeface="Poppins"/>
                <a:cs typeface="Trebuchet MS"/>
              </a:rPr>
              <a:t>Центр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15" dirty="0">
                <a:solidFill>
                  <a:schemeClr val="tx2"/>
                </a:solidFill>
                <a:latin typeface="Poppins"/>
                <a:cs typeface="Trebuchet MS"/>
              </a:rPr>
              <a:t>организовывает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0" dirty="0">
                <a:solidFill>
                  <a:schemeClr val="tx2"/>
                </a:solidFill>
                <a:latin typeface="Poppins"/>
                <a:cs typeface="Trebuchet MS"/>
              </a:rPr>
              <a:t>мероприятия </a:t>
            </a:r>
            <a:r>
              <a:rPr lang="ru-RU" sz="1600" spc="-74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различного </a:t>
            </a:r>
            <a:r>
              <a:rPr lang="ru-RU" sz="1600" spc="40" dirty="0">
                <a:solidFill>
                  <a:schemeClr val="tx2"/>
                </a:solidFill>
                <a:latin typeface="Poppins"/>
                <a:cs typeface="Trebuchet MS"/>
              </a:rPr>
              <a:t>уровня </a:t>
            </a:r>
            <a:r>
              <a:rPr lang="ru-RU" sz="1600" spc="340" dirty="0">
                <a:solidFill>
                  <a:schemeClr val="tx2"/>
                </a:solidFill>
                <a:latin typeface="Poppins"/>
                <a:cs typeface="Trebuchet MS"/>
              </a:rPr>
              <a:t>–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от </a:t>
            </a:r>
            <a:r>
              <a:rPr lang="ru-RU" sz="1600" spc="20" dirty="0">
                <a:solidFill>
                  <a:schemeClr val="tx2"/>
                </a:solidFill>
                <a:latin typeface="Poppins"/>
                <a:cs typeface="Trebuchet MS"/>
              </a:rPr>
              <a:t>муниципального </a:t>
            </a:r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до </a:t>
            </a:r>
            <a:r>
              <a:rPr lang="ru-RU" sz="1600" spc="-15" dirty="0">
                <a:solidFill>
                  <a:schemeClr val="tx2"/>
                </a:solidFill>
                <a:latin typeface="Poppins"/>
                <a:cs typeface="Trebuchet MS"/>
              </a:rPr>
              <a:t>международного,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популяризирует</a:t>
            </a:r>
            <a:r>
              <a:rPr lang="ru-RU" sz="1600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20" dirty="0">
                <a:solidFill>
                  <a:schemeClr val="tx2"/>
                </a:solidFill>
                <a:latin typeface="Poppins"/>
                <a:cs typeface="Trebuchet MS"/>
              </a:rPr>
              <a:t>добровольчество, </a:t>
            </a:r>
            <a:r>
              <a:rPr lang="ru-RU" sz="1600" spc="-74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участвует в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создании </a:t>
            </a:r>
            <a:r>
              <a:rPr lang="ru-RU" sz="1600" spc="-15" dirty="0">
                <a:solidFill>
                  <a:schemeClr val="tx2"/>
                </a:solidFill>
                <a:latin typeface="Poppins"/>
                <a:cs typeface="Trebuchet MS"/>
              </a:rPr>
              <a:t>методических </a:t>
            </a:r>
            <a:r>
              <a:rPr lang="ru-RU" sz="1600" spc="10" dirty="0">
                <a:solidFill>
                  <a:schemeClr val="tx2"/>
                </a:solidFill>
                <a:latin typeface="Poppins"/>
                <a:cs typeface="Trebuchet MS"/>
              </a:rPr>
              <a:t>материалов </a:t>
            </a:r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в </a:t>
            </a:r>
            <a:r>
              <a:rPr lang="ru-RU" sz="1600" spc="-60" dirty="0">
                <a:solidFill>
                  <a:schemeClr val="tx2"/>
                </a:solidFill>
                <a:latin typeface="Poppins"/>
                <a:cs typeface="Trebuchet MS"/>
              </a:rPr>
              <a:t>сфере </a:t>
            </a:r>
            <a:r>
              <a:rPr lang="ru-RU" sz="1600" spc="-15" dirty="0" err="1">
                <a:solidFill>
                  <a:schemeClr val="tx2"/>
                </a:solidFill>
                <a:latin typeface="Poppins"/>
                <a:cs typeface="Trebuchet MS"/>
              </a:rPr>
              <a:t>волонтёрства</a:t>
            </a:r>
            <a:r>
              <a:rPr lang="ru-RU" sz="1600" spc="-15" dirty="0">
                <a:solidFill>
                  <a:schemeClr val="tx2"/>
                </a:solidFill>
                <a:latin typeface="Poppins"/>
                <a:cs typeface="Trebuchet MS"/>
              </a:rPr>
              <a:t>, </a:t>
            </a:r>
            <a:r>
              <a:rPr lang="ru-RU" sz="1600" spc="55" dirty="0">
                <a:solidFill>
                  <a:schemeClr val="tx2"/>
                </a:solidFill>
                <a:latin typeface="Poppins"/>
                <a:cs typeface="Trebuchet MS"/>
              </a:rPr>
              <a:t>а </a:t>
            </a:r>
            <a:r>
              <a:rPr lang="ru-RU" sz="1600" spc="-25" dirty="0">
                <a:solidFill>
                  <a:schemeClr val="tx2"/>
                </a:solidFill>
                <a:latin typeface="Poppins"/>
                <a:cs typeface="Trebuchet MS"/>
              </a:rPr>
              <a:t>также </a:t>
            </a:r>
            <a:r>
              <a:rPr lang="ru-RU" sz="1600" spc="15" dirty="0">
                <a:solidFill>
                  <a:schemeClr val="tx2"/>
                </a:solidFill>
                <a:latin typeface="Poppins"/>
                <a:cs typeface="Trebuchet MS"/>
              </a:rPr>
              <a:t>реализует </a:t>
            </a:r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социальные </a:t>
            </a:r>
            <a:r>
              <a:rPr lang="ru-RU" sz="1600" spc="-74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5" dirty="0">
                <a:solidFill>
                  <a:schemeClr val="tx2"/>
                </a:solidFill>
                <a:latin typeface="Poppins"/>
                <a:cs typeface="Trebuchet MS"/>
              </a:rPr>
              <a:t>проекты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55" dirty="0">
                <a:solidFill>
                  <a:schemeClr val="tx2"/>
                </a:solidFill>
                <a:latin typeface="Poppins"/>
                <a:cs typeface="Trebuchet MS"/>
              </a:rPr>
              <a:t>за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35" dirty="0">
                <a:solidFill>
                  <a:schemeClr val="tx2"/>
                </a:solidFill>
                <a:latin typeface="Poppins"/>
                <a:cs typeface="Trebuchet MS"/>
              </a:rPr>
              <a:t>счёт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15" dirty="0">
                <a:solidFill>
                  <a:schemeClr val="tx2"/>
                </a:solidFill>
                <a:latin typeface="Poppins"/>
                <a:cs typeface="Trebuchet MS"/>
              </a:rPr>
              <a:t>средств</a:t>
            </a:r>
            <a:r>
              <a:rPr lang="ru-RU" sz="1600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5" dirty="0">
                <a:solidFill>
                  <a:schemeClr val="tx2"/>
                </a:solidFill>
                <a:latin typeface="Poppins"/>
                <a:cs typeface="Trebuchet MS"/>
              </a:rPr>
              <a:t>выигранных</a:t>
            </a:r>
            <a:r>
              <a:rPr lang="ru-RU" sz="1600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-25" dirty="0">
                <a:solidFill>
                  <a:schemeClr val="tx2"/>
                </a:solidFill>
                <a:latin typeface="Poppins"/>
                <a:cs typeface="Trebuchet MS"/>
              </a:rPr>
              <a:t>грантов.</a:t>
            </a:r>
            <a:endParaRPr lang="ru-RU" sz="16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endParaRPr lang="ru-RU" sz="1600" spc="165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z="1600" spc="165" dirty="0">
                <a:solidFill>
                  <a:schemeClr val="tx2"/>
                </a:solidFill>
                <a:latin typeface="Poppins"/>
                <a:cs typeface="Trebuchet MS"/>
              </a:rPr>
              <a:t>На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35" dirty="0">
                <a:solidFill>
                  <a:schemeClr val="tx2"/>
                </a:solidFill>
                <a:latin typeface="Poppins"/>
                <a:cs typeface="Trebuchet MS"/>
              </a:rPr>
              <a:t>базе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30" dirty="0">
                <a:solidFill>
                  <a:schemeClr val="tx2"/>
                </a:solidFill>
                <a:latin typeface="Poppins"/>
                <a:cs typeface="Trebuchet MS"/>
              </a:rPr>
              <a:t>центра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30" dirty="0">
                <a:solidFill>
                  <a:schemeClr val="tx2"/>
                </a:solidFill>
                <a:latin typeface="Poppins"/>
                <a:cs typeface="Trebuchet MS"/>
              </a:rPr>
              <a:t>создан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10" dirty="0">
                <a:solidFill>
                  <a:schemeClr val="tx2"/>
                </a:solidFill>
                <a:latin typeface="Poppins"/>
                <a:cs typeface="Trebuchet MS"/>
              </a:rPr>
              <a:t>ресурсный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25" dirty="0">
                <a:solidFill>
                  <a:schemeClr val="tx2"/>
                </a:solidFill>
                <a:latin typeface="Poppins"/>
                <a:cs typeface="Trebuchet MS"/>
              </a:rPr>
              <a:t>центр</a:t>
            </a:r>
            <a:r>
              <a:rPr lang="ru-RU" sz="1600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5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z="1600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40" dirty="0">
                <a:solidFill>
                  <a:schemeClr val="tx2"/>
                </a:solidFill>
                <a:latin typeface="Poppins"/>
                <a:cs typeface="Trebuchet MS"/>
              </a:rPr>
              <a:t>развитию</a:t>
            </a:r>
            <a:endParaRPr lang="ru-RU" sz="16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z="1600" dirty="0">
                <a:solidFill>
                  <a:schemeClr val="tx2"/>
                </a:solidFill>
                <a:latin typeface="Poppins"/>
                <a:cs typeface="Trebuchet MS"/>
              </a:rPr>
              <a:t>добровольчества</a:t>
            </a:r>
            <a:r>
              <a:rPr lang="ru-RU" sz="1600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z="1600" spc="145" dirty="0">
                <a:solidFill>
                  <a:schemeClr val="tx2"/>
                </a:solidFill>
                <a:latin typeface="Poppins"/>
                <a:cs typeface="Trebuchet MS"/>
              </a:rPr>
              <a:t>АВЦ.</a:t>
            </a:r>
            <a:endParaRPr lang="ru-RU" sz="16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0;p32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741680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E66083"/>
                </a:solidFill>
                <a:cs typeface="Arial"/>
              </a:rPr>
              <a:t>The</a:t>
            </a:r>
            <a:r>
              <a:rPr lang="en-US" sz="3200" spc="-30" dirty="0">
                <a:solidFill>
                  <a:srgbClr val="E66083"/>
                </a:solidFill>
                <a:cs typeface="Arial"/>
              </a:rPr>
              <a:t> </a:t>
            </a:r>
            <a:r>
              <a:rPr lang="en-US" sz="3200" spc="-85" dirty="0">
                <a:solidFill>
                  <a:srgbClr val="E66083"/>
                </a:solidFill>
                <a:cs typeface="Arial"/>
              </a:rPr>
              <a:t>description</a:t>
            </a:r>
            <a:r>
              <a:rPr lang="en-US" sz="3200" spc="-25" dirty="0">
                <a:solidFill>
                  <a:srgbClr val="E66083"/>
                </a:solidFill>
                <a:cs typeface="Arial"/>
              </a:rPr>
              <a:t> </a:t>
            </a:r>
            <a:br>
              <a:rPr lang="ru-RU" sz="3200" spc="-25" dirty="0">
                <a:solidFill>
                  <a:srgbClr val="E66083"/>
                </a:solidFill>
                <a:cs typeface="Arial"/>
              </a:rPr>
            </a:br>
            <a:r>
              <a:rPr lang="en-US" sz="3200" spc="-30" dirty="0">
                <a:solidFill>
                  <a:srgbClr val="E66083"/>
                </a:solidFill>
                <a:cs typeface="Arial"/>
              </a:rPr>
              <a:t>of</a:t>
            </a:r>
            <a:r>
              <a:rPr lang="en-US" sz="3200" spc="-25" dirty="0">
                <a:solidFill>
                  <a:srgbClr val="E66083"/>
                </a:solidFill>
                <a:cs typeface="Arial"/>
              </a:rPr>
              <a:t> </a:t>
            </a:r>
            <a:r>
              <a:rPr lang="en-US" sz="3200" spc="-65" dirty="0">
                <a:solidFill>
                  <a:srgbClr val="E66083"/>
                </a:solidFill>
                <a:cs typeface="Arial"/>
              </a:rPr>
              <a:t>activities</a:t>
            </a:r>
            <a:r>
              <a:rPr lang="en-US" sz="3200" spc="-25" dirty="0">
                <a:solidFill>
                  <a:srgbClr val="E66083"/>
                </a:solidFill>
                <a:cs typeface="Arial"/>
              </a:rPr>
              <a:t> </a:t>
            </a:r>
            <a:r>
              <a:rPr lang="en-US" sz="3200" spc="-20" dirty="0">
                <a:solidFill>
                  <a:srgbClr val="E66083"/>
                </a:solidFill>
                <a:cs typeface="Arial"/>
              </a:rPr>
              <a:t>of</a:t>
            </a:r>
            <a:r>
              <a:rPr lang="en-US" sz="3200" spc="-25" dirty="0">
                <a:solidFill>
                  <a:srgbClr val="E66083"/>
                </a:solidFill>
                <a:cs typeface="Arial"/>
              </a:rPr>
              <a:t> </a:t>
            </a:r>
            <a:r>
              <a:rPr lang="en-US" sz="3200" spc="-50" dirty="0">
                <a:solidFill>
                  <a:srgbClr val="E66083"/>
                </a:solidFill>
                <a:cs typeface="Arial"/>
              </a:rPr>
              <a:t>IRVC</a:t>
            </a:r>
            <a:endParaRPr sz="3200" b="0" dirty="0">
              <a:solidFill>
                <a:srgbClr val="E66083"/>
              </a:solidFill>
            </a:endParaRPr>
          </a:p>
        </p:txBody>
      </p:sp>
      <p:sp>
        <p:nvSpPr>
          <p:cNvPr id="35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Irkutsk regional volunteer center has organized volunteer activities since 2014.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We belong to coordinate events of different levels: from the municipal level to the international competitions.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Our volunteer activities include event-driven, sports, social, cultural and ecological directions. We are interested in development of methodological materials in the area of</a:t>
            </a:r>
          </a:p>
          <a:p>
            <a:r>
              <a:rPr lang="en-US" sz="1600" dirty="0">
                <a:solidFill>
                  <a:schemeClr val="tx2"/>
                </a:solidFill>
              </a:rPr>
              <a:t>volunteering and in implementation of social grant projects.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In addition, IRVC is a volunteer support center of the Association of volunteer centers.</a:t>
            </a:r>
            <a:endParaRPr sz="1600"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/>
          <p:nvPr/>
        </p:nvSpPr>
        <p:spPr>
          <a:xfrm flipH="1">
            <a:off x="3573825" y="-100"/>
            <a:ext cx="21633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"/>
          <p:cNvSpPr/>
          <p:nvPr/>
        </p:nvSpPr>
        <p:spPr>
          <a:xfrm flipH="1">
            <a:off x="3635400" y="0"/>
            <a:ext cx="22956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325" y="3180400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/>
          <p:cNvPicPr preferRelativeResize="0"/>
          <p:nvPr/>
        </p:nvPicPr>
        <p:blipFill rotWithShape="1">
          <a:blip r:embed="rId4">
            <a:alphaModFix/>
          </a:blip>
          <a:srcRect r="-14429"/>
          <a:stretch/>
        </p:blipFill>
        <p:spPr>
          <a:xfrm flipH="1">
            <a:off x="3688302" y="-176075"/>
            <a:ext cx="1351800" cy="11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 rotWithShape="1">
          <a:blip r:embed="rId4">
            <a:alphaModFix/>
          </a:blip>
          <a:srcRect b="18526"/>
          <a:stretch/>
        </p:blipFill>
        <p:spPr>
          <a:xfrm flipH="1">
            <a:off x="3487525" y="3952301"/>
            <a:ext cx="1450075" cy="11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675" y="16324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5250" y="2433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175" y="411957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200" spc="10" dirty="0"/>
              <a:t>Опыт</a:t>
            </a:r>
            <a:r>
              <a:rPr lang="ru-RU" sz="3200" spc="-135" dirty="0"/>
              <a:t> </a:t>
            </a:r>
            <a:r>
              <a:rPr lang="ru-RU" sz="3200" dirty="0"/>
              <a:t>организации</a:t>
            </a:r>
            <a:r>
              <a:rPr lang="ru-RU" sz="3200" spc="-135" dirty="0"/>
              <a:t> </a:t>
            </a:r>
            <a:r>
              <a:rPr lang="ru-RU" sz="3200" spc="-40" dirty="0"/>
              <a:t>спортивных </a:t>
            </a:r>
            <a:r>
              <a:rPr lang="ru-RU" sz="3200" spc="-1040" dirty="0"/>
              <a:t> </a:t>
            </a:r>
            <a:r>
              <a:rPr lang="ru-RU" sz="3200" spc="-15" dirty="0"/>
              <a:t>и</a:t>
            </a:r>
            <a:r>
              <a:rPr lang="ru-RU" sz="3200" spc="-114" dirty="0"/>
              <a:t> </a:t>
            </a:r>
            <a:r>
              <a:rPr lang="ru-RU" sz="3200" spc="-75" dirty="0"/>
              <a:t>иных</a:t>
            </a:r>
            <a:r>
              <a:rPr lang="ru-RU" sz="3200" spc="-110" dirty="0"/>
              <a:t> </a:t>
            </a:r>
            <a:r>
              <a:rPr lang="ru-RU" sz="3200" spc="-35" dirty="0"/>
              <a:t>мероприятий</a:t>
            </a:r>
            <a:endParaRPr sz="3200" b="0" dirty="0">
              <a:solidFill>
                <a:srgbClr val="E66083"/>
              </a:solidFill>
            </a:endParaRPr>
          </a:p>
        </p:txBody>
      </p:sp>
      <p:sp>
        <p:nvSpPr>
          <p:cNvPr id="24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2700" marR="5080">
              <a:spcBef>
                <a:spcPts val="310"/>
              </a:spcBef>
            </a:pP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Иркутский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региональный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волонтёрский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центр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принимал </a:t>
            </a:r>
            <a:r>
              <a:rPr lang="ru-RU" spc="-74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участие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организации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таких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мероприятий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как:</a:t>
            </a:r>
            <a:endParaRPr lang="en-US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 marR="5080">
              <a:spcBef>
                <a:spcPts val="310"/>
              </a:spcBef>
            </a:pPr>
            <a:endParaRPr lang="en-US" spc="1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marR="5080" indent="-342900">
              <a:spcBef>
                <a:spcPts val="310"/>
              </a:spcBef>
            </a:pP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</a:t>
            </a:r>
            <a:r>
              <a:rPr lang="en-US" spc="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VI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Российско-китайские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5" dirty="0">
                <a:solidFill>
                  <a:schemeClr val="tx2"/>
                </a:solidFill>
                <a:latin typeface="Poppins"/>
                <a:cs typeface="Trebuchet MS"/>
              </a:rPr>
              <a:t>молодёжные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игры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(2015)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Кубок</a:t>
            </a:r>
            <a:r>
              <a:rPr lang="ru-RU" spc="-13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Дэвиса</a:t>
            </a:r>
            <a:r>
              <a:rPr lang="ru-RU" spc="-13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(2015)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marR="779780" indent="-342900">
              <a:spcBef>
                <a:spcPts val="70"/>
              </a:spcBef>
            </a:pP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Российская</a:t>
            </a:r>
            <a:r>
              <a:rPr lang="ru-RU" spc="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студенческая</a:t>
            </a:r>
            <a:r>
              <a:rPr lang="ru-RU" spc="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0" dirty="0">
                <a:solidFill>
                  <a:schemeClr val="tx2"/>
                </a:solidFill>
                <a:latin typeface="Poppins"/>
                <a:cs typeface="Trebuchet MS"/>
              </a:rPr>
              <a:t>неделя</a:t>
            </a:r>
            <a:r>
              <a:rPr lang="en-US" spc="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(2016)</a:t>
            </a:r>
            <a:endParaRPr lang="en-US" spc="8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marR="779780" indent="-342900">
              <a:spcBef>
                <a:spcPts val="70"/>
              </a:spcBef>
            </a:pP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России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бильярду</a:t>
            </a:r>
            <a:r>
              <a:rPr lang="en-US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«Комбинированная </a:t>
            </a:r>
            <a:r>
              <a:rPr lang="ru-RU" spc="-73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пирамида»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(2016)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-15" dirty="0" err="1">
                <a:solidFill>
                  <a:schemeClr val="tx2"/>
                </a:solidFill>
                <a:latin typeface="Poppins"/>
                <a:cs typeface="Trebuchet MS"/>
              </a:rPr>
              <a:t>Far</a:t>
            </a:r>
            <a:r>
              <a:rPr lang="ru-RU" spc="-13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5" dirty="0" err="1">
                <a:solidFill>
                  <a:schemeClr val="tx2"/>
                </a:solidFill>
                <a:latin typeface="Poppins"/>
                <a:cs typeface="Trebuchet MS"/>
              </a:rPr>
              <a:t>East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90" dirty="0" err="1">
                <a:solidFill>
                  <a:schemeClr val="tx2"/>
                </a:solidFill>
                <a:latin typeface="Poppins"/>
                <a:cs typeface="Trebuchet MS"/>
              </a:rPr>
              <a:t>Cup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(2016)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Первенство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мира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хоккею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5" dirty="0">
                <a:solidFill>
                  <a:schemeClr val="tx2"/>
                </a:solidFill>
                <a:latin typeface="Poppins"/>
                <a:cs typeface="Trebuchet MS"/>
              </a:rPr>
              <a:t>мячом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среди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девушек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до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85" dirty="0">
                <a:solidFill>
                  <a:schemeClr val="tx2"/>
                </a:solidFill>
                <a:latin typeface="Poppins"/>
                <a:cs typeface="Trebuchet MS"/>
              </a:rPr>
              <a:t>17</a:t>
            </a:r>
            <a:r>
              <a:rPr lang="ru-RU" spc="-13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5" dirty="0">
                <a:solidFill>
                  <a:schemeClr val="tx2"/>
                </a:solidFill>
                <a:latin typeface="Poppins"/>
                <a:cs typeface="Trebuchet MS"/>
              </a:rPr>
              <a:t>лет</a:t>
            </a:r>
            <a:r>
              <a:rPr lang="ru-RU" spc="-13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(2017)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Сибирского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5" dirty="0">
                <a:solidFill>
                  <a:schemeClr val="tx2"/>
                </a:solidFill>
                <a:latin typeface="Poppins"/>
                <a:cs typeface="Trebuchet MS"/>
              </a:rPr>
              <a:t>федерального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округа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бильярдному</a:t>
            </a:r>
            <a:r>
              <a:rPr lang="ru-RU" spc="-13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спорту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(2018)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мира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профессиональному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мастерству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5" dirty="0" err="1">
                <a:solidFill>
                  <a:schemeClr val="tx2"/>
                </a:solidFill>
                <a:latin typeface="Poppins"/>
                <a:cs typeface="Trebuchet MS"/>
              </a:rPr>
              <a:t>WorldSkills</a:t>
            </a:r>
            <a:r>
              <a:rPr lang="en-US" spc="3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85" dirty="0">
                <a:solidFill>
                  <a:schemeClr val="tx2"/>
                </a:solidFill>
                <a:latin typeface="Poppins"/>
                <a:cs typeface="Trebuchet MS"/>
              </a:rPr>
              <a:t>2019 </a:t>
            </a:r>
            <a:r>
              <a:rPr lang="ru-RU" spc="50" dirty="0" err="1">
                <a:solidFill>
                  <a:schemeClr val="tx2"/>
                </a:solidFill>
                <a:latin typeface="Poppins"/>
                <a:cs typeface="Trebuchet MS"/>
              </a:rPr>
              <a:t>Kazan</a:t>
            </a:r>
            <a:r>
              <a:rPr lang="ru-RU" spc="5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(ресурсный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центр</a:t>
            </a:r>
            <a:r>
              <a:rPr lang="en-US" spc="-15" dirty="0">
                <a:solidFill>
                  <a:schemeClr val="tx2"/>
                </a:solidFill>
                <a:latin typeface="Poppins"/>
                <a:cs typeface="Trebuchet MS"/>
              </a:rPr>
              <a:t>)</a:t>
            </a:r>
          </a:p>
          <a:p>
            <a:pPr marL="355600" indent="-3429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Международный</a:t>
            </a:r>
            <a:r>
              <a:rPr lang="en-US" spc="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этнокультурный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5" dirty="0">
                <a:solidFill>
                  <a:schemeClr val="tx2"/>
                </a:solidFill>
                <a:latin typeface="Poppins"/>
                <a:cs typeface="Trebuchet MS"/>
              </a:rPr>
              <a:t>фестиваль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0" dirty="0">
                <a:solidFill>
                  <a:schemeClr val="tx2"/>
                </a:solidFill>
                <a:latin typeface="Poppins"/>
                <a:cs typeface="Trebuchet MS"/>
              </a:rPr>
              <a:t>«</a:t>
            </a:r>
            <a:r>
              <a:rPr lang="ru-RU" spc="-30" dirty="0" err="1">
                <a:solidFill>
                  <a:schemeClr val="tx2"/>
                </a:solidFill>
                <a:latin typeface="Poppins"/>
                <a:cs typeface="Trebuchet MS"/>
              </a:rPr>
              <a:t>Ёрдынские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игры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30" dirty="0">
                <a:solidFill>
                  <a:schemeClr val="tx2"/>
                </a:solidFill>
                <a:latin typeface="Poppins"/>
                <a:cs typeface="Trebuchet MS"/>
              </a:rPr>
              <a:t>–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 err="1">
                <a:solidFill>
                  <a:schemeClr val="tx2"/>
                </a:solidFill>
                <a:latin typeface="Poppins"/>
                <a:cs typeface="Trebuchet MS"/>
              </a:rPr>
              <a:t>игры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народов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Евразии»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(2019)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/>
          <p:nvPr/>
        </p:nvSpPr>
        <p:spPr>
          <a:xfrm flipH="1">
            <a:off x="3573825" y="-100"/>
            <a:ext cx="21633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"/>
          <p:cNvSpPr/>
          <p:nvPr/>
        </p:nvSpPr>
        <p:spPr>
          <a:xfrm flipH="1">
            <a:off x="3635400" y="0"/>
            <a:ext cx="2295600" cy="51435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3" name="Google Shape;4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325" y="3180400"/>
            <a:ext cx="3709850" cy="37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/>
          <p:cNvPicPr preferRelativeResize="0"/>
          <p:nvPr/>
        </p:nvPicPr>
        <p:blipFill rotWithShape="1">
          <a:blip r:embed="rId4">
            <a:alphaModFix/>
          </a:blip>
          <a:srcRect r="-14429"/>
          <a:stretch/>
        </p:blipFill>
        <p:spPr>
          <a:xfrm flipH="1">
            <a:off x="3688302" y="-176075"/>
            <a:ext cx="1351800" cy="11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4"/>
          <p:cNvPicPr preferRelativeResize="0"/>
          <p:nvPr/>
        </p:nvPicPr>
        <p:blipFill rotWithShape="1">
          <a:blip r:embed="rId4">
            <a:alphaModFix/>
          </a:blip>
          <a:srcRect b="18526"/>
          <a:stretch/>
        </p:blipFill>
        <p:spPr>
          <a:xfrm flipH="1">
            <a:off x="3487525" y="3952301"/>
            <a:ext cx="1450075" cy="11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5675" y="1632475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5250" y="243350"/>
            <a:ext cx="16192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5175" y="4119575"/>
            <a:ext cx="161925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200" spc="10" dirty="0"/>
              <a:t>Опыт</a:t>
            </a:r>
            <a:r>
              <a:rPr lang="ru-RU" sz="3200" spc="-135" dirty="0"/>
              <a:t> </a:t>
            </a:r>
            <a:r>
              <a:rPr lang="ru-RU" sz="3200" dirty="0"/>
              <a:t>организации</a:t>
            </a:r>
            <a:r>
              <a:rPr lang="ru-RU" sz="3200" spc="-135" dirty="0"/>
              <a:t> </a:t>
            </a:r>
            <a:r>
              <a:rPr lang="ru-RU" sz="3200" spc="-40" dirty="0"/>
              <a:t>спортивных </a:t>
            </a:r>
            <a:r>
              <a:rPr lang="ru-RU" sz="3200" spc="-1040" dirty="0"/>
              <a:t> </a:t>
            </a:r>
            <a:r>
              <a:rPr lang="ru-RU" sz="3200" spc="-15" dirty="0"/>
              <a:t>и</a:t>
            </a:r>
            <a:r>
              <a:rPr lang="ru-RU" sz="3200" spc="-114" dirty="0"/>
              <a:t> </a:t>
            </a:r>
            <a:r>
              <a:rPr lang="ru-RU" sz="3200" spc="-75" dirty="0"/>
              <a:t>иных</a:t>
            </a:r>
            <a:r>
              <a:rPr lang="ru-RU" sz="3200" spc="-110" dirty="0"/>
              <a:t> </a:t>
            </a:r>
            <a:r>
              <a:rPr lang="ru-RU" sz="3200" spc="-35" dirty="0"/>
              <a:t>мероприятий</a:t>
            </a:r>
            <a:endParaRPr sz="3200" b="0" dirty="0">
              <a:solidFill>
                <a:srgbClr val="E66083"/>
              </a:solidFill>
            </a:endParaRPr>
          </a:p>
        </p:txBody>
      </p:sp>
      <p:sp>
        <p:nvSpPr>
          <p:cNvPr id="24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2700">
              <a:spcBef>
                <a:spcPts val="100"/>
              </a:spcBef>
            </a:pPr>
            <a:endParaRPr lang="ru-RU" spc="1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>
              <a:spcBef>
                <a:spcPts val="100"/>
              </a:spcBef>
            </a:pP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</a:t>
            </a:r>
            <a:r>
              <a:rPr lang="en-US" spc="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35" dirty="0">
                <a:solidFill>
                  <a:schemeClr val="tx2"/>
                </a:solidFill>
                <a:latin typeface="Poppins"/>
                <a:cs typeface="Trebuchet MS"/>
              </a:rPr>
              <a:t>ХХIХ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Всемирная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зимняя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Универсиада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Красноярске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(2019)</a:t>
            </a:r>
            <a:b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Эстафета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зимней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Универсиады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(2019) </a:t>
            </a:r>
            <a:br>
              <a:rPr lang="en-US" spc="80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</a:t>
            </a:r>
            <a:r>
              <a:rPr lang="en-US" spc="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 err="1">
                <a:solidFill>
                  <a:schemeClr val="tx2"/>
                </a:solidFill>
                <a:latin typeface="Poppins"/>
                <a:cs typeface="Trebuchet MS"/>
              </a:rPr>
              <a:t>Silk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80" dirty="0" err="1">
                <a:solidFill>
                  <a:schemeClr val="tx2"/>
                </a:solidFill>
                <a:latin typeface="Poppins"/>
                <a:cs typeface="Trebuchet MS"/>
              </a:rPr>
              <a:t>Way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Poppins"/>
                <a:cs typeface="Trebuchet MS"/>
              </a:rPr>
              <a:t>Rally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(2019) 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Первенство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Сибирского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5" dirty="0">
                <a:solidFill>
                  <a:schemeClr val="tx2"/>
                </a:solidFill>
                <a:latin typeface="Poppins"/>
                <a:cs typeface="Trebuchet MS"/>
              </a:rPr>
              <a:t>федерального</a:t>
            </a:r>
            <a: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округа</a:t>
            </a:r>
            <a:r>
              <a:rPr lang="ru-RU" spc="-13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самбо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(2019)</a:t>
            </a:r>
            <a:b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50" dirty="0">
                <a:solidFill>
                  <a:schemeClr val="tx2"/>
                </a:solidFill>
                <a:latin typeface="Poppins"/>
                <a:cs typeface="Trebuchet MS"/>
              </a:rPr>
              <a:t>XL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мира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хоккею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5" dirty="0">
                <a:solidFill>
                  <a:schemeClr val="tx2"/>
                </a:solidFill>
                <a:latin typeface="Poppins"/>
                <a:cs typeface="Trebuchet MS"/>
              </a:rPr>
              <a:t>мячом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(2020)</a:t>
            </a:r>
            <a:b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Кубок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России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бенди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(2021)</a:t>
            </a:r>
            <a:b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-10" dirty="0" err="1">
                <a:solidFill>
                  <a:schemeClr val="tx2"/>
                </a:solidFill>
                <a:latin typeface="Poppins"/>
                <a:cs typeface="Trebuchet MS"/>
              </a:rPr>
              <a:t>Офф-роад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гонка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65" dirty="0">
                <a:solidFill>
                  <a:schemeClr val="tx2"/>
                </a:solidFill>
                <a:latin typeface="Poppins"/>
                <a:cs typeface="Trebuchet MS"/>
              </a:rPr>
              <a:t>RFC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70" dirty="0">
                <a:solidFill>
                  <a:schemeClr val="tx2"/>
                </a:solidFill>
                <a:latin typeface="Poppins"/>
                <a:cs typeface="Trebuchet MS"/>
              </a:rPr>
              <a:t>BAIKAL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(2021,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20" dirty="0">
                <a:solidFill>
                  <a:schemeClr val="tx2"/>
                </a:solidFill>
                <a:latin typeface="Poppins"/>
                <a:cs typeface="Trebuchet MS"/>
              </a:rPr>
              <a:t>2022)</a:t>
            </a:r>
            <a:endParaRPr lang="en-US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Кубок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России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кёрлингу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(2022)</a:t>
            </a:r>
            <a:br>
              <a:rPr lang="en-US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20" dirty="0" err="1">
                <a:solidFill>
                  <a:schemeClr val="tx2"/>
                </a:solidFill>
                <a:latin typeface="Poppins"/>
                <a:cs typeface="Trebuchet MS"/>
              </a:rPr>
              <a:t>Суперлига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Высшая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лига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0" dirty="0">
                <a:solidFill>
                  <a:schemeClr val="tx2"/>
                </a:solidFill>
                <a:latin typeface="Poppins"/>
                <a:cs typeface="Trebuchet MS"/>
              </a:rPr>
              <a:t>XXXI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Чемпионата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России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2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хоккею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5" dirty="0">
                <a:solidFill>
                  <a:schemeClr val="tx2"/>
                </a:solidFill>
                <a:latin typeface="Poppins"/>
                <a:cs typeface="Trebuchet MS"/>
              </a:rPr>
              <a:t>мячом</a:t>
            </a:r>
            <a:r>
              <a:rPr lang="ru-RU" spc="-12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(2022)</a:t>
            </a:r>
            <a:b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50" dirty="0">
                <a:solidFill>
                  <a:schemeClr val="tx2"/>
                </a:solidFill>
                <a:latin typeface="Poppins"/>
                <a:cs typeface="Trebuchet MS"/>
              </a:rPr>
              <a:t>XL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Всероссийская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массовая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30" dirty="0">
                <a:solidFill>
                  <a:schemeClr val="tx2"/>
                </a:solidFill>
                <a:latin typeface="Poppins"/>
                <a:cs typeface="Trebuchet MS"/>
              </a:rPr>
              <a:t>лыжная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гонка</a:t>
            </a:r>
            <a:r>
              <a:rPr lang="ru-RU" spc="-10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0" dirty="0">
                <a:solidFill>
                  <a:schemeClr val="tx2"/>
                </a:solidFill>
                <a:latin typeface="Poppins"/>
                <a:cs typeface="Trebuchet MS"/>
              </a:rPr>
              <a:t>«Лыжня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России»</a:t>
            </a:r>
            <a:r>
              <a:rPr lang="ru-RU" spc="-15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0" dirty="0">
                <a:solidFill>
                  <a:schemeClr val="tx2"/>
                </a:solidFill>
                <a:latin typeface="Poppins"/>
                <a:cs typeface="Trebuchet MS"/>
              </a:rPr>
              <a:t>(2022)</a:t>
            </a:r>
            <a:b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Чемпионат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России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по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конькобежному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спорту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(2022,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20" dirty="0">
                <a:solidFill>
                  <a:schemeClr val="tx2"/>
                </a:solidFill>
                <a:latin typeface="Poppins"/>
                <a:cs typeface="Trebuchet MS"/>
              </a:rPr>
              <a:t>2023)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342900" lvl="0" indent="-342900"/>
            <a:endParaRPr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spc="10" dirty="0"/>
              <a:t>Опыт</a:t>
            </a:r>
            <a:r>
              <a:rPr lang="ru-RU" sz="2400" spc="-125" dirty="0"/>
              <a:t> </a:t>
            </a:r>
            <a:r>
              <a:rPr lang="ru-RU" sz="2400" spc="20" dirty="0"/>
              <a:t>разработки</a:t>
            </a:r>
            <a:r>
              <a:rPr lang="ru-RU" sz="2400" spc="-125" dirty="0"/>
              <a:t> </a:t>
            </a:r>
            <a:r>
              <a:rPr lang="ru-RU" sz="2400" spc="-15" dirty="0"/>
              <a:t>и</a:t>
            </a:r>
            <a:r>
              <a:rPr lang="ru-RU" sz="2400" spc="-125" dirty="0"/>
              <a:t> </a:t>
            </a:r>
            <a:r>
              <a:rPr lang="ru-RU" sz="2400" spc="-15" dirty="0"/>
              <a:t>реализации </a:t>
            </a:r>
            <a:r>
              <a:rPr lang="ru-RU" sz="2400" spc="-1040" dirty="0"/>
              <a:t> </a:t>
            </a:r>
            <a:br>
              <a:rPr lang="ru-RU" sz="2400" spc="-1040" dirty="0"/>
            </a:br>
            <a:r>
              <a:rPr lang="ru-RU" sz="2400" spc="-65" dirty="0"/>
              <a:t>социальных </a:t>
            </a:r>
            <a:r>
              <a:rPr lang="ru-RU" sz="2400" spc="-15" dirty="0"/>
              <a:t>и </a:t>
            </a:r>
            <a:r>
              <a:rPr lang="ru-RU" sz="2400" spc="-50" dirty="0"/>
              <a:t>волонтёрских</a:t>
            </a:r>
            <a:r>
              <a:rPr lang="ru-RU" sz="2400" spc="-45" dirty="0"/>
              <a:t> </a:t>
            </a:r>
            <a:br>
              <a:rPr lang="ru-RU" sz="2400" spc="-45" dirty="0"/>
            </a:br>
            <a:r>
              <a:rPr lang="ru-RU" sz="2400" spc="-25" dirty="0"/>
              <a:t>проектов</a:t>
            </a:r>
            <a:r>
              <a:rPr lang="ru-RU" sz="2400" spc="-114" dirty="0"/>
              <a:t> </a:t>
            </a:r>
            <a:r>
              <a:rPr lang="ru-RU" sz="2400" spc="-35" dirty="0"/>
              <a:t>в</a:t>
            </a:r>
            <a:r>
              <a:rPr lang="ru-RU" sz="2400" spc="-110" dirty="0"/>
              <a:t> </a:t>
            </a:r>
            <a:r>
              <a:rPr lang="ru-RU" sz="2400" spc="-60" dirty="0"/>
              <a:t>регионе</a:t>
            </a:r>
            <a:endParaRPr sz="2400" b="0" dirty="0"/>
          </a:p>
        </p:txBody>
      </p:sp>
      <p:sp>
        <p:nvSpPr>
          <p:cNvPr id="392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2700" marR="242570">
              <a:spcBef>
                <a:spcPts val="280"/>
              </a:spcBef>
            </a:pPr>
            <a:endParaRPr lang="ru-RU" spc="12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 marR="242570">
              <a:spcBef>
                <a:spcPts val="280"/>
              </a:spcBef>
            </a:pPr>
            <a:r>
              <a:rPr lang="ru-RU" spc="120" dirty="0">
                <a:solidFill>
                  <a:schemeClr val="tx2"/>
                </a:solidFill>
                <a:latin typeface="Poppins"/>
                <a:cs typeface="Trebuchet MS"/>
              </a:rPr>
              <a:t>ИРВЦ,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момента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своего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основания и по настоящее время,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регулярно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участвует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выигрывает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различные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добровольческие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 </a:t>
            </a:r>
            <a:r>
              <a:rPr lang="ru-RU" spc="-10" dirty="0" err="1">
                <a:solidFill>
                  <a:schemeClr val="tx2"/>
                </a:solidFill>
                <a:latin typeface="Poppins"/>
                <a:cs typeface="Trebuchet MS"/>
              </a:rPr>
              <a:t>грантовые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0" dirty="0">
                <a:solidFill>
                  <a:schemeClr val="tx2"/>
                </a:solidFill>
                <a:latin typeface="Poppins"/>
                <a:cs typeface="Trebuchet MS"/>
              </a:rPr>
              <a:t>конкурсы,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разрабатывает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реализует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социальные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 </a:t>
            </a:r>
            <a:r>
              <a:rPr lang="ru-RU" spc="-73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волонтёрские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проекты.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Примеры: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endParaRPr lang="ru-RU" spc="45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Разработка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реализация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проектов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«Школа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волонтёра»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10" dirty="0">
                <a:solidFill>
                  <a:schemeClr val="tx2"/>
                </a:solidFill>
                <a:latin typeface="Poppins"/>
                <a:cs typeface="Trebuchet MS"/>
              </a:rPr>
              <a:t>«</a:t>
            </a:r>
            <a:r>
              <a:rPr lang="ru-RU" spc="155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о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лон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т</a:t>
            </a:r>
            <a:r>
              <a:rPr lang="ru-RU" spc="-30" dirty="0">
                <a:solidFill>
                  <a:schemeClr val="tx2"/>
                </a:solidFill>
                <a:latin typeface="Poppins"/>
                <a:cs typeface="Trebuchet MS"/>
              </a:rPr>
              <a:t>ёры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х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отят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учиться</a:t>
            </a:r>
            <a:r>
              <a:rPr lang="ru-RU" spc="-295" dirty="0">
                <a:solidFill>
                  <a:schemeClr val="tx2"/>
                </a:solidFill>
                <a:latin typeface="Poppins"/>
                <a:cs typeface="Trebuchet MS"/>
              </a:rPr>
              <a:t>»</a:t>
            </a:r>
            <a:r>
              <a:rPr lang="ru-RU" spc="-350" dirty="0">
                <a:solidFill>
                  <a:schemeClr val="tx2"/>
                </a:solidFill>
                <a:latin typeface="Poppins"/>
                <a:cs typeface="Trebuchet MS"/>
              </a:rPr>
              <a:t>.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b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Лекции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мастер</a:t>
            </a:r>
            <a:r>
              <a:rPr lang="ru-RU" spc="140" dirty="0">
                <a:solidFill>
                  <a:schemeClr val="tx2"/>
                </a:solidFill>
                <a:latin typeface="Poppins"/>
                <a:cs typeface="Trebuchet MS"/>
              </a:rPr>
              <a:t>-</a:t>
            </a:r>
            <a:r>
              <a:rPr lang="ru-RU" spc="-35" dirty="0">
                <a:solidFill>
                  <a:schemeClr val="tx2"/>
                </a:solidFill>
                <a:latin typeface="Poppins"/>
                <a:cs typeface="Trebuchet MS"/>
              </a:rPr>
              <a:t>классы</a:t>
            </a:r>
            <a:r>
              <a:rPr lang="ru-RU" spc="-350" dirty="0">
                <a:solidFill>
                  <a:schemeClr val="tx2"/>
                </a:solidFill>
                <a:latin typeface="Poppins"/>
                <a:cs typeface="Trebuchet MS"/>
              </a:rPr>
              <a:t>  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для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добровольцев</a:t>
            </a:r>
            <a:r>
              <a:rPr lang="ru-RU" spc="-114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Иркутской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области</a:t>
            </a:r>
            <a:r>
              <a:rPr lang="ru-RU" spc="-1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85" dirty="0">
                <a:solidFill>
                  <a:schemeClr val="tx2"/>
                </a:solidFill>
                <a:latin typeface="Poppins"/>
                <a:cs typeface="Trebuchet MS"/>
              </a:rPr>
              <a:t>(2016-2022).</a:t>
            </a:r>
          </a:p>
          <a:p>
            <a:pPr marL="12700"/>
            <a:endParaRPr lang="ru-RU" spc="85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Разработка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реализация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проекта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«</a:t>
            </a:r>
            <a:r>
              <a:rPr lang="ru-RU" spc="15" dirty="0" err="1">
                <a:solidFill>
                  <a:schemeClr val="tx2"/>
                </a:solidFill>
                <a:latin typeface="Poppins"/>
                <a:cs typeface="Trebuchet MS"/>
              </a:rPr>
              <a:t>Эко-лагерь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 волонтёров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на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Байкале»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(2018).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Организаторы </a:t>
            </a:r>
            <a:r>
              <a:rPr lang="ru-RU" spc="-95" dirty="0" err="1">
                <a:solidFill>
                  <a:schemeClr val="tx2"/>
                </a:solidFill>
                <a:latin typeface="Poppins"/>
                <a:cs typeface="Trebuchet MS"/>
              </a:rPr>
              <a:t>эко-лагеря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: </a:t>
            </a:r>
            <a:r>
              <a:rPr lang="ru-RU" spc="235" dirty="0">
                <a:solidFill>
                  <a:schemeClr val="tx2"/>
                </a:solidFill>
                <a:latin typeface="Poppins"/>
                <a:cs typeface="Trebuchet MS"/>
              </a:rPr>
              <a:t>ИРВЦ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«Заповедное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Прибайкалье».</a:t>
            </a:r>
          </a:p>
          <a:p>
            <a:pPr marL="12700"/>
            <a:b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Разработка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реализация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Poppins"/>
                <a:cs typeface="Trebuchet MS"/>
              </a:rPr>
              <a:t>квеста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«Я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45" dirty="0">
                <a:solidFill>
                  <a:schemeClr val="tx2"/>
                </a:solidFill>
                <a:latin typeface="Poppins"/>
                <a:cs typeface="Trebuchet MS"/>
              </a:rPr>
              <a:t>волонтёр».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Проект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победил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на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 err="1">
                <a:solidFill>
                  <a:schemeClr val="tx2"/>
                </a:solidFill>
                <a:latin typeface="Poppins"/>
                <a:cs typeface="Trebuchet MS"/>
              </a:rPr>
              <a:t>грантовом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конкурсе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форума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«Байкал».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«Я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волонтёр»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–</a:t>
            </a:r>
            <a:r>
              <a:rPr lang="ru-RU" dirty="0">
                <a:latin typeface="Poppins"/>
              </a:rPr>
              <a:t> </a:t>
            </a:r>
            <a:r>
              <a:rPr lang="ru-RU" spc="-15" dirty="0" err="1">
                <a:solidFill>
                  <a:schemeClr val="tx2"/>
                </a:solidFill>
                <a:latin typeface="Poppins"/>
                <a:cs typeface="Trebuchet MS"/>
              </a:rPr>
              <a:t>квест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для </a:t>
            </a:r>
            <a:r>
              <a:rPr lang="ru-RU" spc="-66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волонтёров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из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городов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0" dirty="0">
                <a:solidFill>
                  <a:schemeClr val="tx2"/>
                </a:solidFill>
                <a:latin typeface="Poppins"/>
                <a:cs typeface="Trebuchet MS"/>
              </a:rPr>
              <a:t>Иркутской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5" dirty="0">
                <a:solidFill>
                  <a:schemeClr val="tx2"/>
                </a:solidFill>
                <a:latin typeface="Poppins"/>
                <a:cs typeface="Trebuchet MS"/>
              </a:rPr>
              <a:t>области,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рассказывающий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о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разных </a:t>
            </a:r>
            <a:r>
              <a:rPr lang="ru-RU" spc="-66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направлениях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добровольчества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(2019).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spc="10" dirty="0"/>
              <a:t>Опыт</a:t>
            </a:r>
            <a:r>
              <a:rPr lang="ru-RU" sz="2400" spc="-125" dirty="0"/>
              <a:t> </a:t>
            </a:r>
            <a:r>
              <a:rPr lang="ru-RU" sz="2400" spc="20" dirty="0"/>
              <a:t>разработки</a:t>
            </a:r>
            <a:r>
              <a:rPr lang="ru-RU" sz="2400" spc="-125" dirty="0"/>
              <a:t> </a:t>
            </a:r>
            <a:r>
              <a:rPr lang="ru-RU" sz="2400" spc="-15" dirty="0"/>
              <a:t>и</a:t>
            </a:r>
            <a:r>
              <a:rPr lang="ru-RU" sz="2400" spc="-125" dirty="0"/>
              <a:t> </a:t>
            </a:r>
            <a:r>
              <a:rPr lang="ru-RU" sz="2400" spc="-15" dirty="0"/>
              <a:t>реализации </a:t>
            </a:r>
            <a:r>
              <a:rPr lang="ru-RU" sz="2400" spc="-1040" dirty="0"/>
              <a:t> </a:t>
            </a:r>
            <a:br>
              <a:rPr lang="ru-RU" sz="2400" spc="-1040" dirty="0"/>
            </a:br>
            <a:r>
              <a:rPr lang="ru-RU" sz="2400" spc="-65" dirty="0"/>
              <a:t>социальных </a:t>
            </a:r>
            <a:r>
              <a:rPr lang="ru-RU" sz="2400" spc="-15" dirty="0"/>
              <a:t>и </a:t>
            </a:r>
            <a:r>
              <a:rPr lang="ru-RU" sz="2400" spc="-50" dirty="0"/>
              <a:t>волонтёрских</a:t>
            </a:r>
            <a:r>
              <a:rPr lang="ru-RU" sz="2400" spc="-45" dirty="0"/>
              <a:t> </a:t>
            </a:r>
            <a:br>
              <a:rPr lang="ru-RU" sz="2400" spc="-45" dirty="0"/>
            </a:br>
            <a:r>
              <a:rPr lang="ru-RU" sz="2400" spc="-25" dirty="0"/>
              <a:t>проектов</a:t>
            </a:r>
            <a:r>
              <a:rPr lang="ru-RU" sz="2400" spc="-114" dirty="0"/>
              <a:t> </a:t>
            </a:r>
            <a:r>
              <a:rPr lang="ru-RU" sz="2400" spc="-35" dirty="0"/>
              <a:t>в</a:t>
            </a:r>
            <a:r>
              <a:rPr lang="ru-RU" sz="2400" spc="-110" dirty="0"/>
              <a:t> </a:t>
            </a:r>
            <a:r>
              <a:rPr lang="ru-RU" sz="2400" spc="-60" dirty="0"/>
              <a:t>регионе</a:t>
            </a:r>
            <a:endParaRPr sz="2400" b="0" dirty="0"/>
          </a:p>
        </p:txBody>
      </p:sp>
      <p:sp>
        <p:nvSpPr>
          <p:cNvPr id="392" name="Google Shape;392;p32"/>
          <p:cNvSpPr txBox="1"/>
          <p:nvPr/>
        </p:nvSpPr>
        <p:spPr>
          <a:xfrm>
            <a:off x="609600" y="1504950"/>
            <a:ext cx="8077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Разработка и реализация проекта «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Добрый регион: развитие муниципальных представительств». Проект победил в конкурсе Фонде Президентских грантов (2020).</a:t>
            </a:r>
          </a:p>
          <a:p>
            <a:pPr marL="12700"/>
            <a:endParaRPr lang="ru-RU" spc="1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Разработка и проведение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тура «Область молодых». Проект выиграл конкурс Фонда Президентских грантов (2021).</a:t>
            </a:r>
          </a:p>
          <a:p>
            <a:pPr marL="12700"/>
            <a:endParaRPr lang="ru-RU" spc="100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Разработка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реализация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проекта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«Добро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на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Севере».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5" dirty="0">
                <a:solidFill>
                  <a:schemeClr val="tx2"/>
                </a:solidFill>
                <a:latin typeface="Poppins"/>
                <a:cs typeface="Trebuchet MS"/>
              </a:rPr>
              <a:t>Лекции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мастер-классы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сфере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 err="1">
                <a:solidFill>
                  <a:schemeClr val="tx2"/>
                </a:solidFill>
                <a:latin typeface="Poppins"/>
                <a:cs typeface="Trebuchet MS"/>
              </a:rPr>
              <a:t>волонтёрства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для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жителей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северных </a:t>
            </a:r>
            <a:r>
              <a:rPr lang="ru-RU" spc="-66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0" dirty="0">
                <a:solidFill>
                  <a:schemeClr val="tx2"/>
                </a:solidFill>
                <a:latin typeface="Poppins"/>
                <a:cs typeface="Trebuchet MS"/>
              </a:rPr>
              <a:t>районов</a:t>
            </a:r>
            <a:r>
              <a:rPr lang="ru-RU" spc="-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40" dirty="0">
                <a:solidFill>
                  <a:schemeClr val="tx2"/>
                </a:solidFill>
                <a:latin typeface="Poppins"/>
                <a:cs typeface="Trebuchet MS"/>
              </a:rPr>
              <a:t>Иркутской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области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(2022).</a:t>
            </a:r>
          </a:p>
          <a:p>
            <a:pPr marL="12700"/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spc="55" dirty="0">
                <a:solidFill>
                  <a:schemeClr val="tx2"/>
                </a:solidFill>
                <a:latin typeface="Poppins"/>
                <a:cs typeface="Trebuchet MS"/>
              </a:rPr>
              <a:t>Разработка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30" dirty="0">
                <a:solidFill>
                  <a:schemeClr val="tx2"/>
                </a:solidFill>
                <a:latin typeface="Poppins"/>
                <a:cs typeface="Trebuchet MS"/>
              </a:rPr>
              <a:t>реализация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проекта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«Взаимная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70" dirty="0">
                <a:solidFill>
                  <a:schemeClr val="tx2"/>
                </a:solidFill>
                <a:latin typeface="Poppins"/>
                <a:cs typeface="Trebuchet MS"/>
              </a:rPr>
              <a:t>улыбка»,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победившего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в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конкурсе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социальных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проектов </a:t>
            </a:r>
            <a:r>
              <a:rPr lang="ru-RU" spc="35" dirty="0">
                <a:solidFill>
                  <a:schemeClr val="tx2"/>
                </a:solidFill>
                <a:latin typeface="Poppins"/>
                <a:cs typeface="Trebuchet MS"/>
              </a:rPr>
              <a:t>Иркутского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городского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5" dirty="0">
                <a:solidFill>
                  <a:schemeClr val="tx2"/>
                </a:solidFill>
                <a:latin typeface="Poppins"/>
                <a:cs typeface="Trebuchet MS"/>
              </a:rPr>
              <a:t>форума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молодёжи</a:t>
            </a:r>
            <a:r>
              <a:rPr lang="en-US" spc="-50" dirty="0">
                <a:solidFill>
                  <a:schemeClr val="tx2"/>
                </a:solidFill>
                <a:latin typeface="Poppins"/>
                <a:cs typeface="Trebuchet MS"/>
              </a:rPr>
              <a:t> 2022</a:t>
            </a:r>
            <a:r>
              <a:rPr lang="ru-RU" spc="-50" dirty="0">
                <a:solidFill>
                  <a:schemeClr val="tx2"/>
                </a:solidFill>
                <a:latin typeface="Poppins"/>
                <a:cs typeface="Trebuchet MS"/>
              </a:rPr>
              <a:t>.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0" dirty="0">
                <a:solidFill>
                  <a:schemeClr val="tx2"/>
                </a:solidFill>
                <a:latin typeface="Poppins"/>
                <a:cs typeface="Trebuchet MS"/>
              </a:rPr>
              <a:t>Серия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творческих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 мастер-классов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5" dirty="0">
                <a:solidFill>
                  <a:schemeClr val="tx2"/>
                </a:solidFill>
                <a:latin typeface="Poppins"/>
                <a:cs typeface="Trebuchet MS"/>
              </a:rPr>
              <a:t>для </a:t>
            </a:r>
            <a:r>
              <a:rPr lang="ru-RU" spc="-20" dirty="0">
                <a:solidFill>
                  <a:schemeClr val="tx2"/>
                </a:solidFill>
                <a:latin typeface="Poppins"/>
                <a:cs typeface="Trebuchet MS"/>
              </a:rPr>
              <a:t>детей </a:t>
            </a:r>
            <a:r>
              <a:rPr lang="ru-RU" spc="-30" dirty="0">
                <a:solidFill>
                  <a:schemeClr val="tx2"/>
                </a:solidFill>
                <a:latin typeface="Poppins"/>
                <a:cs typeface="Trebuchet MS"/>
              </a:rPr>
              <a:t>с </a:t>
            </a:r>
            <a:r>
              <a:rPr lang="ru-RU" spc="5" dirty="0">
                <a:solidFill>
                  <a:schemeClr val="tx2"/>
                </a:solidFill>
                <a:latin typeface="Poppins"/>
                <a:cs typeface="Trebuchet MS"/>
              </a:rPr>
              <a:t>ограниченными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возможностями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здоровья </a:t>
            </a:r>
            <a:r>
              <a:rPr lang="ru-RU" spc="25" dirty="0">
                <a:solidFill>
                  <a:schemeClr val="tx2"/>
                </a:solidFill>
                <a:latin typeface="Poppins"/>
                <a:cs typeface="Trebuchet MS"/>
              </a:rPr>
              <a:t>от </a:t>
            </a:r>
            <a:r>
              <a:rPr lang="ru-RU" spc="185" dirty="0">
                <a:solidFill>
                  <a:schemeClr val="tx2"/>
                </a:solidFill>
                <a:latin typeface="Poppins"/>
                <a:cs typeface="Trebuchet MS"/>
              </a:rPr>
              <a:t>14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до </a:t>
            </a:r>
            <a:r>
              <a:rPr lang="ru-RU" spc="185" dirty="0">
                <a:solidFill>
                  <a:schemeClr val="tx2"/>
                </a:solidFill>
                <a:latin typeface="Poppins"/>
                <a:cs typeface="Trebuchet MS"/>
              </a:rPr>
              <a:t>17 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лет.</a:t>
            </a:r>
            <a:b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</a:b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75" dirty="0">
                <a:solidFill>
                  <a:schemeClr val="tx2"/>
                </a:solidFill>
                <a:latin typeface="Poppins"/>
                <a:cs typeface="Trebuchet MS"/>
              </a:rPr>
              <a:t>Для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проведения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мастер-классов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будет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обучено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20" dirty="0">
                <a:solidFill>
                  <a:schemeClr val="tx2"/>
                </a:solidFill>
                <a:latin typeface="Poppins"/>
                <a:cs typeface="Trebuchet MS"/>
              </a:rPr>
              <a:t>и</a:t>
            </a:r>
            <a:r>
              <a:rPr lang="ru-RU" spc="-8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задействовано </a:t>
            </a:r>
            <a:r>
              <a:rPr lang="ru-RU" spc="-66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85" dirty="0">
                <a:solidFill>
                  <a:schemeClr val="tx2"/>
                </a:solidFill>
                <a:latin typeface="Poppins"/>
                <a:cs typeface="Trebuchet MS"/>
              </a:rPr>
              <a:t>20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5" dirty="0">
                <a:solidFill>
                  <a:schemeClr val="tx2"/>
                </a:solidFill>
                <a:latin typeface="Poppins"/>
                <a:cs typeface="Trebuchet MS"/>
              </a:rPr>
              <a:t>волонтёров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из </a:t>
            </a:r>
            <a:r>
              <a:rPr lang="ru-RU" spc="40" dirty="0">
                <a:solidFill>
                  <a:schemeClr val="tx2"/>
                </a:solidFill>
                <a:latin typeface="Poppins"/>
                <a:cs typeface="Trebuchet MS"/>
              </a:rPr>
              <a:t>Иркутска в возрасте от 18 до 35 лет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50" dirty="0">
                <a:solidFill>
                  <a:schemeClr val="tx2"/>
                </a:solidFill>
                <a:latin typeface="Poppins"/>
                <a:cs typeface="Trebuchet MS"/>
              </a:rPr>
              <a:t>(2023,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dirty="0">
                <a:solidFill>
                  <a:schemeClr val="tx2"/>
                </a:solidFill>
                <a:latin typeface="Poppins"/>
                <a:cs typeface="Trebuchet MS"/>
              </a:rPr>
              <a:t>в</a:t>
            </a:r>
            <a:r>
              <a:rPr lang="ru-RU" spc="-95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10" dirty="0">
                <a:solidFill>
                  <a:schemeClr val="tx2"/>
                </a:solidFill>
                <a:latin typeface="Poppins"/>
                <a:cs typeface="Trebuchet MS"/>
              </a:rPr>
              <a:t>процессе</a:t>
            </a:r>
            <a:r>
              <a:rPr lang="ru-RU" spc="-9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r>
              <a:rPr lang="ru-RU" spc="-10" dirty="0">
                <a:solidFill>
                  <a:schemeClr val="tx2"/>
                </a:solidFill>
                <a:latin typeface="Poppins"/>
                <a:cs typeface="Trebuchet MS"/>
              </a:rPr>
              <a:t>реализации).</a:t>
            </a:r>
            <a:endParaRPr lang="ru-RU" dirty="0">
              <a:solidFill>
                <a:schemeClr val="tx2"/>
              </a:solidFill>
              <a:latin typeface="Poppins"/>
              <a:cs typeface="Trebuchet MS"/>
            </a:endParaRPr>
          </a:p>
          <a:p>
            <a:pPr marL="12700"/>
            <a:br>
              <a:rPr lang="ru-RU" spc="-5" dirty="0">
                <a:solidFill>
                  <a:schemeClr val="tx2"/>
                </a:solidFill>
                <a:latin typeface="Trebuchet MS"/>
                <a:cs typeface="Trebuchet MS"/>
              </a:rPr>
            </a:br>
            <a:endParaRPr lang="ru-RU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2700"/>
            <a:endParaRPr lang="ru-RU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lvl="0"/>
            <a:endParaRPr lang="ru-RU"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  <a:p>
            <a:pPr marL="12700" marR="242570">
              <a:spcBef>
                <a:spcPts val="280"/>
              </a:spcBef>
            </a:pPr>
            <a:endParaRPr lang="ru-RU" spc="12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0;p32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741680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>
                <a:solidFill>
                  <a:srgbClr val="E66083"/>
                </a:solidFill>
              </a:rPr>
              <a:t>Основные тезисы деятельности ИРВЦ </a:t>
            </a:r>
            <a:br>
              <a:rPr lang="ru-RU" sz="2400" dirty="0">
                <a:solidFill>
                  <a:srgbClr val="E66083"/>
                </a:solidFill>
              </a:rPr>
            </a:br>
            <a:r>
              <a:rPr lang="ru-RU" sz="2400" dirty="0">
                <a:solidFill>
                  <a:srgbClr val="E66083"/>
                </a:solidFill>
              </a:rPr>
              <a:t>в качестве волонтёрского центра </a:t>
            </a:r>
            <a:br>
              <a:rPr lang="ru-RU" sz="2400" dirty="0">
                <a:solidFill>
                  <a:srgbClr val="E66083"/>
                </a:solidFill>
              </a:rPr>
            </a:br>
            <a:r>
              <a:rPr lang="ru-RU" sz="2400" dirty="0">
                <a:solidFill>
                  <a:srgbClr val="E66083"/>
                </a:solidFill>
              </a:rPr>
              <a:t>программы Игр</a:t>
            </a:r>
            <a:endParaRPr sz="2400" dirty="0">
              <a:solidFill>
                <a:srgbClr val="E66083"/>
              </a:solidFill>
            </a:endParaRPr>
          </a:p>
        </p:txBody>
      </p:sp>
      <p:sp>
        <p:nvSpPr>
          <p:cNvPr id="35" name="Google Shape;392;p32"/>
          <p:cNvSpPr txBox="1"/>
          <p:nvPr/>
        </p:nvSpPr>
        <p:spPr>
          <a:xfrm>
            <a:off x="609600" y="150495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Информационная компания (охват: более 35 000 представителей молодёжи Прибайкалья)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Конкурсы для подавших заявку на участие в Играх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Мастер-классы по </a:t>
            </a:r>
            <a:r>
              <a:rPr lang="ru-RU" dirty="0" err="1">
                <a:solidFill>
                  <a:schemeClr val="tx2"/>
                </a:solidFill>
                <a:latin typeface="Poppins"/>
              </a:rPr>
              <a:t>киберспорту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Молодёжные творческие </a:t>
            </a:r>
            <a:r>
              <a:rPr lang="ru-RU" spc="100" dirty="0" err="1">
                <a:solidFill>
                  <a:schemeClr val="tx2"/>
                </a:solidFill>
                <a:latin typeface="Poppins"/>
                <a:cs typeface="Trebuchet MS"/>
              </a:rPr>
              <a:t>флешмобы</a:t>
            </a: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 в </a:t>
            </a:r>
            <a:r>
              <a:rPr lang="ru-RU" spc="100" dirty="0" err="1">
                <a:solidFill>
                  <a:schemeClr val="tx2"/>
                </a:solidFill>
                <a:latin typeface="Poppins"/>
                <a:cs typeface="Trebuchet MS"/>
              </a:rPr>
              <a:t>фиджитал-сфере</a:t>
            </a: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Презентации Игр Будущего и возможности участия в качестве волонтёра (не менее 50 презентаций)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Привлечение волонтёров, подавших заявку в качестве волонтёров соревнований, которые будут проходить в Иркутской области до Игр в Казани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Популяризация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 волонтёрской программы Игр на уровне Правительства Иркутской области: координационный совет по добровольчеству, общественный совет при Губернаторе и т.д.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Проведение выездных презентаций и собеседований в муниципалитетах области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spc="100" dirty="0">
                <a:solidFill>
                  <a:schemeClr val="tx2"/>
                </a:solidFill>
                <a:latin typeface="Poppins"/>
                <a:cs typeface="Trebuchet MS"/>
              </a:rPr>
              <a:t>◯ Проект «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Наследие Игр Будущего»: выставка об участии волонтёров в Играх </a:t>
            </a:r>
            <a:br>
              <a:rPr lang="ru-RU" dirty="0">
                <a:solidFill>
                  <a:schemeClr val="tx2"/>
                </a:solidFill>
                <a:latin typeface="Poppins"/>
              </a:rPr>
            </a:br>
            <a:r>
              <a:rPr lang="ru-RU" dirty="0">
                <a:solidFill>
                  <a:schemeClr val="tx2"/>
                </a:solidFill>
                <a:latin typeface="Poppins"/>
              </a:rPr>
              <a:t>в Музее истории города Иркутска, а также презентации проекта в населённых пунктах Иркутской области (ранее, ИРВЦ проводил подобные мероприятия </a:t>
            </a:r>
            <a:r>
              <a:rPr lang="ru-RU" dirty="0">
                <a:solidFill>
                  <a:schemeClr val="tx2"/>
                </a:solidFill>
              </a:rPr>
              <a:t>–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после завершения </a:t>
            </a:r>
            <a:r>
              <a:rPr lang="ru-RU" dirty="0" err="1">
                <a:solidFill>
                  <a:schemeClr val="tx2"/>
                </a:solidFill>
                <a:latin typeface="Poppins"/>
              </a:rPr>
              <a:t>WorldSkills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 2019 </a:t>
            </a:r>
            <a:r>
              <a:rPr lang="en-US" dirty="0">
                <a:solidFill>
                  <a:schemeClr val="tx2"/>
                </a:solidFill>
                <a:latin typeface="Poppins"/>
              </a:rPr>
              <a:t>Kazan</a:t>
            </a:r>
            <a:r>
              <a:rPr lang="ru-RU" dirty="0">
                <a:solidFill>
                  <a:schemeClr val="tx2"/>
                </a:solidFill>
                <a:latin typeface="Poppins"/>
              </a:rPr>
              <a:t> и Зимней Универсиады) </a:t>
            </a:r>
            <a:endParaRPr lang="en-US" dirty="0">
              <a:solidFill>
                <a:schemeClr val="tx2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0;p32"/>
          <p:cNvSpPr txBox="1">
            <a:spLocks noGrp="1"/>
          </p:cNvSpPr>
          <p:nvPr>
            <p:ph type="title"/>
          </p:nvPr>
        </p:nvSpPr>
        <p:spPr>
          <a:xfrm>
            <a:off x="863400" y="597425"/>
            <a:ext cx="7417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ru-RU" sz="3200" dirty="0"/>
              <a:t>Команда ИРВЦ: кандидаты в программу Игр</a:t>
            </a:r>
            <a:endParaRPr sz="3200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/>
          <a:srcRect l="23333" t="8519" r="32857" b="62275"/>
          <a:stretch>
            <a:fillRect/>
          </a:stretch>
        </p:blipFill>
        <p:spPr>
          <a:xfrm>
            <a:off x="533400" y="1962150"/>
            <a:ext cx="1828800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Google Shape;473;p37"/>
          <p:cNvSpPr txBox="1">
            <a:spLocks/>
          </p:cNvSpPr>
          <p:nvPr/>
        </p:nvSpPr>
        <p:spPr>
          <a:xfrm>
            <a:off x="-304800" y="3943350"/>
            <a:ext cx="3369125" cy="53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  <a:t>Дубровина</a:t>
            </a: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  <a:t> </a:t>
            </a:r>
            <a:b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</a:br>
            <a:r>
              <a:rPr kumimoji="0" lang="ru-RU" sz="1600" b="0" i="0" u="none" strike="noStrike" kern="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Poppins"/>
                <a:ea typeface="Lato"/>
                <a:cs typeface="Lato"/>
                <a:sym typeface="Lato"/>
              </a:rPr>
              <a:t>Анастасия Сергеевна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ppins"/>
              <a:ea typeface="Lato"/>
              <a:cs typeface="Lato"/>
              <a:sym typeface="Lato"/>
            </a:endParaRPr>
          </a:p>
        </p:txBody>
      </p:sp>
      <p:sp>
        <p:nvSpPr>
          <p:cNvPr id="11" name="Google Shape;392;p32"/>
          <p:cNvSpPr txBox="1"/>
          <p:nvPr/>
        </p:nvSpPr>
        <p:spPr>
          <a:xfrm>
            <a:off x="2514600" y="15049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Кандидат на позицию руководителя центра волонтёрской программы</a:t>
            </a:r>
          </a:p>
          <a:p>
            <a:endParaRPr lang="ru-RU" b="1" dirty="0">
              <a:solidFill>
                <a:schemeClr val="bg1"/>
              </a:solidFill>
              <a:latin typeface="Poppins"/>
            </a:endParaRP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Председатель Правления ИРВЦ;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Высшее образование, ФГБОУ ВО ИГУ, специалист по международным отношениям;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опыт деятельности в качестве волонтёра (добровольца): Олимпиада и 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Паралимпиада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 Сочи 2014, Фестиваль «Наука 0+» (Москва), ПМЭФ 2019, экологические акции «360 минут ради Байкала» и др.;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руководитель волонтёрских корпусов таких мероприятий как Мировой Чемпионат 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WorldSkills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 Казань 2019 (Иркутская область, делегация), Чемпионат мира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по хоккею с мячом среди девушек 2018, Чемпионат мира по хоккею с мячом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среди мужчин 2020, Кубок Дэвиса Матч Россия – Италия 2015,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Российско-Китайские молодежные игры 2015, Хоккей на льду Байкала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с участием звезд 2021, 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Робосиб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, Наука 0+, Волонтёры переписи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(Иркутская область), Волонтеры Конституции (Иркутская область) и др.;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Спикер, тренер региональных и всероссийских форумов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(Молодежный форум «Байкал», Иркутский городской молодежный форум,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 err="1">
                <a:solidFill>
                  <a:schemeClr val="tx2"/>
                </a:solidFill>
                <a:latin typeface="Poppins"/>
              </a:rPr>
              <a:t>онлайн-форум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Poppins"/>
              </a:rPr>
              <a:t>Росмолодёжь</a:t>
            </a:r>
            <a:r>
              <a:rPr lang="ru-RU" sz="1100" dirty="0">
                <a:solidFill>
                  <a:schemeClr val="tx2"/>
                </a:solidFill>
                <a:latin typeface="Poppins"/>
              </a:rPr>
              <a:t> «Грабли»), автор образовательных программ;</a:t>
            </a:r>
          </a:p>
          <a:p>
            <a:r>
              <a:rPr lang="ru-RU" sz="1100" dirty="0">
                <a:solidFill>
                  <a:schemeClr val="tx2"/>
                </a:solidFill>
                <a:latin typeface="Poppins"/>
              </a:rPr>
              <a:t>Владение иностранными языками: английский – свободный, </a:t>
            </a:r>
            <a:br>
              <a:rPr lang="ru-RU" sz="1100" dirty="0">
                <a:solidFill>
                  <a:schemeClr val="tx2"/>
                </a:solidFill>
                <a:latin typeface="Poppins"/>
              </a:rPr>
            </a:br>
            <a:r>
              <a:rPr lang="ru-RU" sz="1100" dirty="0">
                <a:solidFill>
                  <a:schemeClr val="tx2"/>
                </a:solidFill>
                <a:latin typeface="Poppins"/>
              </a:rPr>
              <a:t>французский и китайский – базовый уровень.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pPr marL="12700"/>
            <a:br>
              <a:rPr lang="ru-RU" b="1" spc="-5" dirty="0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ru-RU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/>
            <a:endParaRPr lang="ru-RU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lvl="0"/>
            <a:endParaRPr lang="ru-RU" dirty="0">
              <a:solidFill>
                <a:schemeClr val="tx2"/>
              </a:solidFill>
              <a:latin typeface="Poppins"/>
              <a:ea typeface="Lato"/>
              <a:cs typeface="Lato"/>
              <a:sym typeface="Lato"/>
            </a:endParaRPr>
          </a:p>
          <a:p>
            <a:pPr marL="12700" marR="242570">
              <a:spcBef>
                <a:spcPts val="280"/>
              </a:spcBef>
            </a:pPr>
            <a:endParaRPr lang="ru-RU" spc="12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averse Minitheme by Slidesgo">
  <a:themeElements>
    <a:clrScheme name="Simple Light">
      <a:dk1>
        <a:srgbClr val="0C0F14"/>
      </a:dk1>
      <a:lt1>
        <a:srgbClr val="B870FF"/>
      </a:lt1>
      <a:dk2>
        <a:srgbClr val="E6608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1404</Words>
  <Application>Microsoft Office PowerPoint</Application>
  <PresentationFormat>Экран (16:9)</PresentationFormat>
  <Paragraphs>98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Lato</vt:lpstr>
      <vt:lpstr>Poppins</vt:lpstr>
      <vt:lpstr>Trebuchet MS</vt:lpstr>
      <vt:lpstr>Metaverse Minitheme by Slidesgo</vt:lpstr>
      <vt:lpstr>РОО «ИРВЦ»</vt:lpstr>
      <vt:lpstr>Деятельность ИРВЦ  в Иркутской области</vt:lpstr>
      <vt:lpstr>The description  of activities of IRVC</vt:lpstr>
      <vt:lpstr>Опыт организации спортивных  и иных мероприятий</vt:lpstr>
      <vt:lpstr>Опыт организации спортивных  и иных мероприятий</vt:lpstr>
      <vt:lpstr>Опыт разработки и реализации   социальных и волонтёрских  проектов в регионе</vt:lpstr>
      <vt:lpstr>Опыт разработки и реализации   социальных и волонтёрских  проектов в регионе</vt:lpstr>
      <vt:lpstr>Основные тезисы деятельности ИРВЦ  в качестве волонтёрского центра  программы Игр</vt:lpstr>
      <vt:lpstr>Команда ИРВЦ: кандидаты в программу Игр</vt:lpstr>
      <vt:lpstr>Команда ИРВЦ: кандидаты в программу Игр</vt:lpstr>
      <vt:lpstr>Министерство  по молодёжной политике Иркутской области</vt:lpstr>
      <vt:lpstr>Основные мероприятия  из концепции привлечения жителей региона  к волонтёрской (добровольческой) деятельности на Играх</vt:lpstr>
      <vt:lpstr>Контакты ИРВЦ</vt:lpstr>
      <vt:lpstr> Благодарим за внимание.  Навстречу фестивалю.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Metaverse Minitheme</dc:title>
  <dc:creator>HP</dc:creator>
  <cp:lastModifiedBy>Nastya Dubrovina</cp:lastModifiedBy>
  <cp:revision>29</cp:revision>
  <dcterms:modified xsi:type="dcterms:W3CDTF">2023-06-27T15:55:25Z</dcterms:modified>
</cp:coreProperties>
</file>