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9" r:id="rId1"/>
  </p:sldMasterIdLst>
  <p:notesMasterIdLst>
    <p:notesMasterId r:id="rId9"/>
  </p:notesMasterIdLst>
  <p:sldIdLst>
    <p:sldId id="256" r:id="rId2"/>
    <p:sldId id="275" r:id="rId3"/>
    <p:sldId id="260" r:id="rId4"/>
    <p:sldId id="258" r:id="rId5"/>
    <p:sldId id="262" r:id="rId6"/>
    <p:sldId id="265" r:id="rId7"/>
    <p:sldId id="277" r:id="rId8"/>
  </p:sldIdLst>
  <p:sldSz cx="12192000" cy="68580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21031-E01A-48E4-89E7-9ADBBF2287E0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583D1-5C20-4252-970B-10C30EFA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2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583D1-5C20-4252-970B-10C30EFA4C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7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6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905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6111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909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114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55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436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428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027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45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460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96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325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882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617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460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980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70B3F8C-5242-4901-A9C6-3795A0F841EE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880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Изображение 20"/>
          <p:cNvPicPr/>
          <p:nvPr/>
        </p:nvPicPr>
        <p:blipFill>
          <a:blip r:embed="rId2"/>
          <a:stretch/>
        </p:blipFill>
        <p:spPr>
          <a:xfrm>
            <a:off x="11043822" y="266328"/>
            <a:ext cx="677880" cy="116568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CA50E1D-120F-4818-8BE7-C9E67FA1DD19}"/>
              </a:ext>
            </a:extLst>
          </p:cNvPr>
          <p:cNvSpPr/>
          <p:nvPr/>
        </p:nvSpPr>
        <p:spPr>
          <a:xfrm>
            <a:off x="488271" y="1782191"/>
            <a:ext cx="5024762" cy="142264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РО Движения Первых КЧР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является структурным подразделением Общероссийского общественно-государственного движения детей и молодежи «Движение Первых»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4D62E434-41CE-4C3A-BA99-240265FA2786}"/>
              </a:ext>
            </a:extLst>
          </p:cNvPr>
          <p:cNvSpPr/>
          <p:nvPr/>
        </p:nvSpPr>
        <p:spPr>
          <a:xfrm flipH="1">
            <a:off x="4243723" y="3404586"/>
            <a:ext cx="3817398" cy="145149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состав РО входит:</a:t>
            </a:r>
          </a:p>
          <a:p>
            <a:pPr algn="ctr"/>
            <a:r>
              <a:rPr lang="ru-RU" dirty="0"/>
              <a:t> </a:t>
            </a:r>
          </a:p>
          <a:p>
            <a:pPr algn="ctr"/>
            <a:r>
              <a:rPr lang="ru-RU" dirty="0"/>
              <a:t>12 местных отделений </a:t>
            </a:r>
          </a:p>
          <a:p>
            <a:pPr algn="ctr"/>
            <a:r>
              <a:rPr lang="ru-RU" dirty="0"/>
              <a:t>278 первичных отделений 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A1B63971-2F1A-42A5-94CF-30A409F3E9C7}"/>
              </a:ext>
            </a:extLst>
          </p:cNvPr>
          <p:cNvSpPr/>
          <p:nvPr/>
        </p:nvSpPr>
        <p:spPr>
          <a:xfrm>
            <a:off x="7128770" y="5104660"/>
            <a:ext cx="3693110" cy="119848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Штат РО состоит из 25 человек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EBC3AA-F08A-4FDC-880B-598D38581CF5}"/>
              </a:ext>
            </a:extLst>
          </p:cNvPr>
          <p:cNvSpPr/>
          <p:nvPr/>
        </p:nvSpPr>
        <p:spPr>
          <a:xfrm>
            <a:off x="3089429" y="266329"/>
            <a:ext cx="6462944" cy="11656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Региональное отделение</a:t>
            </a:r>
          </a:p>
          <a:p>
            <a:pPr algn="ctr"/>
            <a:r>
              <a:rPr lang="ru-RU" dirty="0">
                <a:solidFill>
                  <a:schemeClr val="accent2"/>
                </a:solidFill>
              </a:rPr>
              <a:t> Общероссийского общественно-государственного движения детей и молодежи «Движение Первых»</a:t>
            </a:r>
          </a:p>
          <a:p>
            <a:pPr algn="ctr"/>
            <a:r>
              <a:rPr lang="ru-RU" dirty="0">
                <a:solidFill>
                  <a:schemeClr val="accent2"/>
                </a:solidFill>
              </a:rPr>
              <a:t> Карачаево-Черкесской Республики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CDF87F-45DD-4B5B-BFA7-7859066A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2" y="3603852"/>
            <a:ext cx="3847494" cy="28897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1AAE31-8BD4-4DA7-B53B-33C53AC74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92" y="1782191"/>
            <a:ext cx="3693110" cy="24585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0">
            <a:extLst>
              <a:ext uri="{FF2B5EF4-FFF2-40B4-BE49-F238E27FC236}">
                <a16:creationId xmlns:a16="http://schemas.microsoft.com/office/drawing/2014/main" id="{3E206641-7BD8-4DE3-B2FE-45112BD84C5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083320" y="155520"/>
            <a:ext cx="677880" cy="1165680"/>
          </a:xfrm>
          <a:prstGeom prst="rect">
            <a:avLst/>
          </a:prstGeom>
          <a:ln w="0">
            <a:noFill/>
          </a:ln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F3708B5-EE37-4B76-A53C-80DAF8F170B2}"/>
              </a:ext>
            </a:extLst>
          </p:cNvPr>
          <p:cNvSpPr/>
          <p:nvPr/>
        </p:nvSpPr>
        <p:spPr>
          <a:xfrm>
            <a:off x="1795399" y="526742"/>
            <a:ext cx="739299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каждом муниципальном районе Карачаево-Черкесской Республики на базе школ и колледжей были созданы Волонтерские отряды первых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7A32BBC-B5C2-4768-A52B-B7C35A9065EF}"/>
              </a:ext>
            </a:extLst>
          </p:cNvPr>
          <p:cNvSpPr/>
          <p:nvPr/>
        </p:nvSpPr>
        <p:spPr>
          <a:xfrm>
            <a:off x="321707" y="2127681"/>
            <a:ext cx="6025828" cy="1467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Каждый месяц ребята получали задания, выполняя которые они совершали много добрых и полезных дел в школе и за её пределами, вместе с тем развивали свои навыки.</a:t>
            </a:r>
          </a:p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27C38A2-8EEF-4BE7-B101-7C0B6D0253A4}"/>
              </a:ext>
            </a:extLst>
          </p:cNvPr>
          <p:cNvSpPr/>
          <p:nvPr/>
        </p:nvSpPr>
        <p:spPr>
          <a:xfrm>
            <a:off x="850455" y="4281995"/>
            <a:ext cx="4810539" cy="123724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волонтерских отрядах участвует </a:t>
            </a:r>
          </a:p>
          <a:p>
            <a:pPr algn="ctr"/>
            <a:r>
              <a:rPr lang="ru-RU" dirty="0"/>
              <a:t> 268 человек, из которых 111 зарегистрированы на </a:t>
            </a:r>
            <a:r>
              <a:rPr lang="ru-RU" dirty="0" err="1"/>
              <a:t>Добро.ру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C9F677-58C2-4CC7-AC12-E7857D044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72" y="1704512"/>
            <a:ext cx="5326601" cy="39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Рисунок 340"/>
          <p:cNvPicPr/>
          <p:nvPr/>
        </p:nvPicPr>
        <p:blipFill>
          <a:blip r:embed="rId2"/>
          <a:stretch/>
        </p:blipFill>
        <p:spPr>
          <a:xfrm>
            <a:off x="6852656" y="1327788"/>
            <a:ext cx="2238120" cy="12582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14CD86-9282-4A57-9DF2-CCFA077D2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2" y="1384924"/>
            <a:ext cx="6011318" cy="23864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2D0BAC-FF9E-4D8F-AA5E-E6472AD46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2" y="4001361"/>
            <a:ext cx="6011524" cy="1152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17791E-0A21-415C-972C-7F18044BA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55" y="1303075"/>
            <a:ext cx="2840845" cy="18920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36456F-1C71-4FC8-813E-07B4DC17B3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56" y="3806261"/>
            <a:ext cx="4921427" cy="26952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154C25-3F53-4D92-B1D8-411CFE545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41" y="2618861"/>
            <a:ext cx="1171575" cy="1152525"/>
          </a:xfrm>
          <a:prstGeom prst="rect">
            <a:avLst/>
          </a:prstGeom>
        </p:spPr>
      </p:pic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id="{07F2E304-EFC2-49B8-8D76-1DC3F1BB2D39}"/>
              </a:ext>
            </a:extLst>
          </p:cNvPr>
          <p:cNvSpPr/>
          <p:nvPr/>
        </p:nvSpPr>
        <p:spPr>
          <a:xfrm>
            <a:off x="1677879" y="99180"/>
            <a:ext cx="8194089" cy="914400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latin typeface="DejaVu Serif Condensed"/>
                <a:ea typeface="SimSun"/>
              </a:rPr>
              <a:t>ВОЛОНТЕРСКОЕ СООБЩЕСТВО РЕГИОНАЛЬНОГО ОТДЕЛЕНИЯ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latin typeface="DejaVu Serif Condensed"/>
                <a:ea typeface="SimSun"/>
              </a:rPr>
              <a:t> ДВИЖЕНИЯ ПЕРВЫХ КАРАЧАЕВО-ЧЕРКЕССКОЙ РЕСПУБЛИКИ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1E3221-72E8-4FD4-A762-03D7AAD8BC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8" y="5269561"/>
            <a:ext cx="6543313" cy="1266825"/>
          </a:xfrm>
          <a:prstGeom prst="rect">
            <a:avLst/>
          </a:prstGeom>
        </p:spPr>
      </p:pic>
      <p:pic>
        <p:nvPicPr>
          <p:cNvPr id="34" name="Изображение 20">
            <a:extLst>
              <a:ext uri="{FF2B5EF4-FFF2-40B4-BE49-F238E27FC236}">
                <a16:creationId xmlns:a16="http://schemas.microsoft.com/office/drawing/2014/main" id="{0FB20B89-93CB-431D-AA92-AFC294BF169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0989671" y="110099"/>
            <a:ext cx="677880" cy="116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269BF2-5172-401D-B4E4-C61CFFEF6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1011240"/>
            <a:ext cx="3552000" cy="259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341FE8-7515-4610-8C32-36C7BF486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91" y="1011240"/>
            <a:ext cx="2862911" cy="2542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119DA7-1042-4D6F-85B3-C98815702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91" y="3867095"/>
            <a:ext cx="3698489" cy="2808000"/>
          </a:xfrm>
          <a:prstGeom prst="rect">
            <a:avLst/>
          </a:prstGeom>
        </p:spPr>
      </p:pic>
      <p:pic>
        <p:nvPicPr>
          <p:cNvPr id="27" name="Изображение 20">
            <a:extLst>
              <a:ext uri="{FF2B5EF4-FFF2-40B4-BE49-F238E27FC236}">
                <a16:creationId xmlns:a16="http://schemas.microsoft.com/office/drawing/2014/main" id="{9E397D31-15FD-40D8-BC04-D59A316E6BB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181174" y="159458"/>
            <a:ext cx="677880" cy="1165680"/>
          </a:xfrm>
          <a:prstGeom prst="rect">
            <a:avLst/>
          </a:prstGeom>
          <a:ln w="0">
            <a:noFill/>
          </a:ln>
        </p:spPr>
      </p:pic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id="{BB675FA5-C4D7-49F1-9F40-97408EAA710B}"/>
              </a:ext>
            </a:extLst>
          </p:cNvPr>
          <p:cNvSpPr/>
          <p:nvPr/>
        </p:nvSpPr>
        <p:spPr>
          <a:xfrm>
            <a:off x="1934191" y="159458"/>
            <a:ext cx="7951931" cy="70778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 b="1" spc="-1" dirty="0">
              <a:solidFill>
                <a:srgbClr val="FFFFFF"/>
              </a:solidFill>
              <a:latin typeface="DejaVu Serif Condensed"/>
              <a:ea typeface="SimSun"/>
            </a:endParaRP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latin typeface="DejaVu Serif Condensed"/>
                <a:ea typeface="SimSun"/>
              </a:rPr>
              <a:t>ВОЛОНТЕРЫ РЕГИОНАЛЬНОГО ОТДЕЛЕНИЯ ДВИЖЕНИЯ ПЕРВЫХ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latin typeface="DejaVu Serif Condensed"/>
                <a:ea typeface="SimSun"/>
              </a:rPr>
              <a:t> КАРАЧАЕВО-ЧЕРКЕССКОЙ РЕСПУБЛИКИ</a:t>
            </a:r>
            <a:endParaRPr lang="ru-RU" spc="-1" dirty="0">
              <a:solidFill>
                <a:srgbClr val="000000"/>
              </a:solidFill>
              <a:latin typeface="Arial"/>
            </a:endParaRPr>
          </a:p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9EDBC3-E11E-4C22-937B-03B7DE70C0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61" y="1011240"/>
            <a:ext cx="3659713" cy="2650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EE3E24-4963-47A2-9E1C-F2F53A85FF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44" y="3867094"/>
            <a:ext cx="4073578" cy="280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D44A30-7997-4901-B94D-0A05D0DF07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1" y="3867094"/>
            <a:ext cx="3938010" cy="28314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6920A3-1E42-4327-AE0E-877CEB318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92" y="4324474"/>
            <a:ext cx="3250389" cy="23015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809C48-8ECC-456F-9B81-B17DA13C9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01" y="4301701"/>
            <a:ext cx="3099077" cy="23243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43E936-24BA-4D99-9DD5-3A30075B2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19" y="1403276"/>
            <a:ext cx="2060117" cy="2734626"/>
          </a:xfrm>
          <a:prstGeom prst="rect">
            <a:avLst/>
          </a:prstGeom>
        </p:spPr>
      </p:pic>
      <p:pic>
        <p:nvPicPr>
          <p:cNvPr id="39" name="Изображение 20">
            <a:extLst>
              <a:ext uri="{FF2B5EF4-FFF2-40B4-BE49-F238E27FC236}">
                <a16:creationId xmlns:a16="http://schemas.microsoft.com/office/drawing/2014/main" id="{21DEA727-BCAA-451C-BFB5-0EBE7EBF91F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168620" y="77227"/>
            <a:ext cx="677880" cy="1165680"/>
          </a:xfrm>
          <a:prstGeom prst="rect">
            <a:avLst/>
          </a:prstGeom>
          <a:ln w="0">
            <a:noFill/>
          </a:ln>
        </p:spPr>
      </p:pic>
      <p:sp>
        <p:nvSpPr>
          <p:cNvPr id="25" name="Прямоугольник: скругленные противолежащие углы 24">
            <a:extLst>
              <a:ext uri="{FF2B5EF4-FFF2-40B4-BE49-F238E27FC236}">
                <a16:creationId xmlns:a16="http://schemas.microsoft.com/office/drawing/2014/main" id="{0335C9D5-0239-4D3F-AD5D-E054E147D6C5}"/>
              </a:ext>
            </a:extLst>
          </p:cNvPr>
          <p:cNvSpPr/>
          <p:nvPr/>
        </p:nvSpPr>
        <p:spPr>
          <a:xfrm>
            <a:off x="1615735" y="231991"/>
            <a:ext cx="8487053" cy="984714"/>
          </a:xfrm>
          <a:prstGeom prst="round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-1" dirty="0">
              <a:solidFill>
                <a:schemeClr val="tx1"/>
              </a:solidFill>
              <a:latin typeface="DejaVu Serif Condensed"/>
            </a:endParaRPr>
          </a:p>
          <a:p>
            <a:pPr algn="ctr"/>
            <a:r>
              <a:rPr lang="ru-RU" b="1" spc="-1" dirty="0">
                <a:solidFill>
                  <a:schemeClr val="tx1"/>
                </a:solidFill>
                <a:latin typeface="DejaVu Serif Condensed"/>
              </a:rPr>
              <a:t>ВОЛОНТЕРЫ ДВИЖЕНИЯ ПЕРВЫХ – ЭТО ДОБРОВОЛЬЦЫ</a:t>
            </a:r>
            <a:r>
              <a:rPr lang="ru-RU" b="1" dirty="0">
                <a:solidFill>
                  <a:schemeClr val="tx1"/>
                </a:solidFill>
                <a:latin typeface="DejaVu Serif Condensed"/>
              </a:rPr>
              <a:t>, УЧАСТВУЮЩИЕ В ТВОРЧЕСКОЙ, СОЦИАЛЬНО ПОЛЕЗНОЙ, СОЦИАЛЬНО ЗНАЧИМОЙ ДЕЯТЕЛЬНОСТИ</a:t>
            </a:r>
            <a:endParaRPr lang="ru-RU" b="1" spc="-1" dirty="0">
              <a:solidFill>
                <a:schemeClr val="tx1"/>
              </a:solidFill>
              <a:latin typeface="DejaVu Serif Condensed"/>
            </a:endParaRPr>
          </a:p>
          <a:p>
            <a:pPr algn="ctr"/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82845B-D457-4A0B-B323-8337E6230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29" y="1368471"/>
            <a:ext cx="2060117" cy="27468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8A2B288-FC40-4618-B162-05C4C96C5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0" y="1389514"/>
            <a:ext cx="2060117" cy="27468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06895F2-DCA7-4E32-BA33-4426B42C25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4256872"/>
            <a:ext cx="3383301" cy="246124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E4D1143-B69F-4190-86F8-6013B1BE64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0" y="1454534"/>
            <a:ext cx="3383301" cy="24612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7C30345-CB83-4A04-86F0-996160F96FA5}"/>
              </a:ext>
            </a:extLst>
          </p:cNvPr>
          <p:cNvSpPr/>
          <p:nvPr/>
        </p:nvSpPr>
        <p:spPr>
          <a:xfrm>
            <a:off x="541539" y="182154"/>
            <a:ext cx="5646198" cy="10209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 2023-2024 гг. РО Движения Первых КЧР было реализовано более 80 мероприятий с привлечением волонтерских отрядов</a:t>
            </a:r>
          </a:p>
        </p:txBody>
      </p:sp>
      <p:pic>
        <p:nvPicPr>
          <p:cNvPr id="17" name="Изображение 20">
            <a:extLst>
              <a:ext uri="{FF2B5EF4-FFF2-40B4-BE49-F238E27FC236}">
                <a16:creationId xmlns:a16="http://schemas.microsoft.com/office/drawing/2014/main" id="{66411DDB-73D2-4E6D-A7FC-350AE59BCB2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107337" y="182154"/>
            <a:ext cx="677880" cy="1165680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76DA60-2323-4B54-B410-615FBCB05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36" y="182154"/>
            <a:ext cx="3574270" cy="19686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5475782-4EC8-499D-A953-2FAF7B0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97" y="1233287"/>
            <a:ext cx="2438400" cy="19145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0B384B-F5FF-4F31-86B3-A000E52B1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1" y="1511363"/>
            <a:ext cx="2447925" cy="18383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E3943-AD25-4509-AD0F-1BEAAA8FF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53" y="3168866"/>
            <a:ext cx="2428875" cy="19431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87EFB04-CA7E-4DA1-92C8-1CC93FDE0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" y="3760262"/>
            <a:ext cx="2400300" cy="19431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A89A0AE-4C07-4787-8E8C-20DB4BA25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18" y="3811402"/>
            <a:ext cx="2447925" cy="191452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759414-3A2B-4BF1-9474-BAC8A49278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97" y="4731812"/>
            <a:ext cx="3052956" cy="171728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C5D230-92C7-4F6E-B218-30E7377893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59" y="4920228"/>
            <a:ext cx="2679071" cy="17853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ADA0AF6-9477-4C59-87D9-2E83F004F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58" y="4475334"/>
            <a:ext cx="2973659" cy="22302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C776000-9DA8-4756-8C8C-2AF559E128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93" y="2067675"/>
            <a:ext cx="1940312" cy="25870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C8A2D0B-E989-44AA-930F-6029E523D8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6634" y="1341630"/>
            <a:ext cx="2256735" cy="169784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B60388-F06D-4360-9554-15B4D11E95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71" y="2232573"/>
            <a:ext cx="2751687" cy="2063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20">
            <a:extLst>
              <a:ext uri="{FF2B5EF4-FFF2-40B4-BE49-F238E27FC236}">
                <a16:creationId xmlns:a16="http://schemas.microsoft.com/office/drawing/2014/main" id="{66411DDB-73D2-4E6D-A7FC-350AE59BCB2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107337" y="182154"/>
            <a:ext cx="677880" cy="116568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379CB43F-53E3-415E-B2CE-832848278717}"/>
              </a:ext>
            </a:extLst>
          </p:cNvPr>
          <p:cNvSpPr/>
          <p:nvPr/>
        </p:nvSpPr>
        <p:spPr>
          <a:xfrm>
            <a:off x="575710" y="516083"/>
            <a:ext cx="5933741" cy="142930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 конца 2024 года региональным отделением предполагается провести 40 акций и мероприятий, в том числе федерального значения,  по различным направлениям волонтерского движения: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29D39CF-DFCD-4B01-A822-E0E97583BEA9}"/>
              </a:ext>
            </a:extLst>
          </p:cNvPr>
          <p:cNvSpPr/>
          <p:nvPr/>
        </p:nvSpPr>
        <p:spPr>
          <a:xfrm>
            <a:off x="172132" y="2244420"/>
            <a:ext cx="2961685" cy="4882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«Миллион добрых дел»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8E42F7-0B34-4723-B191-ED185C5D1CD6}"/>
              </a:ext>
            </a:extLst>
          </p:cNvPr>
          <p:cNvSpPr/>
          <p:nvPr/>
        </p:nvSpPr>
        <p:spPr>
          <a:xfrm>
            <a:off x="3397950" y="2511094"/>
            <a:ext cx="2565647" cy="3950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«Лапа Помощи»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1783424-6DF0-4F14-8314-DF330722FDA3}"/>
              </a:ext>
            </a:extLst>
          </p:cNvPr>
          <p:cNvSpPr/>
          <p:nvPr/>
        </p:nvSpPr>
        <p:spPr>
          <a:xfrm>
            <a:off x="3542580" y="3545540"/>
            <a:ext cx="2735222" cy="51105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Первая помощь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407831-760C-4297-BA14-AB958124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03" y="4695986"/>
            <a:ext cx="2735222" cy="19521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E58F2E-2D22-4219-88A3-AEA36477E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2" y="3561019"/>
            <a:ext cx="2817744" cy="19844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47873B-8D7F-4A8B-A1F6-F5346D845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18" y="4043423"/>
            <a:ext cx="3022650" cy="19580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261950-FEE4-4D70-A9A5-EC1FFEF317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97" y="4252602"/>
            <a:ext cx="2508661" cy="19521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782FCA-1B81-4281-897F-CBABB5ED3F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64" y="76221"/>
            <a:ext cx="3564248" cy="373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1516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762</TotalTime>
  <Words>201</Words>
  <Application>Microsoft Office PowerPoint</Application>
  <PresentationFormat>Широкоэкранный</PresentationFormat>
  <Paragraphs>28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DejaVu Serif Condensed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местного отделения Движния Первых</dc:title>
  <dc:subject/>
  <dc:creator>psemen</dc:creator>
  <dc:description/>
  <cp:lastModifiedBy>Пользователь</cp:lastModifiedBy>
  <cp:revision>39</cp:revision>
  <dcterms:created xsi:type="dcterms:W3CDTF">2024-05-21T08:00:01Z</dcterms:created>
  <dcterms:modified xsi:type="dcterms:W3CDTF">2024-08-28T13:38:46Z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1049-11.1.0.11719</vt:lpwstr>
  </property>
  <property fmtid="{D5CDD505-2E9C-101B-9397-08002B2CF9AE}" pid="4" name="PresentationFormat">
    <vt:lpwstr>Широкоэкранный</vt:lpwstr>
  </property>
  <property fmtid="{D5CDD505-2E9C-101B-9397-08002B2CF9AE}" pid="5" name="Slides">
    <vt:i4>26</vt:i4>
  </property>
</Properties>
</file>