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4" r:id="rId10"/>
    <p:sldId id="263" r:id="rId11"/>
    <p:sldId id="267" r:id="rId12"/>
    <p:sldId id="268" r:id="rId13"/>
    <p:sldId id="266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3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62BBD-06C7-AC75-7E6F-BF726454F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A786D4-F14E-0CC9-E205-5914055A5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6B534-EA9E-A6B7-C569-45883C8E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38BC9-34B0-56BD-4EDA-46A96DA1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BF1BB-81FC-0354-4BF4-59A8012B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C871D-ACA1-F8BC-9C45-27BAF17F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FA21C3-7AA2-8A2C-E6AB-94900DBFF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3F8BE-2F3B-C656-5DEB-B2FBDC7C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B3519-5669-B7E7-A887-0E388ACD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42537-78F3-BF86-C89F-57E013A1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4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A4CD14-9361-0FB7-74BA-B65E9027F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8BC048-7228-C372-0D73-3CA6B4FA8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FF0BB-C011-1318-83B0-2B69605F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61885-0DD9-CD2B-AE1B-A6B7F23C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45315-4A4B-F7E9-F742-664B74C2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2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E31DC-BDE0-BA50-750D-B6FC0D14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F21B4-96F1-A1C1-EC4B-DFF88196F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76538-42B7-85B7-6DAF-5EAC78DA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1F1260-0764-87C3-2BB9-C2D589A7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B5C3D-1F83-A181-4378-B879BCA0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5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009D9-8013-7D56-E39B-AB0281F4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488B8-DFBB-7D39-CEFC-069588FBF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A211F-4221-354C-3541-E0363B61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712DD-3590-BDC7-D0E3-D972595F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F03C2-11EF-D7F2-8796-DCB60283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3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A0200-7C0C-01C1-8275-452CB66F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237D2-38A2-A23E-A448-F8BD8B35C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FF72B9-AC48-20AC-FADB-E79232F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57B15-A95F-3BC5-8350-5B176A05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E45890-DB62-03AB-689A-D5C78B4B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0FBC1-43B2-81E6-CEFB-8E8EC973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9E473-3C06-F92B-728B-A8270DA6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4BCF8-97F7-A45F-C1FE-B2EBE459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8E7BB1-78D0-832D-A694-5EBE5947D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804FB1-F1AC-B298-5969-9BB1BCAE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5075AE-E558-7491-8E65-ABE2F40A0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926780-9029-2569-8860-58623A00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082BB2-5D41-4705-9707-E867C60D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6B8C3-C459-2F45-DE60-D8EA4384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2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C8C1F-029F-FC6F-AB9F-05BDF5A8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E88F4-F468-DFC6-E485-D4E2C8DE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CFF19C-3BA5-51F6-22A6-6FA89A145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9E4D6-023E-D999-384F-D5F914AA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31CF46-4ECA-7167-84CB-5749E101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0D8867-B9B9-4B9B-9B2B-888AC18C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D7065D-EB25-2C2E-1775-53D679B5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4FF50-3DFC-E851-D0AF-B0A623956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628109-CC31-854B-98B0-815E15EB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46982-D8DC-7A40-8F31-AEE4A7C5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77F44-BE9B-6E15-2A5F-7F231621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87A8CA-5494-9133-4965-20AE3B56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113B1E-43F7-FECF-8FFB-43EA96F4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9ACE9-B261-A87A-396C-A9582A20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4CFEAB-05CB-CFCB-8DA0-E12EBAC5E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F2A9DC-54B2-AB29-C780-850CAF6E8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CEBD8-6CA9-7548-AFFB-0AEDE198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FA0D1-0D82-9F95-121C-70E4777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57C44-8063-08F0-2CFD-643AC7C2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4C3C6-CC29-593F-F5EF-157A5F7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1481C-0571-A3D2-41A2-A8C32F40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95D8-4ED0-3163-8E4B-AA73D48F4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B9B4-EF7C-4FC2-B57B-EC04FC9C8612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16D8D-7FAC-D028-2019-F3CAEA457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EA8CD1-6424-BF86-3B30-6941EFBA5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F70B-D6D2-471D-AD93-1D2E52991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E4263C-E38C-4F9B-2127-9FFE1D9A8A76}"/>
              </a:ext>
            </a:extLst>
          </p:cNvPr>
          <p:cNvSpPr txBox="1"/>
          <p:nvPr/>
        </p:nvSpPr>
        <p:spPr>
          <a:xfrm>
            <a:off x="0" y="376809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solidFill>
                <a:srgbClr val="3C3D3D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algn="ctr"/>
            <a:r>
              <a:rPr lang="ru-RU" sz="4400" b="1" dirty="0">
                <a:solidFill>
                  <a:srgbClr val="3C3D3D"/>
                </a:solidFill>
                <a:latin typeface="Inter" panose="02000503000000020004" pitchFamily="2" charset="0"/>
                <a:ea typeface="Inter" panose="02000503000000020004" pitchFamily="2" charset="0"/>
              </a:rPr>
              <a:t>Производственный коворкинг «Дар Труда»</a:t>
            </a:r>
            <a:endParaRPr lang="ru-RU" sz="4400" b="1" dirty="0">
              <a:solidFill>
                <a:srgbClr val="3C3D3D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4220668" y="199992"/>
            <a:ext cx="3316600" cy="3568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17F49-2090-ECE7-DB5B-EC841ED4ACA7}"/>
              </a:ext>
            </a:extLst>
          </p:cNvPr>
          <p:cNvSpPr txBox="1"/>
          <p:nvPr/>
        </p:nvSpPr>
        <p:spPr>
          <a:xfrm>
            <a:off x="4895989" y="6043618"/>
            <a:ext cx="196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C3D3D"/>
                </a:solidFill>
                <a:latin typeface="Inter" panose="02000503000000020004" pitchFamily="2" charset="0"/>
                <a:ea typeface="Inter" panose="02000503000000020004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1195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8" y="119339"/>
            <a:ext cx="6215641" cy="830913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План развития - экстенсивный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921759" y="1494785"/>
            <a:ext cx="9859010" cy="363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sz="2800" dirty="0"/>
              <a:t>Увеличение производственных площадей в 4-5 раз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Увеличение ассортимента материалов, с которыми работаем (металл, пластик и т.д.)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Увеличение количества обучающих курсов и мастер-классов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8" y="119339"/>
            <a:ext cx="6215641" cy="83091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План развития – интенсивный 1/</a:t>
            </a:r>
            <a:r>
              <a:rPr lang="en-US" sz="3600" b="1" dirty="0"/>
              <a:t>2</a:t>
            </a:r>
            <a:endParaRPr lang="ru-RU" sz="3600" b="1" dirty="0"/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921758" y="1494784"/>
            <a:ext cx="10889241" cy="45377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400" dirty="0"/>
              <a:t>Создание бесшовной ИТ-платформы со сквозными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400" dirty="0"/>
              <a:t>процессами, включающей: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400" dirty="0"/>
          </a:p>
          <a:p>
            <a:pPr>
              <a:lnSpc>
                <a:spcPct val="150000"/>
              </a:lnSpc>
            </a:pPr>
            <a:r>
              <a:rPr lang="ru-RU" dirty="0"/>
              <a:t>Фронт-</a:t>
            </a:r>
            <a:r>
              <a:rPr lang="ru-RU" sz="2800" dirty="0"/>
              <a:t>поверхности (сайт, соцсети, приложение)</a:t>
            </a:r>
          </a:p>
          <a:p>
            <a:pPr>
              <a:lnSpc>
                <a:spcPct val="150000"/>
              </a:lnSpc>
            </a:pPr>
            <a:r>
              <a:rPr lang="en-US" dirty="0"/>
              <a:t>CRM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ERP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База данных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API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平行四边形 10">
            <a:extLst>
              <a:ext uri="{FF2B5EF4-FFF2-40B4-BE49-F238E27FC236}">
                <a16:creationId xmlns:a16="http://schemas.microsoft.com/office/drawing/2014/main" id="{B12B7981-DB0A-01EB-DD2F-619A7763948A}"/>
              </a:ext>
            </a:extLst>
          </p:cNvPr>
          <p:cNvSpPr/>
          <p:nvPr/>
        </p:nvSpPr>
        <p:spPr>
          <a:xfrm>
            <a:off x="7975600" y="0"/>
            <a:ext cx="4216400" cy="6858000"/>
          </a:xfrm>
          <a:prstGeom prst="parallelogram">
            <a:avLst>
              <a:gd name="adj" fmla="val 40122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04605404-3AF0-307A-13D8-386EA6A4325D}"/>
              </a:ext>
            </a:extLst>
          </p:cNvPr>
          <p:cNvSpPr/>
          <p:nvPr/>
        </p:nvSpPr>
        <p:spPr>
          <a:xfrm>
            <a:off x="8618330" y="4419600"/>
            <a:ext cx="3573670" cy="2438400"/>
          </a:xfrm>
          <a:prstGeom prst="parallelogram">
            <a:avLst>
              <a:gd name="adj" fmla="val 24385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4BB1CF1-75ED-B6FD-F831-B215F96DE54A}"/>
              </a:ext>
            </a:extLst>
          </p:cNvPr>
          <p:cNvCxnSpPr>
            <a:cxnSpLocks/>
          </p:cNvCxnSpPr>
          <p:nvPr/>
        </p:nvCxnSpPr>
        <p:spPr>
          <a:xfrm flipH="1">
            <a:off x="7810500" y="0"/>
            <a:ext cx="16764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7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8" y="119339"/>
            <a:ext cx="9873242" cy="83091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План развития</a:t>
            </a:r>
            <a:r>
              <a:rPr lang="en-US" sz="3600" b="1" dirty="0"/>
              <a:t> </a:t>
            </a:r>
            <a:r>
              <a:rPr lang="ru-RU" sz="3600" b="1" dirty="0"/>
              <a:t>интенсивный – ожидаемый результат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D424A-BB20-47ED-FBFD-B8F4B0B5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1324759"/>
            <a:ext cx="6564258" cy="4792216"/>
          </a:xfrm>
          <a:prstGeom prst="roundRect">
            <a:avLst/>
          </a:prstGeom>
          <a:ln>
            <a:solidFill>
              <a:srgbClr val="8E8578"/>
            </a:solidFill>
          </a:ln>
        </p:spPr>
      </p:pic>
    </p:spTree>
    <p:extLst>
      <p:ext uri="{BB962C8B-B14F-4D97-AF65-F5344CB8AC3E}">
        <p14:creationId xmlns:p14="http://schemas.microsoft.com/office/powerpoint/2010/main" val="96767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平行四边形 5">
            <a:extLst>
              <a:ext uri="{FF2B5EF4-FFF2-40B4-BE49-F238E27FC236}">
                <a16:creationId xmlns:a16="http://schemas.microsoft.com/office/drawing/2014/main" id="{7F5E914E-FFD6-E25E-307A-2D63E4F8370D}"/>
              </a:ext>
            </a:extLst>
          </p:cNvPr>
          <p:cNvSpPr/>
          <p:nvPr/>
        </p:nvSpPr>
        <p:spPr>
          <a:xfrm>
            <a:off x="8470391" y="5158539"/>
            <a:ext cx="2400810" cy="521290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平行四边形 5">
            <a:extLst>
              <a:ext uri="{FF2B5EF4-FFF2-40B4-BE49-F238E27FC236}">
                <a16:creationId xmlns:a16="http://schemas.microsoft.com/office/drawing/2014/main" id="{676037A9-004B-B4DD-A8DF-D68A73A720C9}"/>
              </a:ext>
            </a:extLst>
          </p:cNvPr>
          <p:cNvSpPr/>
          <p:nvPr/>
        </p:nvSpPr>
        <p:spPr>
          <a:xfrm>
            <a:off x="8533891" y="3505200"/>
            <a:ext cx="2400810" cy="521290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平行四边形 5">
            <a:extLst>
              <a:ext uri="{FF2B5EF4-FFF2-40B4-BE49-F238E27FC236}">
                <a16:creationId xmlns:a16="http://schemas.microsoft.com/office/drawing/2014/main" id="{7119B3E7-7581-A8F8-C8F4-16962E5C404C}"/>
              </a:ext>
            </a:extLst>
          </p:cNvPr>
          <p:cNvSpPr/>
          <p:nvPr/>
        </p:nvSpPr>
        <p:spPr>
          <a:xfrm>
            <a:off x="8546591" y="1854200"/>
            <a:ext cx="2400810" cy="521290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平行四边形 5">
            <a:extLst>
              <a:ext uri="{FF2B5EF4-FFF2-40B4-BE49-F238E27FC236}">
                <a16:creationId xmlns:a16="http://schemas.microsoft.com/office/drawing/2014/main" id="{DA7F0941-CA17-EF60-6300-2654BBBBFFE7}"/>
              </a:ext>
            </a:extLst>
          </p:cNvPr>
          <p:cNvSpPr/>
          <p:nvPr/>
        </p:nvSpPr>
        <p:spPr>
          <a:xfrm>
            <a:off x="8483091" y="533400"/>
            <a:ext cx="2400810" cy="521290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平行四边形 5">
            <a:extLst>
              <a:ext uri="{FF2B5EF4-FFF2-40B4-BE49-F238E27FC236}">
                <a16:creationId xmlns:a16="http://schemas.microsoft.com/office/drawing/2014/main" id="{5AD29B87-ACC9-42A7-AB98-6062CBF57002}"/>
              </a:ext>
            </a:extLst>
          </p:cNvPr>
          <p:cNvSpPr/>
          <p:nvPr/>
        </p:nvSpPr>
        <p:spPr>
          <a:xfrm>
            <a:off x="38100" y="5036441"/>
            <a:ext cx="2892864" cy="687931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en-US" sz="3600" b="1"/>
              <a:t> </a:t>
            </a:r>
            <a:r>
              <a:rPr lang="ru-RU" sz="3600" b="1"/>
              <a:t>Команда</a:t>
            </a:r>
            <a:endParaRPr lang="ru-RU" sz="36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2428CD-43AE-7F78-A23E-3C068AB2A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9" y="2788920"/>
            <a:ext cx="2186320" cy="2186320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3A386-BE9B-4D9F-D04E-7B05BB801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500" y="1727022"/>
            <a:ext cx="1921230" cy="1914008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B192DD-4A06-2BB2-5D6F-AA5FFFDE0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736" y="1651228"/>
            <a:ext cx="1541539" cy="1541539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C69DA0-EDBB-D5C0-E7E0-B5E33A455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736" y="4914745"/>
            <a:ext cx="1535744" cy="1535744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211881-351B-9886-4FA9-E885854CD2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725" y="3210353"/>
            <a:ext cx="1638075" cy="1678899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E4ACEF-3416-B4CD-8592-B6D79154787E}"/>
              </a:ext>
            </a:extLst>
          </p:cNvPr>
          <p:cNvSpPr txBox="1"/>
          <p:nvPr/>
        </p:nvSpPr>
        <p:spPr>
          <a:xfrm>
            <a:off x="771630" y="1355409"/>
            <a:ext cx="258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Inter"/>
              </a:rPr>
              <a:t>Основатели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D8DA9-38F4-D8D7-1064-FE133C9C91E2}"/>
              </a:ext>
            </a:extLst>
          </p:cNvPr>
          <p:cNvSpPr txBox="1"/>
          <p:nvPr/>
        </p:nvSpPr>
        <p:spPr>
          <a:xfrm>
            <a:off x="146378" y="5168329"/>
            <a:ext cx="278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nter"/>
              </a:rPr>
              <a:t>Константин Скворцов</a:t>
            </a:r>
          </a:p>
        </p:txBody>
      </p:sp>
      <p:sp>
        <p:nvSpPr>
          <p:cNvPr id="15" name="平行四边形 5">
            <a:extLst>
              <a:ext uri="{FF2B5EF4-FFF2-40B4-BE49-F238E27FC236}">
                <a16:creationId xmlns:a16="http://schemas.microsoft.com/office/drawing/2014/main" id="{A6886F1E-C5D1-7622-6374-24BC86EFEED1}"/>
              </a:ext>
            </a:extLst>
          </p:cNvPr>
          <p:cNvSpPr/>
          <p:nvPr/>
        </p:nvSpPr>
        <p:spPr>
          <a:xfrm>
            <a:off x="2552699" y="3641030"/>
            <a:ext cx="2723651" cy="687931"/>
          </a:xfrm>
          <a:prstGeom prst="parallelogram">
            <a:avLst/>
          </a:prstGeom>
          <a:solidFill>
            <a:srgbClr val="FBC300">
              <a:alpha val="6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5FB785-B832-AB9D-3015-C6A72CF5E76E}"/>
              </a:ext>
            </a:extLst>
          </p:cNvPr>
          <p:cNvSpPr txBox="1"/>
          <p:nvPr/>
        </p:nvSpPr>
        <p:spPr>
          <a:xfrm>
            <a:off x="2660977" y="3772918"/>
            <a:ext cx="278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nter"/>
              </a:rPr>
              <a:t>Олег Фараджуллаев</a:t>
            </a:r>
          </a:p>
        </p:txBody>
      </p:sp>
      <p:pic>
        <p:nvPicPr>
          <p:cNvPr id="25" name="Рисунок 24" descr="Изображение выглядит как Человеческое лицо, человек, Модный аксессуар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F2DC4AF-00B3-BE85-0A8A-332167AC4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36" y="87953"/>
            <a:ext cx="1535744" cy="153574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34BE0F2-6D24-0F01-B34A-97443CB4F290}"/>
              </a:ext>
            </a:extLst>
          </p:cNvPr>
          <p:cNvSpPr txBox="1"/>
          <p:nvPr/>
        </p:nvSpPr>
        <p:spPr>
          <a:xfrm>
            <a:off x="8588143" y="318850"/>
            <a:ext cx="3616558" cy="668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ru-RU" b="1" dirty="0"/>
          </a:p>
          <a:p>
            <a:pPr>
              <a:lnSpc>
                <a:spcPct val="120000"/>
              </a:lnSpc>
            </a:pPr>
            <a:r>
              <a:rPr lang="ru-RU" b="1" dirty="0"/>
              <a:t>Алена Прохорова</a:t>
            </a:r>
          </a:p>
          <a:p>
            <a:pPr>
              <a:lnSpc>
                <a:spcPct val="120000"/>
              </a:lnSpc>
            </a:pPr>
            <a:r>
              <a:rPr lang="ru-RU" dirty="0"/>
              <a:t>Руководитель учебного центра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/>
              <a:t>Константин Гофман</a:t>
            </a:r>
          </a:p>
          <a:p>
            <a:pPr>
              <a:lnSpc>
                <a:spcPct val="120000"/>
              </a:lnSpc>
            </a:pPr>
            <a:r>
              <a:rPr lang="ru-RU" dirty="0"/>
              <a:t>Начальник коворкинга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/>
              <a:t>Марина Мельникова</a:t>
            </a:r>
          </a:p>
          <a:p>
            <a:pPr>
              <a:lnSpc>
                <a:spcPct val="120000"/>
              </a:lnSpc>
            </a:pPr>
            <a:r>
              <a:rPr lang="ru-RU" dirty="0"/>
              <a:t>Маркетолог проекта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b="1" dirty="0"/>
              <a:t>Арон Лобо</a:t>
            </a:r>
          </a:p>
          <a:p>
            <a:pPr>
              <a:lnSpc>
                <a:spcPct val="120000"/>
              </a:lnSpc>
            </a:pPr>
            <a:r>
              <a:rPr lang="ru-RU" dirty="0"/>
              <a:t>Специалист </a:t>
            </a:r>
            <a:r>
              <a:rPr lang="ru-RU" dirty="0">
                <a:latin typeface="Inter"/>
              </a:rPr>
              <a:t>по систематизации и автоматизации</a:t>
            </a:r>
            <a:r>
              <a:rPr lang="ru-RU" dirty="0"/>
              <a:t> работы коворкинга</a:t>
            </a:r>
          </a:p>
          <a:p>
            <a:pPr>
              <a:lnSpc>
                <a:spcPct val="120000"/>
              </a:lnSpc>
            </a:pPr>
            <a:r>
              <a:rPr lang="en-US" dirty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51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Наши контакты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1728723B-CF58-ABE3-DBAF-501A86B6C894}"/>
              </a:ext>
            </a:extLst>
          </p:cNvPr>
          <p:cNvSpPr txBox="1">
            <a:spLocks/>
          </p:cNvSpPr>
          <p:nvPr/>
        </p:nvSpPr>
        <p:spPr>
          <a:xfrm>
            <a:off x="4858336" y="1257799"/>
            <a:ext cx="2778038" cy="31553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/>
              <a:t>Наш сайт - </a:t>
            </a:r>
            <a:r>
              <a:rPr lang="en-US" sz="2000" b="1" dirty="0"/>
              <a:t>dartruda.ru</a:t>
            </a:r>
            <a:endParaRPr lang="ru-RU" sz="20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/>
              <a:t>Наша страница ВКонтакте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5B40AA-D4A6-2161-250A-220F1158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149" y="2525024"/>
            <a:ext cx="3139176" cy="31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E4263C-E38C-4F9B-2127-9FFE1D9A8A76}"/>
              </a:ext>
            </a:extLst>
          </p:cNvPr>
          <p:cNvSpPr txBox="1"/>
          <p:nvPr/>
        </p:nvSpPr>
        <p:spPr>
          <a:xfrm>
            <a:off x="215900" y="2268859"/>
            <a:ext cx="82169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dirty="0">
              <a:solidFill>
                <a:srgbClr val="3C3D3D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ru-RU" sz="3500" b="1" dirty="0">
                <a:solidFill>
                  <a:srgbClr val="3C3D3D"/>
                </a:solidFill>
                <a:latin typeface="Inter" panose="02000503000000020004" pitchFamily="2" charset="0"/>
                <a:ea typeface="Inter" panose="02000503000000020004" pitchFamily="2" charset="0"/>
              </a:rPr>
              <a:t>Дополнительные материалы:</a:t>
            </a:r>
          </a:p>
          <a:p>
            <a:r>
              <a:rPr lang="ru-RU" sz="4400" b="1" dirty="0">
                <a:solidFill>
                  <a:srgbClr val="3C3D3D"/>
                </a:solidFill>
              </a:rPr>
              <a:t>Истории наших резидентов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9890216" y="174593"/>
            <a:ext cx="1809568" cy="19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448834" y="1936559"/>
            <a:ext cx="10253201" cy="4496568"/>
            <a:chOff x="-5491004" y="568595"/>
            <a:chExt cx="16231827" cy="4912633"/>
          </a:xfrm>
        </p:grpSpPr>
        <p:sp>
          <p:nvSpPr>
            <p:cNvPr id="23" name="矩形 5">
              <a:extLst>
                <a:ext uri="{FF2B5EF4-FFF2-40B4-BE49-F238E27FC236}">
                  <a16:creationId xmlns:a16="http://schemas.microsoft.com/office/drawing/2014/main" id="{F011FF50-9E35-47B1-225B-BEA928E7E4B5}"/>
                </a:ext>
              </a:extLst>
            </p:cNvPr>
            <p:cNvSpPr/>
            <p:nvPr/>
          </p:nvSpPr>
          <p:spPr>
            <a:xfrm>
              <a:off x="-5491004" y="568595"/>
              <a:ext cx="11695014" cy="430832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7" name="Хорда 26">
            <a:extLst>
              <a:ext uri="{FF2B5EF4-FFF2-40B4-BE49-F238E27FC236}">
                <a16:creationId xmlns:a16="http://schemas.microsoft.com/office/drawing/2014/main" id="{268C3F85-583D-B395-6B10-30977472F7BE}"/>
              </a:ext>
            </a:extLst>
          </p:cNvPr>
          <p:cNvSpPr/>
          <p:nvPr/>
        </p:nvSpPr>
        <p:spPr>
          <a:xfrm rot="12074288">
            <a:off x="7380531" y="6801974"/>
            <a:ext cx="213920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4408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52B4FF-522C-4F72-E48A-800AD97A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46" y="1839060"/>
            <a:ext cx="3361689" cy="4477589"/>
          </a:xfrm>
          <a:prstGeom prst="rect">
            <a:avLst/>
          </a:prstGeom>
        </p:spPr>
      </p:pic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95511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D500017-D604-6798-BF7C-492D7D8F3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3" y="1791810"/>
            <a:ext cx="3419822" cy="4555017"/>
          </a:xfrm>
          <a:prstGeom prst="rect">
            <a:avLst/>
          </a:prstGeom>
        </p:spPr>
      </p:pic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224323" y="1459590"/>
            <a:ext cx="11967677" cy="5035139"/>
            <a:chOff x="361957" y="1293632"/>
            <a:chExt cx="11434208" cy="4896302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361957" y="1838514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3711017" y="1293632"/>
              <a:ext cx="8085148" cy="4896302"/>
            </a:xfrm>
            <a:prstGeom prst="rect">
              <a:avLst/>
            </a:prstGeom>
            <a:solidFill>
              <a:srgbClr val="8E8578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5126305" y="1797819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bg1"/>
                </a:solidFill>
              </a:rPr>
              <a:t>Роман </a:t>
            </a:r>
            <a:r>
              <a:rPr lang="ru-RU" sz="2500" b="1" dirty="0" err="1">
                <a:solidFill>
                  <a:schemeClr val="bg1"/>
                </a:solidFill>
              </a:rPr>
              <a:t>Отрубянников</a:t>
            </a:r>
            <a:endParaRPr lang="ru-RU" sz="25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bg1"/>
                </a:solidFill>
              </a:rPr>
              <a:t>Статус резидента: </a:t>
            </a:r>
            <a:r>
              <a:rPr lang="ru-RU" sz="2500" dirty="0">
                <a:solidFill>
                  <a:schemeClr val="bg1"/>
                </a:solidFill>
              </a:rPr>
              <a:t>начинающий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bg1"/>
                </a:solidFill>
              </a:rPr>
              <a:t>Впервые появился в Даре: </a:t>
            </a:r>
            <a:r>
              <a:rPr lang="ru-RU" sz="2500" dirty="0">
                <a:solidFill>
                  <a:schemeClr val="bg1"/>
                </a:solidFill>
              </a:rPr>
              <a:t>ноябрь 2022 года.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solidFill>
                  <a:schemeClr val="bg1"/>
                </a:solidFill>
              </a:rPr>
              <a:t>Задача: н</a:t>
            </a:r>
            <a:r>
              <a:rPr lang="ru-RU" sz="2500" dirty="0">
                <a:solidFill>
                  <a:schemeClr val="bg1"/>
                </a:solidFill>
              </a:rPr>
              <a:t>ужно было сделать заказ -  ограниченную партию детской мебели для детских поликлиник. Не имел навыков деревообработки и покраски.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Роман</a:t>
            </a:r>
          </a:p>
        </p:txBody>
      </p:sp>
    </p:spTree>
    <p:extLst>
      <p:ext uri="{BB962C8B-B14F-4D97-AF65-F5344CB8AC3E}">
        <p14:creationId xmlns:p14="http://schemas.microsoft.com/office/powerpoint/2010/main" val="32332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448834" y="1936559"/>
            <a:ext cx="10253201" cy="4496568"/>
            <a:chOff x="-5491004" y="568595"/>
            <a:chExt cx="16231827" cy="4912633"/>
          </a:xfrm>
        </p:grpSpPr>
        <p:sp>
          <p:nvSpPr>
            <p:cNvPr id="23" name="矩形 5">
              <a:extLst>
                <a:ext uri="{FF2B5EF4-FFF2-40B4-BE49-F238E27FC236}">
                  <a16:creationId xmlns:a16="http://schemas.microsoft.com/office/drawing/2014/main" id="{F011FF50-9E35-47B1-225B-BEA928E7E4B5}"/>
                </a:ext>
              </a:extLst>
            </p:cNvPr>
            <p:cNvSpPr/>
            <p:nvPr/>
          </p:nvSpPr>
          <p:spPr>
            <a:xfrm>
              <a:off x="-5491004" y="568595"/>
              <a:ext cx="11695014" cy="430832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4408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95511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26315" y="1341120"/>
            <a:ext cx="8188760" cy="5199808"/>
            <a:chOff x="3711017" y="1293632"/>
            <a:chExt cx="11402270" cy="4896302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4359562" y="1747745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3711017" y="1293632"/>
              <a:ext cx="8085148" cy="4896302"/>
            </a:xfrm>
            <a:prstGeom prst="rect">
              <a:avLst/>
            </a:prstGeom>
            <a:solidFill>
              <a:srgbClr val="8E8578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131040" y="1691621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Inter"/>
              </a:rPr>
              <a:t>Получил:</a:t>
            </a:r>
            <a:r>
              <a:rPr lang="ru-RU" sz="2800" dirty="0">
                <a:solidFill>
                  <a:schemeClr val="bg1"/>
                </a:solidFill>
                <a:latin typeface="Inter"/>
              </a:rPr>
              <a:t> навыки в обработке и покраске дерева, консультационную поддержку. Есть идеи и желание развиваться далее в деле деревообработки.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Inter"/>
              </a:rPr>
              <a:t>Над чем работает в данный момент в Даре: </a:t>
            </a:r>
            <a:r>
              <a:rPr lang="ru-RU" sz="2800" dirty="0">
                <a:solidFill>
                  <a:schemeClr val="bg1"/>
                </a:solidFill>
                <a:latin typeface="Inter"/>
              </a:rPr>
              <a:t>детская мебель.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Роман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C97C3A-CBD4-F9D9-3031-360D7AF6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690" y="1401988"/>
            <a:ext cx="6291110" cy="5138940"/>
          </a:xfrm>
          <a:prstGeom prst="rect">
            <a:avLst/>
          </a:prstGeom>
        </p:spPr>
      </p:pic>
      <p:sp>
        <p:nvSpPr>
          <p:cNvPr id="3" name="矩形 5">
            <a:extLst>
              <a:ext uri="{FF2B5EF4-FFF2-40B4-BE49-F238E27FC236}">
                <a16:creationId xmlns:a16="http://schemas.microsoft.com/office/drawing/2014/main" id="{35E94220-F0F5-C204-9ECF-DC99762FB3EC}"/>
              </a:ext>
            </a:extLst>
          </p:cNvPr>
          <p:cNvSpPr/>
          <p:nvPr/>
        </p:nvSpPr>
        <p:spPr>
          <a:xfrm>
            <a:off x="224322" y="1566122"/>
            <a:ext cx="11619915" cy="486700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41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0A9EE2-DD02-0469-36F1-29A663FA3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1138"/>
            <a:ext cx="5112827" cy="4635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7699798" y="5502579"/>
            <a:ext cx="3002236" cy="823868"/>
            <a:chOff x="5987987" y="4581128"/>
            <a:chExt cx="4752836" cy="900100"/>
          </a:xfrm>
        </p:grpSpPr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7" name="Хорда 26">
            <a:extLst>
              <a:ext uri="{FF2B5EF4-FFF2-40B4-BE49-F238E27FC236}">
                <a16:creationId xmlns:a16="http://schemas.microsoft.com/office/drawing/2014/main" id="{268C3F85-583D-B395-6B10-30977472F7BE}"/>
              </a:ext>
            </a:extLst>
          </p:cNvPr>
          <p:cNvSpPr/>
          <p:nvPr/>
        </p:nvSpPr>
        <p:spPr>
          <a:xfrm rot="12074288">
            <a:off x="7380531" y="6801974"/>
            <a:ext cx="213920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2884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84843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224323" y="1444350"/>
            <a:ext cx="11967677" cy="5035139"/>
            <a:chOff x="361957" y="1293632"/>
            <a:chExt cx="11434208" cy="4896302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361957" y="1838514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4151242" y="1293632"/>
              <a:ext cx="7644923" cy="48963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5126305" y="1691139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chemeClr val="bg1"/>
                </a:solidFill>
              </a:rPr>
              <a:t>Ренат Аширов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chemeClr val="bg1"/>
                </a:solidFill>
              </a:rPr>
              <a:t>Статус резидента: </a:t>
            </a:r>
            <a:r>
              <a:rPr lang="ru-RU" sz="1900" dirty="0" err="1">
                <a:solidFill>
                  <a:schemeClr val="bg1"/>
                </a:solidFill>
              </a:rPr>
              <a:t>хоббист</a:t>
            </a:r>
            <a:endParaRPr lang="ru-RU" sz="1900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chemeClr val="bg1"/>
                </a:solidFill>
              </a:rPr>
              <a:t>Впервые появился в Даре: </a:t>
            </a:r>
            <a:r>
              <a:rPr lang="ru-RU" sz="1900" dirty="0">
                <a:solidFill>
                  <a:schemeClr val="bg1"/>
                </a:solidFill>
              </a:rPr>
              <a:t>ноябрь 2022 года.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1" dirty="0">
                <a:solidFill>
                  <a:schemeClr val="bg1"/>
                </a:solidFill>
              </a:rPr>
              <a:t>Задача:</a:t>
            </a:r>
            <a:r>
              <a:rPr lang="ru-RU" sz="1900" dirty="0">
                <a:solidFill>
                  <a:schemeClr val="bg1"/>
                </a:solidFill>
              </a:rPr>
              <a:t> хотел изготовить электрогитару. Казалось, что очень хочет на них играть, но выяснил для себя, что любит гитарную эстетику, когда дерево приобретает красивые очертания. Покупал-продавал гитары, искал идеал. Пришел к выводу, что при условии неограниченного бюджета не сможет найти инструмент, который на 100% будет устраивать. И пошел его делать. Одна уже есть. Но остановиться уже невозможно.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Ренат</a:t>
            </a:r>
          </a:p>
        </p:txBody>
      </p:sp>
    </p:spTree>
    <p:extLst>
      <p:ext uri="{BB962C8B-B14F-4D97-AF65-F5344CB8AC3E}">
        <p14:creationId xmlns:p14="http://schemas.microsoft.com/office/powerpoint/2010/main" val="3887736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448834" y="1936559"/>
            <a:ext cx="10253201" cy="4496568"/>
            <a:chOff x="-5491004" y="568595"/>
            <a:chExt cx="16231827" cy="4912633"/>
          </a:xfrm>
        </p:grpSpPr>
        <p:sp>
          <p:nvSpPr>
            <p:cNvPr id="23" name="矩形 5">
              <a:extLst>
                <a:ext uri="{FF2B5EF4-FFF2-40B4-BE49-F238E27FC236}">
                  <a16:creationId xmlns:a16="http://schemas.microsoft.com/office/drawing/2014/main" id="{F011FF50-9E35-47B1-225B-BEA928E7E4B5}"/>
                </a:ext>
              </a:extLst>
            </p:cNvPr>
            <p:cNvSpPr/>
            <p:nvPr/>
          </p:nvSpPr>
          <p:spPr>
            <a:xfrm>
              <a:off x="-5491004" y="568595"/>
              <a:ext cx="11695014" cy="430832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4408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95511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11075" y="1341120"/>
            <a:ext cx="8188760" cy="5199808"/>
            <a:chOff x="3711017" y="1293632"/>
            <a:chExt cx="11402270" cy="4896302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4359562" y="1747745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3711017" y="1293632"/>
              <a:ext cx="8085148" cy="4896302"/>
            </a:xfrm>
            <a:prstGeom prst="rect">
              <a:avLst/>
            </a:prstGeom>
            <a:solidFill>
              <a:schemeClr val="accent1">
                <a:lumMod val="75000"/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131040" y="1691621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Inter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Получил: </a:t>
            </a:r>
            <a:r>
              <a:rPr lang="ru-RU" sz="2800" dirty="0">
                <a:solidFill>
                  <a:schemeClr val="bg1"/>
                </a:solidFill>
                <a:effectLst/>
                <a:latin typeface="Inter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доступ к инструменту и станкам, место для творчества, знание техники безопасности, неограниченную консультационную поддержку, возможность творить и достигать идеала.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Inter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Над чем работает в данный момент в Даре: </a:t>
            </a:r>
            <a:r>
              <a:rPr lang="ru-RU" sz="2800" dirty="0">
                <a:solidFill>
                  <a:schemeClr val="bg1"/>
                </a:solidFill>
                <a:effectLst/>
                <a:latin typeface="Inter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гитара.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Ренат</a:t>
            </a: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5E94220-F0F5-C204-9ECF-DC99762FB3EC}"/>
              </a:ext>
            </a:extLst>
          </p:cNvPr>
          <p:cNvSpPr/>
          <p:nvPr/>
        </p:nvSpPr>
        <p:spPr>
          <a:xfrm>
            <a:off x="224322" y="1566122"/>
            <a:ext cx="11619915" cy="486700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99AF91-CB8E-2574-316C-B6EDB40B6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63" y="1485676"/>
            <a:ext cx="6033630" cy="494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Описание проекта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961390" y="1802092"/>
            <a:ext cx="10102661" cy="435105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rgbClr val="3C3D3D"/>
                </a:solidFill>
              </a:rPr>
              <a:t>Дар Труда – первый в России производственный коворкинг для старта своего столярного дела и для занятия столяркой в качестве хобби.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rgbClr val="3C3D3D"/>
                </a:solidFill>
              </a:rPr>
              <a:t>За 10 лет мы выросли с 30 м2 до 1000 м2. Мы выпустили 3000+ мастеров.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dirty="0">
                <a:solidFill>
                  <a:srgbClr val="3C3D3D"/>
                </a:solidFill>
              </a:rPr>
              <a:t>Наша производственная мастерская – это место, где люди любого профессионального уровня могут реализовывать идеи, создавая предметы материальной культуры своими руками.</a:t>
            </a:r>
          </a:p>
        </p:txBody>
      </p:sp>
      <p:sp>
        <p:nvSpPr>
          <p:cNvPr id="6" name="平行四边形 4">
            <a:extLst>
              <a:ext uri="{FF2B5EF4-FFF2-40B4-BE49-F238E27FC236}">
                <a16:creationId xmlns:a16="http://schemas.microsoft.com/office/drawing/2014/main" id="{57916132-EBF0-FAAC-BDA0-0D4E76F95C59}"/>
              </a:ext>
            </a:extLst>
          </p:cNvPr>
          <p:cNvSpPr/>
          <p:nvPr/>
        </p:nvSpPr>
        <p:spPr>
          <a:xfrm>
            <a:off x="7154507" y="704855"/>
            <a:ext cx="4371954" cy="1200145"/>
          </a:xfrm>
          <a:prstGeom prst="parallelogram">
            <a:avLst/>
          </a:prstGeom>
          <a:solidFill>
            <a:srgbClr val="FFC000">
              <a:alpha val="6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888EF-D829-6DB0-0158-FCFCF43A8EF8}"/>
              </a:ext>
            </a:extLst>
          </p:cNvPr>
          <p:cNvSpPr txBox="1"/>
          <p:nvPr/>
        </p:nvSpPr>
        <p:spPr>
          <a:xfrm>
            <a:off x="7382917" y="827962"/>
            <a:ext cx="374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C3D3D"/>
                </a:solidFill>
              </a:rPr>
              <a:t>         Мы создаём нашим клиентам</a:t>
            </a:r>
            <a:br>
              <a:rPr lang="en-US" dirty="0">
                <a:solidFill>
                  <a:srgbClr val="3C3D3D"/>
                </a:solidFill>
                <a:latin typeface="Inter" panose="02000503000000020004"/>
              </a:rPr>
            </a:br>
            <a:r>
              <a:rPr lang="en-US" dirty="0">
                <a:solidFill>
                  <a:srgbClr val="3C3D3D"/>
                </a:solidFill>
                <a:latin typeface="Inter" panose="02000503000000020004"/>
              </a:rPr>
              <a:t>  </a:t>
            </a:r>
            <a:r>
              <a:rPr lang="ru-RU" dirty="0">
                <a:solidFill>
                  <a:srgbClr val="3C3D3D"/>
                </a:solidFill>
              </a:rPr>
              <a:t>  ступени для развития</a:t>
            </a:r>
          </a:p>
          <a:p>
            <a:r>
              <a:rPr lang="ru-RU" dirty="0">
                <a:solidFill>
                  <a:srgbClr val="3C3D3D"/>
                </a:solidFill>
              </a:rPr>
              <a:t>собственного столярного бизнеса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0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7699798" y="5502579"/>
            <a:ext cx="3002236" cy="823868"/>
            <a:chOff x="5987987" y="4581128"/>
            <a:chExt cx="4752836" cy="900100"/>
          </a:xfrm>
        </p:grpSpPr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7" name="Хорда 26">
            <a:extLst>
              <a:ext uri="{FF2B5EF4-FFF2-40B4-BE49-F238E27FC236}">
                <a16:creationId xmlns:a16="http://schemas.microsoft.com/office/drawing/2014/main" id="{268C3F85-583D-B395-6B10-30977472F7BE}"/>
              </a:ext>
            </a:extLst>
          </p:cNvPr>
          <p:cNvSpPr/>
          <p:nvPr/>
        </p:nvSpPr>
        <p:spPr>
          <a:xfrm rot="12074288">
            <a:off x="7380531" y="6801974"/>
            <a:ext cx="213920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2884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84843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224324" y="1328844"/>
            <a:ext cx="11967675" cy="5242086"/>
            <a:chOff x="361957" y="1181311"/>
            <a:chExt cx="11524561" cy="5097543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361957" y="1838514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3973406" y="1181311"/>
              <a:ext cx="7913112" cy="5097543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5126305" y="1691139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Антон Казаков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Статус резидента: </a:t>
            </a:r>
            <a:r>
              <a:rPr lang="ru-RU" sz="25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</a:t>
            </a:r>
            <a:endParaRPr lang="ru-RU" sz="2500" dirty="0"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Впервые появился в Даре: </a:t>
            </a:r>
            <a:r>
              <a:rPr lang="ru-RU" sz="25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2013 год.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500" b="1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ru-RU" sz="25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Имел исходно очень высокий уровень </a:t>
            </a:r>
            <a:r>
              <a:rPr lang="ru-RU" sz="2500" dirty="0" err="1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конструционных</a:t>
            </a:r>
            <a:r>
              <a:rPr lang="ru-RU" sz="25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компетенций, необходимо было получить навык работы с деревом. 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Антон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C929A4-BA4A-AC8F-539D-FA976A53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9" y="1444350"/>
            <a:ext cx="3786975" cy="5044046"/>
          </a:xfrm>
          <a:prstGeom prst="rect">
            <a:avLst/>
          </a:prstGeom>
        </p:spPr>
      </p:pic>
      <p:sp>
        <p:nvSpPr>
          <p:cNvPr id="4" name="矩形 5">
            <a:extLst>
              <a:ext uri="{FF2B5EF4-FFF2-40B4-BE49-F238E27FC236}">
                <a16:creationId xmlns:a16="http://schemas.microsoft.com/office/drawing/2014/main" id="{1D8E5DA8-166F-90BD-14D8-16BA1339E898}"/>
              </a:ext>
            </a:extLst>
          </p:cNvPr>
          <p:cNvSpPr/>
          <p:nvPr/>
        </p:nvSpPr>
        <p:spPr>
          <a:xfrm>
            <a:off x="224323" y="2004682"/>
            <a:ext cx="11255446" cy="4027416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5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74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9840E-BA68-6FFF-8810-36380C63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24322" y="95590"/>
            <a:ext cx="961593" cy="1034512"/>
          </a:xfrm>
          <a:prstGeom prst="rect">
            <a:avLst/>
          </a:prstGeom>
        </p:spPr>
      </p:pic>
      <p:grpSp>
        <p:nvGrpSpPr>
          <p:cNvPr id="22" name="1">
            <a:extLst>
              <a:ext uri="{FF2B5EF4-FFF2-40B4-BE49-F238E27FC236}">
                <a16:creationId xmlns:a16="http://schemas.microsoft.com/office/drawing/2014/main" id="{DD968D65-CE3C-4DAF-74A1-D12D1CDB4D4C}"/>
              </a:ext>
            </a:extLst>
          </p:cNvPr>
          <p:cNvGrpSpPr>
            <a:grpSpLocks noChangeAspect="1"/>
          </p:cNvGrpSpPr>
          <p:nvPr/>
        </p:nvGrpSpPr>
        <p:grpSpPr>
          <a:xfrm>
            <a:off x="448834" y="1936559"/>
            <a:ext cx="10253201" cy="4496568"/>
            <a:chOff x="-5491004" y="568595"/>
            <a:chExt cx="16231827" cy="4912633"/>
          </a:xfrm>
        </p:grpSpPr>
        <p:sp>
          <p:nvSpPr>
            <p:cNvPr id="23" name="矩形 5">
              <a:extLst>
                <a:ext uri="{FF2B5EF4-FFF2-40B4-BE49-F238E27FC236}">
                  <a16:creationId xmlns:a16="http://schemas.microsoft.com/office/drawing/2014/main" id="{F011FF50-9E35-47B1-225B-BEA928E7E4B5}"/>
                </a:ext>
              </a:extLst>
            </p:cNvPr>
            <p:cNvSpPr/>
            <p:nvPr/>
          </p:nvSpPr>
          <p:spPr>
            <a:xfrm>
              <a:off x="-5491004" y="568595"/>
              <a:ext cx="11695014" cy="430832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4" name="椭圆 6">
              <a:extLst>
                <a:ext uri="{FF2B5EF4-FFF2-40B4-BE49-F238E27FC236}">
                  <a16:creationId xmlns:a16="http://schemas.microsoft.com/office/drawing/2014/main" id="{294E24EA-722D-0F83-B47C-76C2A410B60E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5" name="流程图: 决策 8">
              <a:extLst>
                <a:ext uri="{FF2B5EF4-FFF2-40B4-BE49-F238E27FC236}">
                  <a16:creationId xmlns:a16="http://schemas.microsoft.com/office/drawing/2014/main" id="{C3E87035-BC38-3B0D-610A-DA973EED072C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26" name="流程图: 决策 9">
              <a:extLst>
                <a:ext uri="{FF2B5EF4-FFF2-40B4-BE49-F238E27FC236}">
                  <a16:creationId xmlns:a16="http://schemas.microsoft.com/office/drawing/2014/main" id="{9711CC76-3A93-C418-388C-9483778C8683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8942C21-CB06-49B5-6534-E4F2D1153224}"/>
              </a:ext>
            </a:extLst>
          </p:cNvPr>
          <p:cNvSpPr/>
          <p:nvPr/>
        </p:nvSpPr>
        <p:spPr>
          <a:xfrm>
            <a:off x="0" y="1344084"/>
            <a:ext cx="12192000" cy="5242086"/>
          </a:xfrm>
          <a:prstGeom prst="rect">
            <a:avLst/>
          </a:prstGeom>
          <a:noFill/>
          <a:ln w="28575">
            <a:solidFill>
              <a:srgbClr val="424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sp>
        <p:nvSpPr>
          <p:cNvPr id="30" name="Хорда 29">
            <a:extLst>
              <a:ext uri="{FF2B5EF4-FFF2-40B4-BE49-F238E27FC236}">
                <a16:creationId xmlns:a16="http://schemas.microsoft.com/office/drawing/2014/main" id="{EA1FC05D-3423-39E5-6E85-91540F45A344}"/>
              </a:ext>
            </a:extLst>
          </p:cNvPr>
          <p:cNvSpPr/>
          <p:nvPr/>
        </p:nvSpPr>
        <p:spPr>
          <a:xfrm rot="1499505">
            <a:off x="4236896" y="5955115"/>
            <a:ext cx="213921" cy="26751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/>
          </a:p>
        </p:txBody>
      </p:sp>
      <p:grpSp>
        <p:nvGrpSpPr>
          <p:cNvPr id="32" name="1">
            <a:extLst>
              <a:ext uri="{FF2B5EF4-FFF2-40B4-BE49-F238E27FC236}">
                <a16:creationId xmlns:a16="http://schemas.microsoft.com/office/drawing/2014/main" id="{BB933B88-A3A2-A14F-AAEF-AA73F4892D32}"/>
              </a:ext>
            </a:extLst>
          </p:cNvPr>
          <p:cNvGrpSpPr>
            <a:grpSpLocks noChangeAspect="1"/>
          </p:cNvGrpSpPr>
          <p:nvPr/>
        </p:nvGrpSpPr>
        <p:grpSpPr>
          <a:xfrm>
            <a:off x="26315" y="1341120"/>
            <a:ext cx="8188760" cy="5199808"/>
            <a:chOff x="3711017" y="1293632"/>
            <a:chExt cx="11402270" cy="4896302"/>
          </a:xfrm>
        </p:grpSpPr>
        <p:sp>
          <p:nvSpPr>
            <p:cNvPr id="33" name="矩形 5">
              <a:extLst>
                <a:ext uri="{FF2B5EF4-FFF2-40B4-BE49-F238E27FC236}">
                  <a16:creationId xmlns:a16="http://schemas.microsoft.com/office/drawing/2014/main" id="{E007D8EF-02EC-AB91-51E9-D2E627526D9B}"/>
                </a:ext>
              </a:extLst>
            </p:cNvPr>
            <p:cNvSpPr/>
            <p:nvPr/>
          </p:nvSpPr>
          <p:spPr>
            <a:xfrm>
              <a:off x="4359562" y="1747745"/>
              <a:ext cx="10753725" cy="391636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4" name="椭圆 6">
              <a:extLst>
                <a:ext uri="{FF2B5EF4-FFF2-40B4-BE49-F238E27FC236}">
                  <a16:creationId xmlns:a16="http://schemas.microsoft.com/office/drawing/2014/main" id="{336C1034-AD54-7ECF-2130-847CDC270604}"/>
                </a:ext>
              </a:extLst>
            </p:cNvPr>
            <p:cNvSpPr/>
            <p:nvPr/>
          </p:nvSpPr>
          <p:spPr>
            <a:xfrm>
              <a:off x="5987987" y="526520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5" name="流程图: 决策 8">
              <a:extLst>
                <a:ext uri="{FF2B5EF4-FFF2-40B4-BE49-F238E27FC236}">
                  <a16:creationId xmlns:a16="http://schemas.microsoft.com/office/drawing/2014/main" id="{735D3503-BEC4-4CB1-2B58-4739E1C1E275}"/>
                </a:ext>
              </a:extLst>
            </p:cNvPr>
            <p:cNvSpPr/>
            <p:nvPr/>
          </p:nvSpPr>
          <p:spPr>
            <a:xfrm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6" name="流程图: 决策 9">
              <a:extLst>
                <a:ext uri="{FF2B5EF4-FFF2-40B4-BE49-F238E27FC236}">
                  <a16:creationId xmlns:a16="http://schemas.microsoft.com/office/drawing/2014/main" id="{1DE65145-0614-95C0-FF27-AC3DED8669DE}"/>
                </a:ext>
              </a:extLst>
            </p:cNvPr>
            <p:cNvSpPr/>
            <p:nvPr/>
          </p:nvSpPr>
          <p:spPr>
            <a:xfrm rot="16200000">
              <a:off x="10488488" y="4581128"/>
              <a:ext cx="72008" cy="432662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  <p:sp>
          <p:nvSpPr>
            <p:cNvPr id="37" name="矩形 4">
              <a:extLst>
                <a:ext uri="{FF2B5EF4-FFF2-40B4-BE49-F238E27FC236}">
                  <a16:creationId xmlns:a16="http://schemas.microsoft.com/office/drawing/2014/main" id="{B160757E-B42D-8180-C311-F707D92D0E7A}"/>
                </a:ext>
              </a:extLst>
            </p:cNvPr>
            <p:cNvSpPr/>
            <p:nvPr/>
          </p:nvSpPr>
          <p:spPr>
            <a:xfrm>
              <a:off x="3711017" y="1293632"/>
              <a:ext cx="8085148" cy="4896302"/>
            </a:xfrm>
            <a:prstGeom prst="rect">
              <a:avLst/>
            </a:prstGeom>
            <a:solidFill>
              <a:srgbClr val="FFC00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500" dirty="0">
                <a:cs typeface="+mn-ea"/>
                <a:sym typeface="+mn-lt"/>
              </a:endParaRPr>
            </a:p>
          </p:txBody>
        </p:sp>
      </p:grpSp>
      <p:sp>
        <p:nvSpPr>
          <p:cNvPr id="38" name="Объект 3">
            <a:extLst>
              <a:ext uri="{FF2B5EF4-FFF2-40B4-BE49-F238E27FC236}">
                <a16:creationId xmlns:a16="http://schemas.microsoft.com/office/drawing/2014/main" id="{48426CBB-ECCD-06DA-53B9-CB9CB36CF1F6}"/>
              </a:ext>
            </a:extLst>
          </p:cNvPr>
          <p:cNvSpPr txBox="1">
            <a:spLocks/>
          </p:cNvSpPr>
          <p:nvPr/>
        </p:nvSpPr>
        <p:spPr>
          <a:xfrm>
            <a:off x="131040" y="1691621"/>
            <a:ext cx="5634673" cy="3474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Получил: </a:t>
            </a:r>
            <a:r>
              <a:rPr lang="ru-RU" sz="28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навыки работы на станках и ручным инструментом, открыл свою мастерскую, но продолжает оставаться резидентом коворкинга, так как ценит атмосферу и возможность общения с </a:t>
            </a:r>
            <a:r>
              <a:rPr lang="ru-RU" sz="28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единомышленниками.</a:t>
            </a:r>
            <a:endParaRPr lang="ru-RU" sz="2800" dirty="0">
              <a:effectLst/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Над чем работает в данный момент в Даре: </a:t>
            </a:r>
            <a:r>
              <a:rPr lang="ru-RU" sz="28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стол из массива.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6E38606-03F1-4934-C276-1B2100A5D6DB}"/>
              </a:ext>
            </a:extLst>
          </p:cNvPr>
          <p:cNvSpPr txBox="1">
            <a:spLocks/>
          </p:cNvSpPr>
          <p:nvPr/>
        </p:nvSpPr>
        <p:spPr>
          <a:xfrm>
            <a:off x="1185915" y="161802"/>
            <a:ext cx="5821492" cy="83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/>
              <a:t>Антон</a:t>
            </a: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35E94220-F0F5-C204-9ECF-DC99762FB3EC}"/>
              </a:ext>
            </a:extLst>
          </p:cNvPr>
          <p:cNvSpPr/>
          <p:nvPr/>
        </p:nvSpPr>
        <p:spPr>
          <a:xfrm>
            <a:off x="224322" y="1566122"/>
            <a:ext cx="11619915" cy="486700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FF2100-0F34-32D6-BEA5-180B1EFB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25" y="1566122"/>
            <a:ext cx="6153475" cy="48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ru-RU" sz="3600" b="1" dirty="0"/>
              <a:t>Профиль целевой аудитории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EE6CB79-066F-3565-B528-70F64D5A8634}"/>
              </a:ext>
            </a:extLst>
          </p:cNvPr>
          <p:cNvCxnSpPr>
            <a:cxnSpLocks/>
          </p:cNvCxnSpPr>
          <p:nvPr/>
        </p:nvCxnSpPr>
        <p:spPr>
          <a:xfrm flipV="1">
            <a:off x="1143388" y="1524000"/>
            <a:ext cx="9092812" cy="3074566"/>
          </a:xfrm>
          <a:prstGeom prst="straightConnector1">
            <a:avLst/>
          </a:prstGeom>
          <a:ln w="165100">
            <a:solidFill>
              <a:srgbClr val="FFC000"/>
            </a:solidFill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6">
            <a:extLst>
              <a:ext uri="{FF2B5EF4-FFF2-40B4-BE49-F238E27FC236}">
                <a16:creationId xmlns:a16="http://schemas.microsoft.com/office/drawing/2014/main" id="{DF1C6A7D-AF71-CDA1-01D0-78DC78E9AB0A}"/>
              </a:ext>
            </a:extLst>
          </p:cNvPr>
          <p:cNvSpPr txBox="1">
            <a:spLocks/>
          </p:cNvSpPr>
          <p:nvPr/>
        </p:nvSpPr>
        <p:spPr>
          <a:xfrm>
            <a:off x="943387" y="1021744"/>
            <a:ext cx="9292813" cy="4768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3C3D3D"/>
                </a:solidFill>
              </a:rPr>
              <a:t>Целевая аудитория нашего проекта – начинающие и</a:t>
            </a:r>
          </a:p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3C3D3D"/>
                </a:solidFill>
              </a:rPr>
              <a:t>опытные мастера столярного дела.</a:t>
            </a:r>
          </a:p>
          <a:p>
            <a:pPr marL="0" indent="0" fontAlgn="base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dirty="0">
              <a:solidFill>
                <a:srgbClr val="3C3D3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79FB2A-D9F1-6DB7-18FD-F431EF922A0A}"/>
              </a:ext>
            </a:extLst>
          </p:cNvPr>
          <p:cNvSpPr txBox="1"/>
          <p:nvPr/>
        </p:nvSpPr>
        <p:spPr>
          <a:xfrm>
            <a:off x="1750033" y="4530686"/>
            <a:ext cx="2570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C3D3D"/>
                </a:solidFill>
              </a:rPr>
              <a:t>Начинающие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3BE0E-7B46-7E5D-B4DD-BC60B7615785}"/>
              </a:ext>
            </a:extLst>
          </p:cNvPr>
          <p:cNvSpPr txBox="1"/>
          <p:nvPr/>
        </p:nvSpPr>
        <p:spPr>
          <a:xfrm>
            <a:off x="1221987" y="5181701"/>
            <a:ext cx="3635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C3D3D"/>
                </a:solidFill>
              </a:rPr>
              <a:t>Присутствует потребность делать что-то свое, но нет профессиональных знаний и навыков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AC492985-6583-F0C4-B0E3-67ADC8A3CFB1}"/>
              </a:ext>
            </a:extLst>
          </p:cNvPr>
          <p:cNvCxnSpPr>
            <a:cxnSpLocks/>
          </p:cNvCxnSpPr>
          <p:nvPr/>
        </p:nvCxnSpPr>
        <p:spPr>
          <a:xfrm flipV="1">
            <a:off x="1219790" y="5080000"/>
            <a:ext cx="3491910" cy="1524000"/>
          </a:xfrm>
          <a:prstGeom prst="bentConnector3">
            <a:avLst>
              <a:gd name="adj1" fmla="val 2719"/>
            </a:avLst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25EB4F9-E909-0285-59DB-9E505BDFF265}"/>
              </a:ext>
            </a:extLst>
          </p:cNvPr>
          <p:cNvSpPr txBox="1"/>
          <p:nvPr/>
        </p:nvSpPr>
        <p:spPr>
          <a:xfrm>
            <a:off x="5418960" y="3381822"/>
            <a:ext cx="2067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C3D3D"/>
                </a:solidFill>
              </a:rPr>
              <a:t>Хоббисты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26519E-F683-3FAF-5FF3-765B14EC60FE}"/>
              </a:ext>
            </a:extLst>
          </p:cNvPr>
          <p:cNvSpPr txBox="1"/>
          <p:nvPr/>
        </p:nvSpPr>
        <p:spPr>
          <a:xfrm>
            <a:off x="4739903" y="4009056"/>
            <a:ext cx="3635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C3D3D"/>
                </a:solidFill>
              </a:rPr>
              <a:t>Есть профессиональные навыки и потребность реализовывать свои идеи быстро и качественно, </a:t>
            </a:r>
            <a:br>
              <a:rPr lang="ru-RU" dirty="0">
                <a:solidFill>
                  <a:srgbClr val="3C3D3D"/>
                </a:solidFill>
              </a:rPr>
            </a:br>
            <a:r>
              <a:rPr lang="ru-RU" dirty="0">
                <a:solidFill>
                  <a:srgbClr val="3C3D3D"/>
                </a:solidFill>
              </a:rPr>
              <a:t>но нет условий для реализации (нет места и профессионального оборудования)</a:t>
            </a:r>
          </a:p>
        </p:txBody>
      </p: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50F1F359-97B6-7DCC-D851-3F4C6211580B}"/>
              </a:ext>
            </a:extLst>
          </p:cNvPr>
          <p:cNvCxnSpPr>
            <a:cxnSpLocks/>
          </p:cNvCxnSpPr>
          <p:nvPr/>
        </p:nvCxnSpPr>
        <p:spPr>
          <a:xfrm flipV="1">
            <a:off x="4648604" y="3883633"/>
            <a:ext cx="3755321" cy="1196367"/>
          </a:xfrm>
          <a:prstGeom prst="bentConnector3">
            <a:avLst>
              <a:gd name="adj1" fmla="val 963"/>
            </a:avLst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3F76C60-FE56-3B81-7F54-0680F0FBF8FE}"/>
              </a:ext>
            </a:extLst>
          </p:cNvPr>
          <p:cNvSpPr txBox="1"/>
          <p:nvPr/>
        </p:nvSpPr>
        <p:spPr>
          <a:xfrm>
            <a:off x="8553861" y="2061711"/>
            <a:ext cx="342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C3D3D"/>
                </a:solidFill>
              </a:rPr>
              <a:t>Профессионалы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E6D819-1914-7F1E-C940-640519BAA86C}"/>
              </a:ext>
            </a:extLst>
          </p:cNvPr>
          <p:cNvSpPr txBox="1"/>
          <p:nvPr/>
        </p:nvSpPr>
        <p:spPr>
          <a:xfrm>
            <a:off x="8467021" y="2826653"/>
            <a:ext cx="3635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C3D3D"/>
                </a:solidFill>
              </a:rPr>
              <a:t>Есть потребность в профессиональных станках, но нет</a:t>
            </a:r>
          </a:p>
          <a:p>
            <a:pPr algn="ctr"/>
            <a:r>
              <a:rPr lang="ru-RU" dirty="0">
                <a:solidFill>
                  <a:srgbClr val="3C3D3D"/>
                </a:solidFill>
              </a:rPr>
              <a:t>возможности их приобрести, есть потребность в мастерской, но нет возможности платить аренду одномоментно за несколько месяцев</a:t>
            </a:r>
          </a:p>
        </p:txBody>
      </p:sp>
      <p:cxnSp>
        <p:nvCxnSpPr>
          <p:cNvPr id="42" name="Соединитель: уступ 41">
            <a:extLst>
              <a:ext uri="{FF2B5EF4-FFF2-40B4-BE49-F238E27FC236}">
                <a16:creationId xmlns:a16="http://schemas.microsoft.com/office/drawing/2014/main" id="{8BF5BFC3-2021-064A-CE7B-5F6FB2E09D94}"/>
              </a:ext>
            </a:extLst>
          </p:cNvPr>
          <p:cNvCxnSpPr>
            <a:cxnSpLocks/>
          </p:cNvCxnSpPr>
          <p:nvPr/>
        </p:nvCxnSpPr>
        <p:spPr>
          <a:xfrm flipV="1">
            <a:off x="8375722" y="2628900"/>
            <a:ext cx="3386790" cy="1254733"/>
          </a:xfrm>
          <a:prstGeom prst="bentConnector3">
            <a:avLst>
              <a:gd name="adj1" fmla="val 127"/>
            </a:avLst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67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58" y="119339"/>
            <a:ext cx="6190241" cy="830913"/>
          </a:xfrm>
        </p:spPr>
        <p:txBody>
          <a:bodyPr>
            <a:normAutofit/>
          </a:bodyPr>
          <a:lstStyle/>
          <a:p>
            <a:r>
              <a:rPr lang="ru-RU" sz="3600" b="1" dirty="0"/>
              <a:t>Наша социальная значимость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1061458" y="1613532"/>
            <a:ext cx="8554982" cy="4878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Дар Труда – это: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трамплин для своего бизнеса (для  профессиональных мастеров, желающих выйти из найма и работать на себя)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осмысление и ценность своего труда (для ребят из офисов, которым важно сделать свой продукт от начала до конца)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проект шеринг-экономики (сотни людей пользуются нашим оборудованием вместо покупки своего, которое будет простаивать)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95018" y="190831"/>
            <a:ext cx="639441" cy="687931"/>
          </a:xfrm>
          <a:prstGeom prst="rect">
            <a:avLst/>
          </a:prstGeom>
        </p:spPr>
      </p:pic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1B1FCCB2-1C3D-4CCD-7D11-6B1C5523FA15}"/>
              </a:ext>
            </a:extLst>
          </p:cNvPr>
          <p:cNvSpPr/>
          <p:nvPr/>
        </p:nvSpPr>
        <p:spPr>
          <a:xfrm>
            <a:off x="9829800" y="4419600"/>
            <a:ext cx="2362200" cy="2438400"/>
          </a:xfrm>
          <a:prstGeom prst="parallelogram">
            <a:avLst>
              <a:gd name="adj" fmla="val 24385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D7D4CC9-7824-06EC-FAA3-75065D27FAC0}"/>
              </a:ext>
            </a:extLst>
          </p:cNvPr>
          <p:cNvCxnSpPr>
            <a:cxnSpLocks/>
          </p:cNvCxnSpPr>
          <p:nvPr/>
        </p:nvCxnSpPr>
        <p:spPr>
          <a:xfrm flipH="1">
            <a:off x="9441180" y="2941320"/>
            <a:ext cx="1013460" cy="391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ru-RU" sz="3600" b="1" dirty="0"/>
              <a:t>Проблема клиента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985259" y="2332985"/>
            <a:ext cx="9859010" cy="363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800" dirty="0">
                <a:solidFill>
                  <a:srgbClr val="3C3D3D"/>
                </a:solidFill>
              </a:rPr>
              <a:t>Наши клиенты – люди разного профессионального уровня.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800" dirty="0">
                <a:solidFill>
                  <a:srgbClr val="3C3D3D"/>
                </a:solidFill>
              </a:rPr>
              <a:t>У них разные проблемы и задачи, начиная от необходимости повышения столярной квалификации, заканчивая реализацией самых смелых конструкционных проектов.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2800" dirty="0">
                <a:solidFill>
                  <a:srgbClr val="3C3D3D"/>
                </a:solidFill>
              </a:rPr>
              <a:t>И всем им мы можем предложить решение.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平行四边形 10">
            <a:extLst>
              <a:ext uri="{FF2B5EF4-FFF2-40B4-BE49-F238E27FC236}">
                <a16:creationId xmlns:a16="http://schemas.microsoft.com/office/drawing/2014/main" id="{4096D308-F68D-EA1F-94C2-A602C4C116F2}"/>
              </a:ext>
            </a:extLst>
          </p:cNvPr>
          <p:cNvSpPr/>
          <p:nvPr/>
        </p:nvSpPr>
        <p:spPr>
          <a:xfrm>
            <a:off x="7975600" y="0"/>
            <a:ext cx="4216400" cy="6858000"/>
          </a:xfrm>
          <a:prstGeom prst="parallelogram">
            <a:avLst>
              <a:gd name="adj" fmla="val 40122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1CD8E856-DD14-ED3F-A558-A20094F68B02}"/>
              </a:ext>
            </a:extLst>
          </p:cNvPr>
          <p:cNvSpPr/>
          <p:nvPr/>
        </p:nvSpPr>
        <p:spPr>
          <a:xfrm>
            <a:off x="8618330" y="4419600"/>
            <a:ext cx="3573670" cy="2438400"/>
          </a:xfrm>
          <a:prstGeom prst="parallelogram">
            <a:avLst>
              <a:gd name="adj" fmla="val 24385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8857FC-6CA9-6186-46DC-EE9C6021AA4C}"/>
              </a:ext>
            </a:extLst>
          </p:cNvPr>
          <p:cNvCxnSpPr>
            <a:cxnSpLocks/>
          </p:cNvCxnSpPr>
          <p:nvPr/>
        </p:nvCxnSpPr>
        <p:spPr>
          <a:xfrm flipH="1">
            <a:off x="7810500" y="0"/>
            <a:ext cx="16764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30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Наше решение 1/2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36C6A5A8-2D9E-1300-2A31-59F04E28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862" y="1549812"/>
            <a:ext cx="1349405" cy="1445665"/>
          </a:xfrm>
          <a:prstGeom prst="ellipse">
            <a:avLst/>
          </a:prstGeom>
          <a:solidFill>
            <a:srgbClr val="FBC30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0E85C8A5-B680-E5D4-4ACA-8D056924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5" y="3021625"/>
            <a:ext cx="1349405" cy="1445665"/>
          </a:xfrm>
          <a:prstGeom prst="ellipse">
            <a:avLst/>
          </a:prstGeom>
          <a:solidFill>
            <a:srgbClr val="8E857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4B70C1BB-5107-8DF2-B200-0ABAFBB5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306" y="4396335"/>
            <a:ext cx="1349405" cy="1445665"/>
          </a:xfrm>
          <a:prstGeom prst="ellipse">
            <a:avLst/>
          </a:prstGeom>
          <a:solidFill>
            <a:srgbClr val="FBC30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31099A6-46A4-FC5A-25DF-54F61AB9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8602" y="4396584"/>
            <a:ext cx="1349405" cy="1445665"/>
          </a:xfrm>
          <a:prstGeom prst="ellipse">
            <a:avLst/>
          </a:prstGeom>
          <a:solidFill>
            <a:srgbClr val="8E857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7C4CE135-4914-ED95-A1D4-BE606D6D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837" y="2973985"/>
            <a:ext cx="1349405" cy="1445665"/>
          </a:xfrm>
          <a:prstGeom prst="ellipse">
            <a:avLst/>
          </a:prstGeom>
          <a:solidFill>
            <a:srgbClr val="FBC300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7A90C335-9F3E-2344-E5A7-3DBC0AB1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130" y="1522286"/>
            <a:ext cx="1349405" cy="1445665"/>
          </a:xfrm>
          <a:prstGeom prst="ellipse">
            <a:avLst/>
          </a:prstGeom>
          <a:solidFill>
            <a:srgbClr val="8E857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Рисунок 13" descr="Школа">
            <a:extLst>
              <a:ext uri="{FF2B5EF4-FFF2-40B4-BE49-F238E27FC236}">
                <a16:creationId xmlns:a16="http://schemas.microsoft.com/office/drawing/2014/main" id="{CB9E4A26-B557-E156-F134-5B5834E4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8602" y="1653330"/>
            <a:ext cx="1037219" cy="1037219"/>
          </a:xfrm>
          <a:prstGeom prst="rect">
            <a:avLst/>
          </a:prstGeom>
        </p:spPr>
      </p:pic>
      <p:pic>
        <p:nvPicPr>
          <p:cNvPr id="15" name="Рисунок 14" descr="Аудитория">
            <a:extLst>
              <a:ext uri="{FF2B5EF4-FFF2-40B4-BE49-F238E27FC236}">
                <a16:creationId xmlns:a16="http://schemas.microsoft.com/office/drawing/2014/main" id="{5EBD265C-EA5E-9B64-F245-EC107C6F5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2449" y="1792961"/>
            <a:ext cx="941272" cy="941272"/>
          </a:xfrm>
          <a:prstGeom prst="rect">
            <a:avLst/>
          </a:prstGeom>
        </p:spPr>
      </p:pic>
      <p:pic>
        <p:nvPicPr>
          <p:cNvPr id="16" name="Рисунок 15" descr="Шахтерские инструменты">
            <a:extLst>
              <a:ext uri="{FF2B5EF4-FFF2-40B4-BE49-F238E27FC236}">
                <a16:creationId xmlns:a16="http://schemas.microsoft.com/office/drawing/2014/main" id="{7D885A9A-8156-B55E-66F1-037B7050D8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6156" y="3211271"/>
            <a:ext cx="870765" cy="870765"/>
          </a:xfrm>
          <a:prstGeom prst="rect">
            <a:avLst/>
          </a:prstGeom>
        </p:spPr>
      </p:pic>
      <p:sp>
        <p:nvSpPr>
          <p:cNvPr id="17" name="Freeform 45">
            <a:extLst>
              <a:ext uri="{FF2B5EF4-FFF2-40B4-BE49-F238E27FC236}">
                <a16:creationId xmlns:a16="http://schemas.microsoft.com/office/drawing/2014/main" id="{99D4C799-C454-2B80-2482-E51FCCE00921}"/>
              </a:ext>
            </a:extLst>
          </p:cNvPr>
          <p:cNvSpPr>
            <a:spLocks noEditPoints="1"/>
          </p:cNvSpPr>
          <p:nvPr/>
        </p:nvSpPr>
        <p:spPr bwMode="auto">
          <a:xfrm>
            <a:off x="6139457" y="4688238"/>
            <a:ext cx="764799" cy="862355"/>
          </a:xfrm>
          <a:custGeom>
            <a:avLst/>
            <a:gdLst>
              <a:gd name="T0" fmla="*/ 2147483646 w 889"/>
              <a:gd name="T1" fmla="*/ 2147483646 h 965"/>
              <a:gd name="T2" fmla="*/ 2147483646 w 889"/>
              <a:gd name="T3" fmla="*/ 2147483646 h 965"/>
              <a:gd name="T4" fmla="*/ 2147483646 w 889"/>
              <a:gd name="T5" fmla="*/ 2147483646 h 965"/>
              <a:gd name="T6" fmla="*/ 2147483646 w 889"/>
              <a:gd name="T7" fmla="*/ 2147483646 h 965"/>
              <a:gd name="T8" fmla="*/ 2147483646 w 889"/>
              <a:gd name="T9" fmla="*/ 2147483646 h 965"/>
              <a:gd name="T10" fmla="*/ 2147483646 w 889"/>
              <a:gd name="T11" fmla="*/ 2147483646 h 965"/>
              <a:gd name="T12" fmla="*/ 2147483646 w 889"/>
              <a:gd name="T13" fmla="*/ 2147483646 h 965"/>
              <a:gd name="T14" fmla="*/ 2147483646 w 889"/>
              <a:gd name="T15" fmla="*/ 2147483646 h 965"/>
              <a:gd name="T16" fmla="*/ 2147483646 w 889"/>
              <a:gd name="T17" fmla="*/ 2147483646 h 965"/>
              <a:gd name="T18" fmla="*/ 2147483646 w 889"/>
              <a:gd name="T19" fmla="*/ 2147483646 h 965"/>
              <a:gd name="T20" fmla="*/ 2147483646 w 889"/>
              <a:gd name="T21" fmla="*/ 2147483646 h 965"/>
              <a:gd name="T22" fmla="*/ 2147483646 w 889"/>
              <a:gd name="T23" fmla="*/ 2147483646 h 965"/>
              <a:gd name="T24" fmla="*/ 2147483646 w 889"/>
              <a:gd name="T25" fmla="*/ 2147483646 h 965"/>
              <a:gd name="T26" fmla="*/ 2147483646 w 889"/>
              <a:gd name="T27" fmla="*/ 2147483646 h 965"/>
              <a:gd name="T28" fmla="*/ 2147483646 w 889"/>
              <a:gd name="T29" fmla="*/ 2147483646 h 965"/>
              <a:gd name="T30" fmla="*/ 2147483646 w 889"/>
              <a:gd name="T31" fmla="*/ 2147483646 h 965"/>
              <a:gd name="T32" fmla="*/ 2147483646 w 889"/>
              <a:gd name="T33" fmla="*/ 2147483646 h 965"/>
              <a:gd name="T34" fmla="*/ 2147483646 w 889"/>
              <a:gd name="T35" fmla="*/ 2147483646 h 965"/>
              <a:gd name="T36" fmla="*/ 2147483646 w 889"/>
              <a:gd name="T37" fmla="*/ 2147483646 h 965"/>
              <a:gd name="T38" fmla="*/ 2147483646 w 889"/>
              <a:gd name="T39" fmla="*/ 2147483646 h 965"/>
              <a:gd name="T40" fmla="*/ 2147483646 w 889"/>
              <a:gd name="T41" fmla="*/ 2147483646 h 965"/>
              <a:gd name="T42" fmla="*/ 2147483646 w 889"/>
              <a:gd name="T43" fmla="*/ 2147483646 h 965"/>
              <a:gd name="T44" fmla="*/ 2147483646 w 889"/>
              <a:gd name="T45" fmla="*/ 2147483646 h 965"/>
              <a:gd name="T46" fmla="*/ 2147483646 w 889"/>
              <a:gd name="T47" fmla="*/ 2147483646 h 965"/>
              <a:gd name="T48" fmla="*/ 2147483646 w 889"/>
              <a:gd name="T49" fmla="*/ 2147483646 h 965"/>
              <a:gd name="T50" fmla="*/ 2147483646 w 889"/>
              <a:gd name="T51" fmla="*/ 2147483646 h 965"/>
              <a:gd name="T52" fmla="*/ 2147483646 w 889"/>
              <a:gd name="T53" fmla="*/ 2147483646 h 965"/>
              <a:gd name="T54" fmla="*/ 2147483646 w 889"/>
              <a:gd name="T55" fmla="*/ 2147483646 h 965"/>
              <a:gd name="T56" fmla="*/ 2147483646 w 889"/>
              <a:gd name="T57" fmla="*/ 2147483646 h 965"/>
              <a:gd name="T58" fmla="*/ 2147483646 w 889"/>
              <a:gd name="T59" fmla="*/ 2147483646 h 965"/>
              <a:gd name="T60" fmla="*/ 2147483646 w 889"/>
              <a:gd name="T61" fmla="*/ 2147483646 h 965"/>
              <a:gd name="T62" fmla="*/ 2147483646 w 889"/>
              <a:gd name="T63" fmla="*/ 2147483646 h 965"/>
              <a:gd name="T64" fmla="*/ 2147483646 w 889"/>
              <a:gd name="T65" fmla="*/ 2147483646 h 965"/>
              <a:gd name="T66" fmla="*/ 2147483646 w 889"/>
              <a:gd name="T67" fmla="*/ 2147483646 h 965"/>
              <a:gd name="T68" fmla="*/ 2147483646 w 889"/>
              <a:gd name="T69" fmla="*/ 2147483646 h 965"/>
              <a:gd name="T70" fmla="*/ 2147483646 w 889"/>
              <a:gd name="T71" fmla="*/ 2147483646 h 965"/>
              <a:gd name="T72" fmla="*/ 2147483646 w 889"/>
              <a:gd name="T73" fmla="*/ 2147483646 h 965"/>
              <a:gd name="T74" fmla="*/ 2147483646 w 889"/>
              <a:gd name="T75" fmla="*/ 2147483646 h 965"/>
              <a:gd name="T76" fmla="*/ 2147483646 w 889"/>
              <a:gd name="T77" fmla="*/ 2147483646 h 965"/>
              <a:gd name="T78" fmla="*/ 2147483646 w 889"/>
              <a:gd name="T79" fmla="*/ 2147483646 h 965"/>
              <a:gd name="T80" fmla="*/ 2147483646 w 889"/>
              <a:gd name="T81" fmla="*/ 2147483646 h 965"/>
              <a:gd name="T82" fmla="*/ 2147483646 w 889"/>
              <a:gd name="T83" fmla="*/ 2147483646 h 965"/>
              <a:gd name="T84" fmla="*/ 2147483646 w 889"/>
              <a:gd name="T85" fmla="*/ 2147483646 h 965"/>
              <a:gd name="T86" fmla="*/ 2147483646 w 889"/>
              <a:gd name="T87" fmla="*/ 2147483646 h 965"/>
              <a:gd name="T88" fmla="*/ 2147483646 w 889"/>
              <a:gd name="T89" fmla="*/ 2147483646 h 965"/>
              <a:gd name="T90" fmla="*/ 2147483646 w 889"/>
              <a:gd name="T91" fmla="*/ 2147483646 h 965"/>
              <a:gd name="T92" fmla="*/ 2147483646 w 889"/>
              <a:gd name="T93" fmla="*/ 2147483646 h 965"/>
              <a:gd name="T94" fmla="*/ 2147483646 w 889"/>
              <a:gd name="T95" fmla="*/ 2147483646 h 965"/>
              <a:gd name="T96" fmla="*/ 2147483646 w 889"/>
              <a:gd name="T97" fmla="*/ 2147483646 h 965"/>
              <a:gd name="T98" fmla="*/ 2147483646 w 889"/>
              <a:gd name="T99" fmla="*/ 2147483646 h 965"/>
              <a:gd name="T100" fmla="*/ 2147483646 w 889"/>
              <a:gd name="T101" fmla="*/ 2147483646 h 965"/>
              <a:gd name="T102" fmla="*/ 2147483646 w 889"/>
              <a:gd name="T103" fmla="*/ 2147483646 h 965"/>
              <a:gd name="T104" fmla="*/ 2147483646 w 889"/>
              <a:gd name="T105" fmla="*/ 2147483646 h 965"/>
              <a:gd name="T106" fmla="*/ 2147483646 w 889"/>
              <a:gd name="T107" fmla="*/ 2147483646 h 965"/>
              <a:gd name="T108" fmla="*/ 2147483646 w 889"/>
              <a:gd name="T109" fmla="*/ 2147483646 h 965"/>
              <a:gd name="T110" fmla="*/ 2147483646 w 889"/>
              <a:gd name="T111" fmla="*/ 2147483646 h 965"/>
              <a:gd name="T112" fmla="*/ 2147483646 w 889"/>
              <a:gd name="T113" fmla="*/ 2147483646 h 965"/>
              <a:gd name="T114" fmla="*/ 2147483646 w 889"/>
              <a:gd name="T115" fmla="*/ 2147483646 h 965"/>
              <a:gd name="T116" fmla="*/ 2147483646 w 889"/>
              <a:gd name="T117" fmla="*/ 2147483646 h 965"/>
              <a:gd name="T118" fmla="*/ 2147483646 w 889"/>
              <a:gd name="T119" fmla="*/ 214748364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89"/>
              <a:gd name="T181" fmla="*/ 0 h 965"/>
              <a:gd name="T182" fmla="*/ 889 w 889"/>
              <a:gd name="T183" fmla="*/ 965 h 9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682" tIns="60841" rIns="121682" bIns="60841"/>
          <a:lstStyle/>
          <a:p>
            <a:endParaRPr lang="ru-RU"/>
          </a:p>
        </p:txBody>
      </p:sp>
      <p:pic>
        <p:nvPicPr>
          <p:cNvPr id="18" name="Рисунок 17" descr="Большая кисть">
            <a:extLst>
              <a:ext uri="{FF2B5EF4-FFF2-40B4-BE49-F238E27FC236}">
                <a16:creationId xmlns:a16="http://schemas.microsoft.com/office/drawing/2014/main" id="{456326BB-18CA-CBD0-30B0-67F445F6A6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24646" y="4602631"/>
            <a:ext cx="794419" cy="794419"/>
          </a:xfrm>
          <a:prstGeom prst="rect">
            <a:avLst/>
          </a:prstGeom>
        </p:spPr>
      </p:pic>
      <p:pic>
        <p:nvPicPr>
          <p:cNvPr id="19" name="Рисунок 18" descr="Вода">
            <a:extLst>
              <a:ext uri="{FF2B5EF4-FFF2-40B4-BE49-F238E27FC236}">
                <a16:creationId xmlns:a16="http://schemas.microsoft.com/office/drawing/2014/main" id="{199CB22E-EA9F-3CF9-F52F-4A5CA4CF9E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0747" y="5423687"/>
            <a:ext cx="359317" cy="359317"/>
          </a:xfrm>
          <a:prstGeom prst="rect">
            <a:avLst/>
          </a:prstGeom>
        </p:spPr>
      </p:pic>
      <p:pic>
        <p:nvPicPr>
          <p:cNvPr id="20" name="Рисунок 19" descr="Цель">
            <a:extLst>
              <a:ext uri="{FF2B5EF4-FFF2-40B4-BE49-F238E27FC236}">
                <a16:creationId xmlns:a16="http://schemas.microsoft.com/office/drawing/2014/main" id="{163EE0E1-4B17-03B7-C8BA-2EDFDBF65C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64983" y="3311979"/>
            <a:ext cx="846862" cy="8468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9C6326-8B2F-56EE-4946-FE5E2EE58CF3}"/>
              </a:ext>
            </a:extLst>
          </p:cNvPr>
          <p:cNvSpPr txBox="1"/>
          <p:nvPr/>
        </p:nvSpPr>
        <p:spPr>
          <a:xfrm>
            <a:off x="1126174" y="1380402"/>
            <a:ext cx="28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Учебный центр</a:t>
            </a:r>
            <a:endParaRPr lang="ru-RU" sz="2000" dirty="0">
              <a:latin typeface="Inter"/>
            </a:endParaRPr>
          </a:p>
        </p:txBody>
      </p:sp>
      <p:cxnSp>
        <p:nvCxnSpPr>
          <p:cNvPr id="22" name="Shape 11">
            <a:extLst>
              <a:ext uri="{FF2B5EF4-FFF2-40B4-BE49-F238E27FC236}">
                <a16:creationId xmlns:a16="http://schemas.microsoft.com/office/drawing/2014/main" id="{91BF34AD-513A-10AF-3BF2-368C86FCA36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12292" y="1615811"/>
            <a:ext cx="1132570" cy="61931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929880F-74AF-B12C-6369-FC25DB238F51}"/>
              </a:ext>
            </a:extLst>
          </p:cNvPr>
          <p:cNvSpPr txBox="1"/>
          <p:nvPr/>
        </p:nvSpPr>
        <p:spPr>
          <a:xfrm>
            <a:off x="578078" y="3199425"/>
            <a:ext cx="2251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Отдел высокоточного оборудования</a:t>
            </a:r>
            <a:endParaRPr lang="ru-RU" sz="2000" dirty="0">
              <a:latin typeface="Inter"/>
            </a:endParaRPr>
          </a:p>
        </p:txBody>
      </p:sp>
      <p:cxnSp>
        <p:nvCxnSpPr>
          <p:cNvPr id="26" name="Shape 11">
            <a:extLst>
              <a:ext uri="{FF2B5EF4-FFF2-40B4-BE49-F238E27FC236}">
                <a16:creationId xmlns:a16="http://schemas.microsoft.com/office/drawing/2014/main" id="{90E9D2CB-152F-026D-6890-97A7F51251E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635827" y="3735407"/>
            <a:ext cx="651255" cy="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B5B3B35-387F-8598-3F11-E2A34E3CEE67}"/>
              </a:ext>
            </a:extLst>
          </p:cNvPr>
          <p:cNvSpPr txBox="1"/>
          <p:nvPr/>
        </p:nvSpPr>
        <p:spPr>
          <a:xfrm>
            <a:off x="551582" y="5277752"/>
            <a:ext cx="254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Покрасочная</a:t>
            </a:r>
          </a:p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камера</a:t>
            </a:r>
            <a:endParaRPr lang="ru-RU" sz="2000" dirty="0"/>
          </a:p>
        </p:txBody>
      </p:sp>
      <p:cxnSp>
        <p:nvCxnSpPr>
          <p:cNvPr id="29" name="Shape 11">
            <a:extLst>
              <a:ext uri="{FF2B5EF4-FFF2-40B4-BE49-F238E27FC236}">
                <a16:creationId xmlns:a16="http://schemas.microsoft.com/office/drawing/2014/main" id="{13AF3575-D027-E998-28FC-3B6A394C686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895601" y="5109516"/>
            <a:ext cx="1368709" cy="6435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58007DB-6FF5-C379-1AE8-5CE0DC1EFE43}"/>
              </a:ext>
            </a:extLst>
          </p:cNvPr>
          <p:cNvSpPr txBox="1"/>
          <p:nvPr/>
        </p:nvSpPr>
        <p:spPr>
          <a:xfrm>
            <a:off x="8369785" y="1120087"/>
            <a:ext cx="387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 помещения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площадью примерно 1000 м2</a:t>
            </a:r>
          </a:p>
        </p:txBody>
      </p:sp>
      <p:cxnSp>
        <p:nvCxnSpPr>
          <p:cNvPr id="34" name="Shape 11">
            <a:extLst>
              <a:ext uri="{FF2B5EF4-FFF2-40B4-BE49-F238E27FC236}">
                <a16:creationId xmlns:a16="http://schemas.microsoft.com/office/drawing/2014/main" id="{889B4F5D-5998-100E-0BBC-014477FAC4CA}"/>
              </a:ext>
            </a:extLst>
          </p:cNvPr>
          <p:cNvCxnSpPr>
            <a:cxnSpLocks noChangeShapeType="1"/>
            <a:stCxn id="12" idx="6"/>
          </p:cNvCxnSpPr>
          <p:nvPr/>
        </p:nvCxnSpPr>
        <p:spPr bwMode="auto">
          <a:xfrm flipV="1">
            <a:off x="7010535" y="1459277"/>
            <a:ext cx="1308450" cy="78584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hape 11">
            <a:extLst>
              <a:ext uri="{FF2B5EF4-FFF2-40B4-BE49-F238E27FC236}">
                <a16:creationId xmlns:a16="http://schemas.microsoft.com/office/drawing/2014/main" id="{39765073-5DCE-CC8E-CFEB-575446EE1ED4}"/>
              </a:ext>
            </a:extLst>
          </p:cNvPr>
          <p:cNvCxnSpPr>
            <a:cxnSpLocks noChangeShapeType="1"/>
            <a:stCxn id="10" idx="6"/>
          </p:cNvCxnSpPr>
          <p:nvPr/>
        </p:nvCxnSpPr>
        <p:spPr bwMode="auto">
          <a:xfrm>
            <a:off x="7976242" y="3696818"/>
            <a:ext cx="798235" cy="127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FB59A34-2CE1-2594-3A5F-3C43F7EA4BBF}"/>
              </a:ext>
            </a:extLst>
          </p:cNvPr>
          <p:cNvSpPr txBox="1"/>
          <p:nvPr/>
        </p:nvSpPr>
        <p:spPr>
          <a:xfrm>
            <a:off x="8941949" y="3336404"/>
            <a:ext cx="243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Цех со столярным инструментом</a:t>
            </a:r>
            <a:endParaRPr lang="ru-RU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BA7E1A-EBA3-0FDE-3CBF-6DA06B49685F}"/>
              </a:ext>
            </a:extLst>
          </p:cNvPr>
          <p:cNvSpPr txBox="1"/>
          <p:nvPr/>
        </p:nvSpPr>
        <p:spPr>
          <a:xfrm>
            <a:off x="8181160" y="5383970"/>
            <a:ext cx="348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Станочный парк среднего</a:t>
            </a:r>
          </a:p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 профессионального уровня</a:t>
            </a:r>
            <a:endParaRPr lang="ru-RU" sz="2000" dirty="0"/>
          </a:p>
        </p:txBody>
      </p:sp>
      <p:cxnSp>
        <p:nvCxnSpPr>
          <p:cNvPr id="47" name="Shape 11">
            <a:extLst>
              <a:ext uri="{FF2B5EF4-FFF2-40B4-BE49-F238E27FC236}">
                <a16:creationId xmlns:a16="http://schemas.microsoft.com/office/drawing/2014/main" id="{883BBDD3-C875-CE3A-30A0-07BBD1DB55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8007" y="5136717"/>
            <a:ext cx="1051593" cy="60119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E8C00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700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ru-RU" sz="3600" b="1" dirty="0"/>
              <a:t> Наше решение 2/2</a:t>
            </a:r>
          </a:p>
        </p:txBody>
      </p:sp>
      <p:sp>
        <p:nvSpPr>
          <p:cNvPr id="5" name="Объект 5">
            <a:extLst>
              <a:ext uri="{FF2B5EF4-FFF2-40B4-BE49-F238E27FC236}">
                <a16:creationId xmlns:a16="http://schemas.microsoft.com/office/drawing/2014/main" id="{1F933755-763C-87DB-CC33-8D3C99F826CF}"/>
              </a:ext>
            </a:extLst>
          </p:cNvPr>
          <p:cNvSpPr txBox="1">
            <a:spLocks/>
          </p:cNvSpPr>
          <p:nvPr/>
        </p:nvSpPr>
        <p:spPr>
          <a:xfrm>
            <a:off x="602038" y="1926585"/>
            <a:ext cx="9859010" cy="36309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Наш продукт – это инкубатор мини производств.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Inter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Мы даём людям возможность стартовать со своим бизнесом при минимальных вложениях.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平行四边形 10">
            <a:extLst>
              <a:ext uri="{FF2B5EF4-FFF2-40B4-BE49-F238E27FC236}">
                <a16:creationId xmlns:a16="http://schemas.microsoft.com/office/drawing/2014/main" id="{EABC4D14-DFD0-5938-A6F2-19A823AA0C52}"/>
              </a:ext>
            </a:extLst>
          </p:cNvPr>
          <p:cNvSpPr/>
          <p:nvPr/>
        </p:nvSpPr>
        <p:spPr>
          <a:xfrm>
            <a:off x="7975600" y="0"/>
            <a:ext cx="4216400" cy="6858000"/>
          </a:xfrm>
          <a:prstGeom prst="parallelogram">
            <a:avLst>
              <a:gd name="adj" fmla="val 40122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E2A96B48-54C9-5DD5-7AF0-60DE8F60D73F}"/>
              </a:ext>
            </a:extLst>
          </p:cNvPr>
          <p:cNvSpPr/>
          <p:nvPr/>
        </p:nvSpPr>
        <p:spPr>
          <a:xfrm>
            <a:off x="8618330" y="4419600"/>
            <a:ext cx="3573670" cy="2438400"/>
          </a:xfrm>
          <a:prstGeom prst="parallelogram">
            <a:avLst>
              <a:gd name="adj" fmla="val 24385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9335E99-7440-D005-31B4-F6A3DCA1CCDC}"/>
              </a:ext>
            </a:extLst>
          </p:cNvPr>
          <p:cNvCxnSpPr>
            <a:cxnSpLocks/>
          </p:cNvCxnSpPr>
          <p:nvPr/>
        </p:nvCxnSpPr>
        <p:spPr>
          <a:xfrm flipH="1">
            <a:off x="7810500" y="0"/>
            <a:ext cx="16764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6DC20A85-4CF4-3B09-1687-2FD155EE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29" y="4374281"/>
            <a:ext cx="3337741" cy="1182838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4">
            <a:extLst>
              <a:ext uri="{FF2B5EF4-FFF2-40B4-BE49-F238E27FC236}">
                <a16:creationId xmlns:a16="http://schemas.microsoft.com/office/drawing/2014/main" id="{A0C476CB-18CF-7E0A-DBEB-B217F934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89" y="2840446"/>
            <a:ext cx="3337741" cy="1182838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40"/>
            <a:ext cx="5821492" cy="691560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Бизнес модель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243356"/>
            <a:ext cx="639441" cy="520034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8BBC5A6-ABF5-C885-5055-29703EA77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5" y="1306611"/>
            <a:ext cx="3337741" cy="1182838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72F02-2ACB-F006-C34E-40D754748A40}"/>
              </a:ext>
            </a:extLst>
          </p:cNvPr>
          <p:cNvSpPr txBox="1"/>
          <p:nvPr/>
        </p:nvSpPr>
        <p:spPr>
          <a:xfrm>
            <a:off x="438297" y="1449447"/>
            <a:ext cx="311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рабочих мест с почасовой и подневной арендой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184B5FD-8F46-ABF9-E916-F9756E4B3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625" y="1268418"/>
            <a:ext cx="3337741" cy="1126779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95DB0ADA-FA90-72D1-4E28-67961174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625" y="2918558"/>
            <a:ext cx="3337741" cy="1126779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8232C5FD-CCF8-5BC8-0363-B2AE2F1B3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625" y="4480680"/>
            <a:ext cx="3337741" cy="1126779"/>
          </a:xfrm>
          <a:prstGeom prst="roundRect">
            <a:avLst>
              <a:gd name="adj" fmla="val 10134"/>
            </a:avLst>
          </a:prstGeom>
          <a:solidFill>
            <a:srgbClr val="FBC300"/>
          </a:solidFill>
          <a:ln>
            <a:noFill/>
          </a:ln>
        </p:spPr>
        <p:txBody>
          <a:bodyPr anchor="ctr"/>
          <a:lstStyle>
            <a:lvl1pPr defTabSz="13731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1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1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54@|5FFC:14657585|FBC:16777215|LFC:11765543|LBC:16777215">
            <a:extLst>
              <a:ext uri="{FF2B5EF4-FFF2-40B4-BE49-F238E27FC236}">
                <a16:creationId xmlns:a16="http://schemas.microsoft.com/office/drawing/2014/main" id="{25E84363-D988-0C28-7E74-6B5F5E3BF4F3}"/>
              </a:ext>
            </a:extLst>
          </p:cNvPr>
          <p:cNvSpPr>
            <a:spLocks/>
          </p:cNvSpPr>
          <p:nvPr/>
        </p:nvSpPr>
        <p:spPr bwMode="auto">
          <a:xfrm>
            <a:off x="5156411" y="2525987"/>
            <a:ext cx="1925244" cy="1725605"/>
          </a:xfrm>
          <a:custGeom>
            <a:avLst/>
            <a:gdLst>
              <a:gd name="T0" fmla="*/ 0 w 661361"/>
              <a:gd name="T1" fmla="*/ 16014000 h 661361"/>
              <a:gd name="T2" fmla="*/ 4690429 w 661361"/>
              <a:gd name="T3" fmla="*/ 4690392 h 661361"/>
              <a:gd name="T4" fmla="*/ 16014056 w 661361"/>
              <a:gd name="T5" fmla="*/ 0 h 661361"/>
              <a:gd name="T6" fmla="*/ 27337685 w 661361"/>
              <a:gd name="T7" fmla="*/ 4690429 h 661361"/>
              <a:gd name="T8" fmla="*/ 32028056 w 661361"/>
              <a:gd name="T9" fmla="*/ 16014056 h 661361"/>
              <a:gd name="T10" fmla="*/ 27337685 w 661361"/>
              <a:gd name="T11" fmla="*/ 27337685 h 661361"/>
              <a:gd name="T12" fmla="*/ 16014056 w 661361"/>
              <a:gd name="T13" fmla="*/ 32028056 h 661361"/>
              <a:gd name="T14" fmla="*/ 4690429 w 661361"/>
              <a:gd name="T15" fmla="*/ 27337685 h 661361"/>
              <a:gd name="T16" fmla="*/ 55 w 661361"/>
              <a:gd name="T17" fmla="*/ 16014056 h 661361"/>
              <a:gd name="T18" fmla="*/ 0 w 661361"/>
              <a:gd name="T19" fmla="*/ 16014000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61361"/>
              <a:gd name="T31" fmla="*/ 0 h 661361"/>
              <a:gd name="T32" fmla="*/ 661361 w 661361"/>
              <a:gd name="T33" fmla="*/ 661361 h 66136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FE8C00"/>
          </a:solidFill>
          <a:ln>
            <a:noFill/>
          </a:ln>
        </p:spPr>
        <p:txBody>
          <a:bodyPr lIns="141562" tIns="141562" rIns="141562" bIns="141562" anchor="ctr"/>
          <a:lstStyle/>
          <a:p>
            <a:endParaRPr lang="ru-RU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760EA3-3272-2962-D904-A78808B6C7E3}"/>
              </a:ext>
            </a:extLst>
          </p:cNvPr>
          <p:cNvSpPr txBox="1"/>
          <p:nvPr/>
        </p:nvSpPr>
        <p:spPr>
          <a:xfrm>
            <a:off x="470567" y="2856640"/>
            <a:ext cx="311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 аренду мини мастерских (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фикс.рабочие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места в коворкинге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F94245-3675-DF3A-B03B-2B12B9627A0E}"/>
              </a:ext>
            </a:extLst>
          </p:cNvPr>
          <p:cNvSpPr txBox="1"/>
          <p:nvPr/>
        </p:nvSpPr>
        <p:spPr>
          <a:xfrm>
            <a:off x="466414" y="4642534"/>
            <a:ext cx="311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Отдельные помещения для создания своей мастерской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3F266-C542-CB9E-6CD0-D413E00C08A0}"/>
              </a:ext>
            </a:extLst>
          </p:cNvPr>
          <p:cNvSpPr txBox="1"/>
          <p:nvPr/>
        </p:nvSpPr>
        <p:spPr>
          <a:xfrm>
            <a:off x="8719560" y="1401455"/>
            <a:ext cx="311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бучающие программы для начинающих и опытных мастеров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FABDEF-5C1F-3258-D487-76BB34CA4573}"/>
              </a:ext>
            </a:extLst>
          </p:cNvPr>
          <p:cNvSpPr txBox="1"/>
          <p:nvPr/>
        </p:nvSpPr>
        <p:spPr>
          <a:xfrm>
            <a:off x="8670984" y="3026196"/>
            <a:ext cx="311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Наставничество и консультации опытных мастеров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E6835-8828-2640-0E67-A34EFBF717A6}"/>
              </a:ext>
            </a:extLst>
          </p:cNvPr>
          <p:cNvSpPr txBox="1"/>
          <p:nvPr/>
        </p:nvSpPr>
        <p:spPr>
          <a:xfrm>
            <a:off x="9338500" y="4659446"/>
            <a:ext cx="245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Индивидуальные столярные заказы</a:t>
            </a:r>
          </a:p>
        </p:txBody>
      </p:sp>
      <p:cxnSp>
        <p:nvCxnSpPr>
          <p:cNvPr id="21" name="Elbow Connector 106">
            <a:extLst>
              <a:ext uri="{FF2B5EF4-FFF2-40B4-BE49-F238E27FC236}">
                <a16:creationId xmlns:a16="http://schemas.microsoft.com/office/drawing/2014/main" id="{06012FA1-E92D-4425-94A1-8A40D55778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5108" y="1928000"/>
            <a:ext cx="1334764" cy="98933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E8578"/>
            </a:solidFill>
            <a:miter lim="800000"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07">
            <a:extLst>
              <a:ext uri="{FF2B5EF4-FFF2-40B4-BE49-F238E27FC236}">
                <a16:creationId xmlns:a16="http://schemas.microsoft.com/office/drawing/2014/main" id="{913C1D63-EC25-0960-5A4A-53A6300AD1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16704" y="3860800"/>
            <a:ext cx="1243168" cy="98877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E8578"/>
            </a:solidFill>
            <a:miter lim="800000"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lbow Connector 46">
            <a:extLst>
              <a:ext uri="{FF2B5EF4-FFF2-40B4-BE49-F238E27FC236}">
                <a16:creationId xmlns:a16="http://schemas.microsoft.com/office/drawing/2014/main" id="{F16CC160-DD3E-D8B4-7AC8-9448991EAF7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881356" y="3871764"/>
            <a:ext cx="1571256" cy="11828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E8578"/>
            </a:solidFill>
            <a:miter lim="800000"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45">
            <a:extLst>
              <a:ext uri="{FF2B5EF4-FFF2-40B4-BE49-F238E27FC236}">
                <a16:creationId xmlns:a16="http://schemas.microsoft.com/office/drawing/2014/main" id="{C1D11029-3EA8-AB66-115C-827D44B2BF0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881356" y="1959474"/>
            <a:ext cx="1576844" cy="96631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8E8578"/>
            </a:solidFill>
            <a:miter lim="800000"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09">
            <a:extLst>
              <a:ext uri="{FF2B5EF4-FFF2-40B4-BE49-F238E27FC236}">
                <a16:creationId xmlns:a16="http://schemas.microsoft.com/office/drawing/2014/main" id="{9A224551-A253-B750-55BC-B7D777B310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5108" y="3389069"/>
            <a:ext cx="1231303" cy="0"/>
          </a:xfrm>
          <a:prstGeom prst="line">
            <a:avLst/>
          </a:prstGeom>
          <a:noFill/>
          <a:ln w="12700">
            <a:solidFill>
              <a:srgbClr val="8E8578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09">
            <a:extLst>
              <a:ext uri="{FF2B5EF4-FFF2-40B4-BE49-F238E27FC236}">
                <a16:creationId xmlns:a16="http://schemas.microsoft.com/office/drawing/2014/main" id="{86853223-221A-4BC5-E464-1E97B52C30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1655" y="3389069"/>
            <a:ext cx="1118049" cy="0"/>
          </a:xfrm>
          <a:prstGeom prst="line">
            <a:avLst/>
          </a:prstGeom>
          <a:noFill/>
          <a:ln w="12700">
            <a:solidFill>
              <a:srgbClr val="8E8578"/>
            </a:solidFill>
            <a:round/>
            <a:headEnd type="oval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Рисунок 26" descr="Рубль">
            <a:extLst>
              <a:ext uri="{FF2B5EF4-FFF2-40B4-BE49-F238E27FC236}">
                <a16:creationId xmlns:a16="http://schemas.microsoft.com/office/drawing/2014/main" id="{F8196E2F-B0B7-B6B4-293E-1D1EF8FFA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9837" y="2860336"/>
            <a:ext cx="1315293" cy="109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03B9EB-9082-FE36-1A59-74299365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59" y="119339"/>
            <a:ext cx="5821492" cy="830913"/>
          </a:xfrm>
        </p:spPr>
        <p:txBody>
          <a:bodyPr>
            <a:normAutofit/>
          </a:bodyPr>
          <a:lstStyle/>
          <a:p>
            <a:r>
              <a:rPr lang="en-US" sz="3600" b="1" dirty="0"/>
              <a:t> </a:t>
            </a:r>
            <a:r>
              <a:rPr lang="ru-RU" sz="3600" b="1" dirty="0"/>
              <a:t>Конкуренты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88B609-4DBF-B357-864F-2D7FA5ADE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3" r="17649"/>
          <a:stretch/>
        </p:blipFill>
        <p:spPr bwMode="auto">
          <a:xfrm>
            <a:off x="282318" y="190831"/>
            <a:ext cx="639441" cy="687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02E49-0C54-4A94-7DAF-C9EE7C3C1E98}"/>
              </a:ext>
            </a:extLst>
          </p:cNvPr>
          <p:cNvSpPr txBox="1"/>
          <p:nvPr/>
        </p:nvSpPr>
        <p:spPr>
          <a:xfrm>
            <a:off x="602038" y="1559290"/>
            <a:ext cx="9740941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i="0" u="none" strike="noStrike" dirty="0">
                <a:solidFill>
                  <a:srgbClr val="595959"/>
                </a:solidFill>
                <a:effectLst/>
                <a:latin typeface="Inter"/>
              </a:rPr>
              <a:t>    </a:t>
            </a:r>
            <a:r>
              <a:rPr lang="ru-RU" sz="2400" dirty="0">
                <a:latin typeface="Inter"/>
              </a:rPr>
              <a:t>Наши преимущества перед конкурентами – это 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Возможность аренды фиксированного рабочего места\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Inter"/>
              </a:rPr>
              <a:t>       или отдельной мастерской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Большая площадь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Доступная цена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Широкая линейка профессионального оборудования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Сообщество единомышленников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Inter"/>
              </a:rPr>
              <a:t>Удобная локация (10 мин. от м. Электрозаводская)</a:t>
            </a:r>
          </a:p>
        </p:txBody>
      </p:sp>
      <p:sp>
        <p:nvSpPr>
          <p:cNvPr id="3" name="平行四边形 10">
            <a:extLst>
              <a:ext uri="{FF2B5EF4-FFF2-40B4-BE49-F238E27FC236}">
                <a16:creationId xmlns:a16="http://schemas.microsoft.com/office/drawing/2014/main" id="{B700D5B2-6561-0610-AA29-DADF5C176394}"/>
              </a:ext>
            </a:extLst>
          </p:cNvPr>
          <p:cNvSpPr/>
          <p:nvPr/>
        </p:nvSpPr>
        <p:spPr>
          <a:xfrm>
            <a:off x="7975600" y="0"/>
            <a:ext cx="4216400" cy="6858000"/>
          </a:xfrm>
          <a:prstGeom prst="parallelogram">
            <a:avLst>
              <a:gd name="adj" fmla="val 40122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平行四边形 10">
            <a:extLst>
              <a:ext uri="{FF2B5EF4-FFF2-40B4-BE49-F238E27FC236}">
                <a16:creationId xmlns:a16="http://schemas.microsoft.com/office/drawing/2014/main" id="{9D4B6462-A807-4BC5-4B97-9C73082082A2}"/>
              </a:ext>
            </a:extLst>
          </p:cNvPr>
          <p:cNvSpPr/>
          <p:nvPr/>
        </p:nvSpPr>
        <p:spPr>
          <a:xfrm>
            <a:off x="8618330" y="4419600"/>
            <a:ext cx="3573670" cy="2438400"/>
          </a:xfrm>
          <a:prstGeom prst="parallelogram">
            <a:avLst>
              <a:gd name="adj" fmla="val 24385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2EA861-82B9-ABF3-FF01-1654563CD4E3}"/>
              </a:ext>
            </a:extLst>
          </p:cNvPr>
          <p:cNvCxnSpPr>
            <a:cxnSpLocks/>
          </p:cNvCxnSpPr>
          <p:nvPr/>
        </p:nvCxnSpPr>
        <p:spPr>
          <a:xfrm flipH="1">
            <a:off x="7810500" y="0"/>
            <a:ext cx="167640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08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797</Words>
  <Application>Microsoft Office PowerPoint</Application>
  <PresentationFormat>Широкоэкранный</PresentationFormat>
  <Paragraphs>130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Inter</vt:lpstr>
      <vt:lpstr>Тема Office</vt:lpstr>
      <vt:lpstr>Презентация PowerPoint</vt:lpstr>
      <vt:lpstr> Описание проекта</vt:lpstr>
      <vt:lpstr>Профиль целевой аудитории</vt:lpstr>
      <vt:lpstr>Наша социальная значимость</vt:lpstr>
      <vt:lpstr>Проблема клиента</vt:lpstr>
      <vt:lpstr> Наше решение 1/2</vt:lpstr>
      <vt:lpstr> Наше решение 2/2</vt:lpstr>
      <vt:lpstr> Бизнес модель</vt:lpstr>
      <vt:lpstr> Конкуренты</vt:lpstr>
      <vt:lpstr> План развития - экстенсивный</vt:lpstr>
      <vt:lpstr> План развития – интенсивный 1/2</vt:lpstr>
      <vt:lpstr> План развития интенсивный – ожидаемый результат</vt:lpstr>
      <vt:lpstr> Команда</vt:lpstr>
      <vt:lpstr> Наши контакты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5</cp:revision>
  <dcterms:created xsi:type="dcterms:W3CDTF">2023-05-15T14:26:09Z</dcterms:created>
  <dcterms:modified xsi:type="dcterms:W3CDTF">2023-05-15T17:56:54Z</dcterms:modified>
</cp:coreProperties>
</file>