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7" r:id="rId3"/>
    <p:sldId id="288" r:id="rId4"/>
    <p:sldId id="290" r:id="rId5"/>
    <p:sldId id="292" r:id="rId6"/>
    <p:sldId id="295" r:id="rId7"/>
    <p:sldId id="296" r:id="rId8"/>
    <p:sldId id="300" r:id="rId9"/>
    <p:sldId id="302" r:id="rId10"/>
    <p:sldId id="310" r:id="rId11"/>
    <p:sldId id="286" r:id="rId12"/>
    <p:sldId id="313" r:id="rId13"/>
    <p:sldId id="311" r:id="rId14"/>
    <p:sldId id="28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04D"/>
    <a:srgbClr val="D04500"/>
    <a:srgbClr val="FF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D5E028-E296-4B2F-B980-2C08F560C85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187088-19FC-4B21-BBDB-C290C3303E2C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 anchor="t"/>
        <a:lstStyle/>
        <a:p>
          <a:pPr algn="l"/>
          <a:endParaRPr lang="ru-RU" sz="800" dirty="0"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дифференцированный учет всех лиц, нуждающихся в социальном обслуживании; </a:t>
          </a:r>
        </a:p>
        <a:p>
          <a:pPr algn="ctr"/>
          <a:r>
            <a:rPr lang="ru-RU" sz="1600" dirty="0"/>
            <a:t> </a:t>
          </a:r>
        </a:p>
      </dgm:t>
    </dgm:pt>
    <dgm:pt modelId="{3023F23E-57C0-4D06-8338-0CEAC2AB9AB8}" type="parTrans" cxnId="{22ECE692-B2D2-4E78-82D8-9F95000B2E9A}">
      <dgm:prSet/>
      <dgm:spPr/>
      <dgm:t>
        <a:bodyPr/>
        <a:lstStyle/>
        <a:p>
          <a:endParaRPr lang="ru-RU"/>
        </a:p>
      </dgm:t>
    </dgm:pt>
    <dgm:pt modelId="{7DA36903-CCB3-491A-B458-9D4E78991572}" type="sibTrans" cxnId="{22ECE692-B2D2-4E78-82D8-9F95000B2E9A}">
      <dgm:prSet/>
      <dgm:spPr/>
      <dgm:t>
        <a:bodyPr/>
        <a:lstStyle/>
        <a:p>
          <a:endParaRPr lang="ru-RU"/>
        </a:p>
      </dgm:t>
    </dgm:pt>
    <dgm:pt modelId="{C4227B2C-D329-4AF4-847D-4A0B30951B3E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разработка мероприятий по организации социального обслуживания населения; </a:t>
          </a:r>
        </a:p>
      </dgm:t>
    </dgm:pt>
    <dgm:pt modelId="{2086C03B-378C-4324-87E4-935939EA5D6B}" type="parTrans" cxnId="{01BD5299-29B5-462E-83C5-D5A07A75A827}">
      <dgm:prSet/>
      <dgm:spPr/>
      <dgm:t>
        <a:bodyPr/>
        <a:lstStyle/>
        <a:p>
          <a:endParaRPr lang="ru-RU"/>
        </a:p>
      </dgm:t>
    </dgm:pt>
    <dgm:pt modelId="{A8813E14-9E2B-4B09-B77D-8436D7B44553}" type="sibTrans" cxnId="{01BD5299-29B5-462E-83C5-D5A07A75A827}">
      <dgm:prSet/>
      <dgm:spPr/>
      <dgm:t>
        <a:bodyPr/>
        <a:lstStyle/>
        <a:p>
          <a:endParaRPr lang="ru-RU"/>
        </a:p>
      </dgm:t>
    </dgm:pt>
    <dgm:pt modelId="{66A11F78-D445-4BB0-9E72-09EC44D120C6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ru-RU" sz="1800" b="0" i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определение конкретных форм помощи и периодичности их предоставления гражданам;</a:t>
          </a:r>
        </a:p>
      </dgm:t>
    </dgm:pt>
    <dgm:pt modelId="{55D60CE4-3489-4354-BB1A-9D113F52AB20}" type="parTrans" cxnId="{5CC3A676-D6C9-4563-A8C8-4B9E4454D89A}">
      <dgm:prSet/>
      <dgm:spPr/>
      <dgm:t>
        <a:bodyPr/>
        <a:lstStyle/>
        <a:p>
          <a:endParaRPr lang="ru-RU"/>
        </a:p>
      </dgm:t>
    </dgm:pt>
    <dgm:pt modelId="{5F59AC70-62FA-42FD-8267-CB085393CDC9}" type="sibTrans" cxnId="{5CC3A676-D6C9-4563-A8C8-4B9E4454D89A}">
      <dgm:prSet/>
      <dgm:spPr/>
      <dgm:t>
        <a:bodyPr/>
        <a:lstStyle/>
        <a:p>
          <a:endParaRPr lang="ru-RU"/>
        </a:p>
      </dgm:t>
    </dgm:pt>
    <dgm:pt modelId="{2FDB45BB-05FA-456E-904C-81C408AAE2D2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выявление граждан, нуждающихся в социальной помощи;</a:t>
          </a:r>
        </a:p>
      </dgm:t>
    </dgm:pt>
    <dgm:pt modelId="{06E88B9B-F01C-4FC3-A7D3-B6C2A9B6D623}" type="parTrans" cxnId="{40033CC8-48F4-4795-806C-E62AE7B2113D}">
      <dgm:prSet/>
      <dgm:spPr/>
      <dgm:t>
        <a:bodyPr/>
        <a:lstStyle/>
        <a:p>
          <a:endParaRPr lang="ru-RU"/>
        </a:p>
      </dgm:t>
    </dgm:pt>
    <dgm:pt modelId="{21C74101-1D19-4F0F-9F80-58A1229342BC}" type="sibTrans" cxnId="{40033CC8-48F4-4795-806C-E62AE7B2113D}">
      <dgm:prSet/>
      <dgm:spPr/>
      <dgm:t>
        <a:bodyPr/>
        <a:lstStyle/>
        <a:p>
          <a:endParaRPr lang="ru-RU"/>
        </a:p>
      </dgm:t>
    </dgm:pt>
    <dgm:pt modelId="{613E02CD-93A7-41B6-A108-D3691A7E8350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ru-RU" sz="1800" b="0" i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привлечение различных структур к решению проблем граждан;</a:t>
          </a:r>
        </a:p>
      </dgm:t>
    </dgm:pt>
    <dgm:pt modelId="{AA39958E-AC4E-4186-BF84-B9B4B93438AE}" type="parTrans" cxnId="{490CB286-5AB0-43CF-8DC0-1536E2358B4F}">
      <dgm:prSet/>
      <dgm:spPr/>
      <dgm:t>
        <a:bodyPr/>
        <a:lstStyle/>
        <a:p>
          <a:endParaRPr lang="ru-RU"/>
        </a:p>
      </dgm:t>
    </dgm:pt>
    <dgm:pt modelId="{A10176CF-E076-4B04-A2CB-F9953E8711CA}" type="sibTrans" cxnId="{490CB286-5AB0-43CF-8DC0-1536E2358B4F}">
      <dgm:prSet/>
      <dgm:spPr/>
      <dgm:t>
        <a:bodyPr/>
        <a:lstStyle/>
        <a:p>
          <a:endParaRPr lang="ru-RU"/>
        </a:p>
      </dgm:t>
    </dgm:pt>
    <dgm:pt modelId="{9DC5EA7C-40F4-4A84-B9E9-53B146B9A350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ru-RU" sz="1800" b="0" i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привлечение различных структур к решению проблем граждан;</a:t>
          </a:r>
        </a:p>
      </dgm:t>
    </dgm:pt>
    <dgm:pt modelId="{A97ACBC0-2BE4-4A92-9EB7-FCDFD527BDF9}" type="parTrans" cxnId="{F0B76E40-34D5-4254-A634-540FD5E2CAEF}">
      <dgm:prSet/>
      <dgm:spPr/>
      <dgm:t>
        <a:bodyPr/>
        <a:lstStyle/>
        <a:p>
          <a:endParaRPr lang="ru-RU"/>
        </a:p>
      </dgm:t>
    </dgm:pt>
    <dgm:pt modelId="{92F4DB79-67DA-404A-9B17-FE349C096675}" type="sibTrans" cxnId="{F0B76E40-34D5-4254-A634-540FD5E2CAEF}">
      <dgm:prSet/>
      <dgm:spPr/>
      <dgm:t>
        <a:bodyPr/>
        <a:lstStyle/>
        <a:p>
          <a:endParaRPr lang="ru-RU"/>
        </a:p>
      </dgm:t>
    </dgm:pt>
    <dgm:pt modelId="{D9D42620-4D7A-4228-A2F8-B60DF425E554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повышение профессионального уровня сотрудников;</a:t>
          </a:r>
        </a:p>
      </dgm:t>
    </dgm:pt>
    <dgm:pt modelId="{52E14E51-1E50-4BA4-B9FE-E23DC71C55AC}" type="parTrans" cxnId="{A2CFFA4A-0BB4-49A9-AFD4-10E69F3E0416}">
      <dgm:prSet/>
      <dgm:spPr/>
      <dgm:t>
        <a:bodyPr/>
        <a:lstStyle/>
        <a:p>
          <a:endParaRPr lang="ru-RU"/>
        </a:p>
      </dgm:t>
    </dgm:pt>
    <dgm:pt modelId="{6AF42B85-F25F-4A66-9534-2470A6316504}" type="sibTrans" cxnId="{A2CFFA4A-0BB4-49A9-AFD4-10E69F3E0416}">
      <dgm:prSet/>
      <dgm:spPr/>
      <dgm:t>
        <a:bodyPr/>
        <a:lstStyle/>
        <a:p>
          <a:endParaRPr lang="ru-RU"/>
        </a:p>
      </dgm:t>
    </dgm:pt>
    <dgm:pt modelId="{9082109D-7297-4BC3-B25D-B3ADC4278A59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 anchor="t"/>
        <a:lstStyle/>
        <a:p>
          <a:pPr algn="l"/>
          <a:r>
            <a: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внедрение новых форм социального обслуживания и социальной помощи;</a:t>
          </a:r>
        </a:p>
        <a:p>
          <a:pPr algn="l"/>
          <a:r>
            <a:rPr lang="ru-RU" sz="800" dirty="0"/>
            <a:t> </a:t>
          </a:r>
        </a:p>
      </dgm:t>
    </dgm:pt>
    <dgm:pt modelId="{BB86CF64-7BB9-49CF-80E4-552B02961EC2}" type="parTrans" cxnId="{D6C8B95F-1886-47BE-9039-7ED897D3707C}">
      <dgm:prSet/>
      <dgm:spPr/>
      <dgm:t>
        <a:bodyPr/>
        <a:lstStyle/>
        <a:p>
          <a:endParaRPr lang="ru-RU"/>
        </a:p>
      </dgm:t>
    </dgm:pt>
    <dgm:pt modelId="{B8D83E5A-A462-46E1-B208-D5A0611540F4}" type="sibTrans" cxnId="{D6C8B95F-1886-47BE-9039-7ED897D3707C}">
      <dgm:prSet/>
      <dgm:spPr/>
      <dgm:t>
        <a:bodyPr/>
        <a:lstStyle/>
        <a:p>
          <a:endParaRPr lang="ru-RU"/>
        </a:p>
      </dgm:t>
    </dgm:pt>
    <dgm:pt modelId="{29FF2C5E-2A23-4919-9010-91B87A75D794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оказание социально-бытовых, консультативных и иных услуг гражданам, нуждающимся в социальном обслуживании. </a:t>
          </a:r>
        </a:p>
      </dgm:t>
    </dgm:pt>
    <dgm:pt modelId="{C6CD6077-25D3-429D-A08E-FD45984FE693}" type="parTrans" cxnId="{CC324312-9290-42DA-9C51-E85D7F403E66}">
      <dgm:prSet/>
      <dgm:spPr/>
      <dgm:t>
        <a:bodyPr/>
        <a:lstStyle/>
        <a:p>
          <a:endParaRPr lang="ru-RU"/>
        </a:p>
      </dgm:t>
    </dgm:pt>
    <dgm:pt modelId="{1B1A29E1-986F-4C7C-BF37-88718289D62B}" type="sibTrans" cxnId="{CC324312-9290-42DA-9C51-E85D7F403E66}">
      <dgm:prSet/>
      <dgm:spPr/>
      <dgm:t>
        <a:bodyPr/>
        <a:lstStyle/>
        <a:p>
          <a:endParaRPr lang="ru-RU"/>
        </a:p>
      </dgm:t>
    </dgm:pt>
    <dgm:pt modelId="{754AD3A9-2E77-44FF-9C6C-B3704EE21884}" type="pres">
      <dgm:prSet presAssocID="{0CD5E028-E296-4B2F-B980-2C08F560C851}" presName="Name0" presStyleCnt="0">
        <dgm:presLayoutVars>
          <dgm:dir/>
          <dgm:animLvl val="lvl"/>
          <dgm:resizeHandles val="exact"/>
        </dgm:presLayoutVars>
      </dgm:prSet>
      <dgm:spPr/>
    </dgm:pt>
    <dgm:pt modelId="{24460B65-14F6-4B74-A0C8-AF29587D3744}" type="pres">
      <dgm:prSet presAssocID="{2FDB45BB-05FA-456E-904C-81C408AAE2D2}" presName="linNode" presStyleCnt="0"/>
      <dgm:spPr/>
    </dgm:pt>
    <dgm:pt modelId="{FA3749A7-AB17-4C75-9830-3BAFE081FD22}" type="pres">
      <dgm:prSet presAssocID="{2FDB45BB-05FA-456E-904C-81C408AAE2D2}" presName="parentText" presStyleLbl="node1" presStyleIdx="0" presStyleCnt="9" custScaleX="277778" custScaleY="7278" custLinFactNeighborX="-148" custLinFactNeighborY="40067">
        <dgm:presLayoutVars>
          <dgm:chMax val="1"/>
          <dgm:bulletEnabled val="1"/>
        </dgm:presLayoutVars>
      </dgm:prSet>
      <dgm:spPr/>
    </dgm:pt>
    <dgm:pt modelId="{2ECF2291-CB14-4086-B96A-3BAFFE47CD50}" type="pres">
      <dgm:prSet presAssocID="{21C74101-1D19-4F0F-9F80-58A1229342BC}" presName="sp" presStyleCnt="0"/>
      <dgm:spPr/>
    </dgm:pt>
    <dgm:pt modelId="{7C0D5A03-4E58-43C4-B96B-D004E4C71435}" type="pres">
      <dgm:prSet presAssocID="{3D187088-19FC-4B21-BBDB-C290C3303E2C}" presName="linNode" presStyleCnt="0"/>
      <dgm:spPr/>
    </dgm:pt>
    <dgm:pt modelId="{C9DA21C5-6963-4C40-B911-0D9823843E25}" type="pres">
      <dgm:prSet presAssocID="{3D187088-19FC-4B21-BBDB-C290C3303E2C}" presName="parentText" presStyleLbl="node1" presStyleIdx="1" presStyleCnt="9" custScaleX="277778" custScaleY="9573" custLinFactNeighborX="611" custLinFactNeighborY="16075">
        <dgm:presLayoutVars>
          <dgm:chMax val="1"/>
          <dgm:bulletEnabled val="1"/>
        </dgm:presLayoutVars>
      </dgm:prSet>
      <dgm:spPr/>
    </dgm:pt>
    <dgm:pt modelId="{79316B54-AAE0-4818-841E-900ED7905D86}" type="pres">
      <dgm:prSet presAssocID="{7DA36903-CCB3-491A-B458-9D4E78991572}" presName="sp" presStyleCnt="0"/>
      <dgm:spPr/>
    </dgm:pt>
    <dgm:pt modelId="{42B0C357-1EE5-4125-811F-FAAD9CCFC4FF}" type="pres">
      <dgm:prSet presAssocID="{C4227B2C-D329-4AF4-847D-4A0B30951B3E}" presName="linNode" presStyleCnt="0"/>
      <dgm:spPr/>
    </dgm:pt>
    <dgm:pt modelId="{451F14C2-F4E3-4DA7-9D18-85F974889D8A}" type="pres">
      <dgm:prSet presAssocID="{C4227B2C-D329-4AF4-847D-4A0B30951B3E}" presName="parentText" presStyleLbl="node1" presStyleIdx="2" presStyleCnt="9" custScaleX="277778" custScaleY="8364" custLinFactNeighborX="-2701" custLinFactNeighborY="65376">
        <dgm:presLayoutVars>
          <dgm:chMax val="1"/>
          <dgm:bulletEnabled val="1"/>
        </dgm:presLayoutVars>
      </dgm:prSet>
      <dgm:spPr/>
    </dgm:pt>
    <dgm:pt modelId="{561AECB4-2F48-42D1-940B-5ABDE422ABB6}" type="pres">
      <dgm:prSet presAssocID="{A8813E14-9E2B-4B09-B77D-8436D7B44553}" presName="sp" presStyleCnt="0"/>
      <dgm:spPr/>
    </dgm:pt>
    <dgm:pt modelId="{BC2043F8-CC55-4FC8-BB64-1DBF429A70C8}" type="pres">
      <dgm:prSet presAssocID="{66A11F78-D445-4BB0-9E72-09EC44D120C6}" presName="linNode" presStyleCnt="0"/>
      <dgm:spPr/>
    </dgm:pt>
    <dgm:pt modelId="{E3B9ACB5-71F3-49E7-B415-201A5A40D157}" type="pres">
      <dgm:prSet presAssocID="{66A11F78-D445-4BB0-9E72-09EC44D120C6}" presName="parentText" presStyleLbl="node1" presStyleIdx="3" presStyleCnt="9" custScaleX="277778" custScaleY="11072" custLinFactNeighborX="874" custLinFactNeighborY="8204">
        <dgm:presLayoutVars>
          <dgm:chMax val="1"/>
          <dgm:bulletEnabled val="1"/>
        </dgm:presLayoutVars>
      </dgm:prSet>
      <dgm:spPr/>
    </dgm:pt>
    <dgm:pt modelId="{E94642AF-8B29-4EF0-8EF3-696199160946}" type="pres">
      <dgm:prSet presAssocID="{5F59AC70-62FA-42FD-8267-CB085393CDC9}" presName="sp" presStyleCnt="0"/>
      <dgm:spPr/>
    </dgm:pt>
    <dgm:pt modelId="{3A4E2ED0-FA94-4AD5-B662-4F934FEC2A7B}" type="pres">
      <dgm:prSet presAssocID="{613E02CD-93A7-41B6-A108-D3691A7E8350}" presName="linNode" presStyleCnt="0"/>
      <dgm:spPr/>
    </dgm:pt>
    <dgm:pt modelId="{FBEB8838-5A78-49B0-8E1C-958529331A36}" type="pres">
      <dgm:prSet presAssocID="{613E02CD-93A7-41B6-A108-D3691A7E8350}" presName="parentText" presStyleLbl="node1" presStyleIdx="4" presStyleCnt="9" custScaleX="277778" custScaleY="8469" custLinFactNeighborX="-136" custLinFactNeighborY="5151">
        <dgm:presLayoutVars>
          <dgm:chMax val="1"/>
          <dgm:bulletEnabled val="1"/>
        </dgm:presLayoutVars>
      </dgm:prSet>
      <dgm:spPr/>
    </dgm:pt>
    <dgm:pt modelId="{AC3CC853-4628-40AD-A28B-7915EE5FF42B}" type="pres">
      <dgm:prSet presAssocID="{A10176CF-E076-4B04-A2CB-F9953E8711CA}" presName="sp" presStyleCnt="0"/>
      <dgm:spPr/>
    </dgm:pt>
    <dgm:pt modelId="{C641C09A-1A99-4BC5-9B22-C696A4F718BB}" type="pres">
      <dgm:prSet presAssocID="{9DC5EA7C-40F4-4A84-B9E9-53B146B9A350}" presName="linNode" presStyleCnt="0"/>
      <dgm:spPr/>
    </dgm:pt>
    <dgm:pt modelId="{99AFC11D-8FBA-4780-A00D-84C4627384FE}" type="pres">
      <dgm:prSet presAssocID="{9DC5EA7C-40F4-4A84-B9E9-53B146B9A350}" presName="parentText" presStyleLbl="node1" presStyleIdx="5" presStyleCnt="9" custScaleX="277778" custScaleY="8469" custLinFactNeighborX="-2701" custLinFactNeighborY="1773">
        <dgm:presLayoutVars>
          <dgm:chMax val="1"/>
          <dgm:bulletEnabled val="1"/>
        </dgm:presLayoutVars>
      </dgm:prSet>
      <dgm:spPr/>
    </dgm:pt>
    <dgm:pt modelId="{86A1BC02-1BF2-42A9-9F29-A774A9E2791B}" type="pres">
      <dgm:prSet presAssocID="{92F4DB79-67DA-404A-9B17-FE349C096675}" presName="sp" presStyleCnt="0"/>
      <dgm:spPr/>
    </dgm:pt>
    <dgm:pt modelId="{A5DB1A7E-7786-4794-A94F-18AAF748438E}" type="pres">
      <dgm:prSet presAssocID="{D9D42620-4D7A-4228-A2F8-B60DF425E554}" presName="linNode" presStyleCnt="0"/>
      <dgm:spPr/>
    </dgm:pt>
    <dgm:pt modelId="{D002C8C8-3325-4900-84BD-F5B3D08199E4}" type="pres">
      <dgm:prSet presAssocID="{D9D42620-4D7A-4228-A2F8-B60DF425E554}" presName="parentText" presStyleLbl="node1" presStyleIdx="6" presStyleCnt="9" custScaleX="277778" custScaleY="9368" custLinFactNeighborX="-2701" custLinFactNeighborY="-1815">
        <dgm:presLayoutVars>
          <dgm:chMax val="1"/>
          <dgm:bulletEnabled val="1"/>
        </dgm:presLayoutVars>
      </dgm:prSet>
      <dgm:spPr/>
    </dgm:pt>
    <dgm:pt modelId="{A8E0697E-FAC4-4DC7-B046-9FBC42AA11FF}" type="pres">
      <dgm:prSet presAssocID="{6AF42B85-F25F-4A66-9534-2470A6316504}" presName="sp" presStyleCnt="0"/>
      <dgm:spPr/>
    </dgm:pt>
    <dgm:pt modelId="{58B3C6F3-5B0B-4810-A26A-FAB0DE310AAD}" type="pres">
      <dgm:prSet presAssocID="{9082109D-7297-4BC3-B25D-B3ADC4278A59}" presName="linNode" presStyleCnt="0"/>
      <dgm:spPr/>
    </dgm:pt>
    <dgm:pt modelId="{BA39007D-C6B3-448F-B890-1281ED4C97BB}" type="pres">
      <dgm:prSet presAssocID="{9082109D-7297-4BC3-B25D-B3ADC4278A59}" presName="parentText" presStyleLbl="node1" presStyleIdx="7" presStyleCnt="9" custScaleX="277778" custScaleY="7244" custLinFactNeighborX="-2701" custLinFactNeighborY="4253">
        <dgm:presLayoutVars>
          <dgm:chMax val="1"/>
          <dgm:bulletEnabled val="1"/>
        </dgm:presLayoutVars>
      </dgm:prSet>
      <dgm:spPr/>
    </dgm:pt>
    <dgm:pt modelId="{D68254A7-4FE5-4DD9-AB1F-820FDDA66E0B}" type="pres">
      <dgm:prSet presAssocID="{B8D83E5A-A462-46E1-B208-D5A0611540F4}" presName="sp" presStyleCnt="0"/>
      <dgm:spPr/>
    </dgm:pt>
    <dgm:pt modelId="{3566CA80-77D5-47B1-AF77-A2D045421A20}" type="pres">
      <dgm:prSet presAssocID="{29FF2C5E-2A23-4919-9010-91B87A75D794}" presName="linNode" presStyleCnt="0"/>
      <dgm:spPr/>
    </dgm:pt>
    <dgm:pt modelId="{BD5F9D84-27D5-4291-A820-C8F832FED19E}" type="pres">
      <dgm:prSet presAssocID="{29FF2C5E-2A23-4919-9010-91B87A75D794}" presName="parentText" presStyleLbl="node1" presStyleIdx="8" presStyleCnt="9" custScaleX="277778" custScaleY="9945" custLinFactNeighborX="-136" custLinFactNeighborY="3083">
        <dgm:presLayoutVars>
          <dgm:chMax val="1"/>
          <dgm:bulletEnabled val="1"/>
        </dgm:presLayoutVars>
      </dgm:prSet>
      <dgm:spPr/>
    </dgm:pt>
  </dgm:ptLst>
  <dgm:cxnLst>
    <dgm:cxn modelId="{CC324312-9290-42DA-9C51-E85D7F403E66}" srcId="{0CD5E028-E296-4B2F-B980-2C08F560C851}" destId="{29FF2C5E-2A23-4919-9010-91B87A75D794}" srcOrd="8" destOrd="0" parTransId="{C6CD6077-25D3-429D-A08E-FD45984FE693}" sibTransId="{1B1A29E1-986F-4C7C-BF37-88718289D62B}"/>
    <dgm:cxn modelId="{F0B76E40-34D5-4254-A634-540FD5E2CAEF}" srcId="{0CD5E028-E296-4B2F-B980-2C08F560C851}" destId="{9DC5EA7C-40F4-4A84-B9E9-53B146B9A350}" srcOrd="5" destOrd="0" parTransId="{A97ACBC0-2BE4-4A92-9EB7-FCDFD527BDF9}" sibTransId="{92F4DB79-67DA-404A-9B17-FE349C096675}"/>
    <dgm:cxn modelId="{D6C8B95F-1886-47BE-9039-7ED897D3707C}" srcId="{0CD5E028-E296-4B2F-B980-2C08F560C851}" destId="{9082109D-7297-4BC3-B25D-B3ADC4278A59}" srcOrd="7" destOrd="0" parTransId="{BB86CF64-7BB9-49CF-80E4-552B02961EC2}" sibTransId="{B8D83E5A-A462-46E1-B208-D5A0611540F4}"/>
    <dgm:cxn modelId="{B455D063-57DE-4971-B77D-F459EBD83B1C}" type="presOf" srcId="{29FF2C5E-2A23-4919-9010-91B87A75D794}" destId="{BD5F9D84-27D5-4291-A820-C8F832FED19E}" srcOrd="0" destOrd="0" presId="urn:microsoft.com/office/officeart/2005/8/layout/vList5"/>
    <dgm:cxn modelId="{E8947947-06C0-49EE-95FB-0FADD1C2A0FC}" type="presOf" srcId="{D9D42620-4D7A-4228-A2F8-B60DF425E554}" destId="{D002C8C8-3325-4900-84BD-F5B3D08199E4}" srcOrd="0" destOrd="0" presId="urn:microsoft.com/office/officeart/2005/8/layout/vList5"/>
    <dgm:cxn modelId="{A2CFFA4A-0BB4-49A9-AFD4-10E69F3E0416}" srcId="{0CD5E028-E296-4B2F-B980-2C08F560C851}" destId="{D9D42620-4D7A-4228-A2F8-B60DF425E554}" srcOrd="6" destOrd="0" parTransId="{52E14E51-1E50-4BA4-B9FE-E23DC71C55AC}" sibTransId="{6AF42B85-F25F-4A66-9534-2470A6316504}"/>
    <dgm:cxn modelId="{5CC3A676-D6C9-4563-A8C8-4B9E4454D89A}" srcId="{0CD5E028-E296-4B2F-B980-2C08F560C851}" destId="{66A11F78-D445-4BB0-9E72-09EC44D120C6}" srcOrd="3" destOrd="0" parTransId="{55D60CE4-3489-4354-BB1A-9D113F52AB20}" sibTransId="{5F59AC70-62FA-42FD-8267-CB085393CDC9}"/>
    <dgm:cxn modelId="{490CB286-5AB0-43CF-8DC0-1536E2358B4F}" srcId="{0CD5E028-E296-4B2F-B980-2C08F560C851}" destId="{613E02CD-93A7-41B6-A108-D3691A7E8350}" srcOrd="4" destOrd="0" parTransId="{AA39958E-AC4E-4186-BF84-B9B4B93438AE}" sibTransId="{A10176CF-E076-4B04-A2CB-F9953E8711CA}"/>
    <dgm:cxn modelId="{D6419A90-DA2C-4AE4-B5D8-061FE914B5D1}" type="presOf" srcId="{613E02CD-93A7-41B6-A108-D3691A7E8350}" destId="{FBEB8838-5A78-49B0-8E1C-958529331A36}" srcOrd="0" destOrd="0" presId="urn:microsoft.com/office/officeart/2005/8/layout/vList5"/>
    <dgm:cxn modelId="{22ECE692-B2D2-4E78-82D8-9F95000B2E9A}" srcId="{0CD5E028-E296-4B2F-B980-2C08F560C851}" destId="{3D187088-19FC-4B21-BBDB-C290C3303E2C}" srcOrd="1" destOrd="0" parTransId="{3023F23E-57C0-4D06-8338-0CEAC2AB9AB8}" sibTransId="{7DA36903-CCB3-491A-B458-9D4E78991572}"/>
    <dgm:cxn modelId="{01BD5299-29B5-462E-83C5-D5A07A75A827}" srcId="{0CD5E028-E296-4B2F-B980-2C08F560C851}" destId="{C4227B2C-D329-4AF4-847D-4A0B30951B3E}" srcOrd="2" destOrd="0" parTransId="{2086C03B-378C-4324-87E4-935939EA5D6B}" sibTransId="{A8813E14-9E2B-4B09-B77D-8436D7B44553}"/>
    <dgm:cxn modelId="{155D0DBA-BAAC-4A26-96B6-83D23533805D}" type="presOf" srcId="{3D187088-19FC-4B21-BBDB-C290C3303E2C}" destId="{C9DA21C5-6963-4C40-B911-0D9823843E25}" srcOrd="0" destOrd="0" presId="urn:microsoft.com/office/officeart/2005/8/layout/vList5"/>
    <dgm:cxn modelId="{40033CC8-48F4-4795-806C-E62AE7B2113D}" srcId="{0CD5E028-E296-4B2F-B980-2C08F560C851}" destId="{2FDB45BB-05FA-456E-904C-81C408AAE2D2}" srcOrd="0" destOrd="0" parTransId="{06E88B9B-F01C-4FC3-A7D3-B6C2A9B6D623}" sibTransId="{21C74101-1D19-4F0F-9F80-58A1229342BC}"/>
    <dgm:cxn modelId="{EE2D7DDA-44EE-46E5-BCAA-5CE16B051EDF}" type="presOf" srcId="{2FDB45BB-05FA-456E-904C-81C408AAE2D2}" destId="{FA3749A7-AB17-4C75-9830-3BAFE081FD22}" srcOrd="0" destOrd="0" presId="urn:microsoft.com/office/officeart/2005/8/layout/vList5"/>
    <dgm:cxn modelId="{AB831EED-DF31-4CF8-ACFA-DDB15DF5224E}" type="presOf" srcId="{9DC5EA7C-40F4-4A84-B9E9-53B146B9A350}" destId="{99AFC11D-8FBA-4780-A00D-84C4627384FE}" srcOrd="0" destOrd="0" presId="urn:microsoft.com/office/officeart/2005/8/layout/vList5"/>
    <dgm:cxn modelId="{01DC54F6-7220-47E4-83ED-6240453740E2}" type="presOf" srcId="{0CD5E028-E296-4B2F-B980-2C08F560C851}" destId="{754AD3A9-2E77-44FF-9C6C-B3704EE21884}" srcOrd="0" destOrd="0" presId="urn:microsoft.com/office/officeart/2005/8/layout/vList5"/>
    <dgm:cxn modelId="{0240B2F6-828C-487A-AFCF-2B77A9C85A82}" type="presOf" srcId="{66A11F78-D445-4BB0-9E72-09EC44D120C6}" destId="{E3B9ACB5-71F3-49E7-B415-201A5A40D157}" srcOrd="0" destOrd="0" presId="urn:microsoft.com/office/officeart/2005/8/layout/vList5"/>
    <dgm:cxn modelId="{5DF452FD-2E59-43ED-8869-DEECED7DFCF1}" type="presOf" srcId="{9082109D-7297-4BC3-B25D-B3ADC4278A59}" destId="{BA39007D-C6B3-448F-B890-1281ED4C97BB}" srcOrd="0" destOrd="0" presId="urn:microsoft.com/office/officeart/2005/8/layout/vList5"/>
    <dgm:cxn modelId="{429583FF-ED75-443C-B7C2-63EE6E2B9592}" type="presOf" srcId="{C4227B2C-D329-4AF4-847D-4A0B30951B3E}" destId="{451F14C2-F4E3-4DA7-9D18-85F974889D8A}" srcOrd="0" destOrd="0" presId="urn:microsoft.com/office/officeart/2005/8/layout/vList5"/>
    <dgm:cxn modelId="{7DA81C94-2DF8-4BD7-8AF0-3399DDE7A9DD}" type="presParOf" srcId="{754AD3A9-2E77-44FF-9C6C-B3704EE21884}" destId="{24460B65-14F6-4B74-A0C8-AF29587D3744}" srcOrd="0" destOrd="0" presId="urn:microsoft.com/office/officeart/2005/8/layout/vList5"/>
    <dgm:cxn modelId="{41DB9DC1-C4E4-44AB-A257-05C44B19CE8D}" type="presParOf" srcId="{24460B65-14F6-4B74-A0C8-AF29587D3744}" destId="{FA3749A7-AB17-4C75-9830-3BAFE081FD22}" srcOrd="0" destOrd="0" presId="urn:microsoft.com/office/officeart/2005/8/layout/vList5"/>
    <dgm:cxn modelId="{11283D5B-1412-4953-882E-FA5830B70657}" type="presParOf" srcId="{754AD3A9-2E77-44FF-9C6C-B3704EE21884}" destId="{2ECF2291-CB14-4086-B96A-3BAFFE47CD50}" srcOrd="1" destOrd="0" presId="urn:microsoft.com/office/officeart/2005/8/layout/vList5"/>
    <dgm:cxn modelId="{A93CAE2E-6519-48BB-B850-9D958915057B}" type="presParOf" srcId="{754AD3A9-2E77-44FF-9C6C-B3704EE21884}" destId="{7C0D5A03-4E58-43C4-B96B-D004E4C71435}" srcOrd="2" destOrd="0" presId="urn:microsoft.com/office/officeart/2005/8/layout/vList5"/>
    <dgm:cxn modelId="{C5D0D1A3-1517-4E84-87A6-51B5A2D75DB2}" type="presParOf" srcId="{7C0D5A03-4E58-43C4-B96B-D004E4C71435}" destId="{C9DA21C5-6963-4C40-B911-0D9823843E25}" srcOrd="0" destOrd="0" presId="urn:microsoft.com/office/officeart/2005/8/layout/vList5"/>
    <dgm:cxn modelId="{8AB2E50B-782F-4BB9-AC2F-1BB92FAB7558}" type="presParOf" srcId="{754AD3A9-2E77-44FF-9C6C-B3704EE21884}" destId="{79316B54-AAE0-4818-841E-900ED7905D86}" srcOrd="3" destOrd="0" presId="urn:microsoft.com/office/officeart/2005/8/layout/vList5"/>
    <dgm:cxn modelId="{5F7AA029-8A60-4071-8312-3A2938C96E55}" type="presParOf" srcId="{754AD3A9-2E77-44FF-9C6C-B3704EE21884}" destId="{42B0C357-1EE5-4125-811F-FAAD9CCFC4FF}" srcOrd="4" destOrd="0" presId="urn:microsoft.com/office/officeart/2005/8/layout/vList5"/>
    <dgm:cxn modelId="{E3F5DCB8-3D89-43CB-A471-DF724897C0D1}" type="presParOf" srcId="{42B0C357-1EE5-4125-811F-FAAD9CCFC4FF}" destId="{451F14C2-F4E3-4DA7-9D18-85F974889D8A}" srcOrd="0" destOrd="0" presId="urn:microsoft.com/office/officeart/2005/8/layout/vList5"/>
    <dgm:cxn modelId="{EF312B62-16D5-4817-9D7E-28CED9F9600E}" type="presParOf" srcId="{754AD3A9-2E77-44FF-9C6C-B3704EE21884}" destId="{561AECB4-2F48-42D1-940B-5ABDE422ABB6}" srcOrd="5" destOrd="0" presId="urn:microsoft.com/office/officeart/2005/8/layout/vList5"/>
    <dgm:cxn modelId="{79FFF397-A5CA-4C12-B093-904BA70D69B4}" type="presParOf" srcId="{754AD3A9-2E77-44FF-9C6C-B3704EE21884}" destId="{BC2043F8-CC55-4FC8-BB64-1DBF429A70C8}" srcOrd="6" destOrd="0" presId="urn:microsoft.com/office/officeart/2005/8/layout/vList5"/>
    <dgm:cxn modelId="{9EE54983-D072-443F-9CD3-96DFA0E02252}" type="presParOf" srcId="{BC2043F8-CC55-4FC8-BB64-1DBF429A70C8}" destId="{E3B9ACB5-71F3-49E7-B415-201A5A40D157}" srcOrd="0" destOrd="0" presId="urn:microsoft.com/office/officeart/2005/8/layout/vList5"/>
    <dgm:cxn modelId="{FBE86F9F-C202-4966-AB37-1C44F92AB6E6}" type="presParOf" srcId="{754AD3A9-2E77-44FF-9C6C-B3704EE21884}" destId="{E94642AF-8B29-4EF0-8EF3-696199160946}" srcOrd="7" destOrd="0" presId="urn:microsoft.com/office/officeart/2005/8/layout/vList5"/>
    <dgm:cxn modelId="{2A5A91BD-76AD-467F-9C4E-77386DD12DF8}" type="presParOf" srcId="{754AD3A9-2E77-44FF-9C6C-B3704EE21884}" destId="{3A4E2ED0-FA94-4AD5-B662-4F934FEC2A7B}" srcOrd="8" destOrd="0" presId="urn:microsoft.com/office/officeart/2005/8/layout/vList5"/>
    <dgm:cxn modelId="{6BD561A8-7B64-42AF-9479-55791BD60095}" type="presParOf" srcId="{3A4E2ED0-FA94-4AD5-B662-4F934FEC2A7B}" destId="{FBEB8838-5A78-49B0-8E1C-958529331A36}" srcOrd="0" destOrd="0" presId="urn:microsoft.com/office/officeart/2005/8/layout/vList5"/>
    <dgm:cxn modelId="{43AEAC80-1799-43B3-8237-6435C2A89A8B}" type="presParOf" srcId="{754AD3A9-2E77-44FF-9C6C-B3704EE21884}" destId="{AC3CC853-4628-40AD-A28B-7915EE5FF42B}" srcOrd="9" destOrd="0" presId="urn:microsoft.com/office/officeart/2005/8/layout/vList5"/>
    <dgm:cxn modelId="{567EF14C-0C0D-4282-B38D-FBB72611A971}" type="presParOf" srcId="{754AD3A9-2E77-44FF-9C6C-B3704EE21884}" destId="{C641C09A-1A99-4BC5-9B22-C696A4F718BB}" srcOrd="10" destOrd="0" presId="urn:microsoft.com/office/officeart/2005/8/layout/vList5"/>
    <dgm:cxn modelId="{7D1AFD2C-856A-48E3-A616-323DE74BEA72}" type="presParOf" srcId="{C641C09A-1A99-4BC5-9B22-C696A4F718BB}" destId="{99AFC11D-8FBA-4780-A00D-84C4627384FE}" srcOrd="0" destOrd="0" presId="urn:microsoft.com/office/officeart/2005/8/layout/vList5"/>
    <dgm:cxn modelId="{F689B5E3-C7A0-45AE-81B0-66935FEA853F}" type="presParOf" srcId="{754AD3A9-2E77-44FF-9C6C-B3704EE21884}" destId="{86A1BC02-1BF2-42A9-9F29-A774A9E2791B}" srcOrd="11" destOrd="0" presId="urn:microsoft.com/office/officeart/2005/8/layout/vList5"/>
    <dgm:cxn modelId="{85149EF2-3B3E-4274-B1B4-C87E080CF561}" type="presParOf" srcId="{754AD3A9-2E77-44FF-9C6C-B3704EE21884}" destId="{A5DB1A7E-7786-4794-A94F-18AAF748438E}" srcOrd="12" destOrd="0" presId="urn:microsoft.com/office/officeart/2005/8/layout/vList5"/>
    <dgm:cxn modelId="{4BB12BC2-8F1A-4AF1-8AD7-D988791F25C4}" type="presParOf" srcId="{A5DB1A7E-7786-4794-A94F-18AAF748438E}" destId="{D002C8C8-3325-4900-84BD-F5B3D08199E4}" srcOrd="0" destOrd="0" presId="urn:microsoft.com/office/officeart/2005/8/layout/vList5"/>
    <dgm:cxn modelId="{52E9A640-62A0-4A9C-85F6-AA9A208952BA}" type="presParOf" srcId="{754AD3A9-2E77-44FF-9C6C-B3704EE21884}" destId="{A8E0697E-FAC4-4DC7-B046-9FBC42AA11FF}" srcOrd="13" destOrd="0" presId="urn:microsoft.com/office/officeart/2005/8/layout/vList5"/>
    <dgm:cxn modelId="{69245827-F504-4FD1-B559-867419F32344}" type="presParOf" srcId="{754AD3A9-2E77-44FF-9C6C-B3704EE21884}" destId="{58B3C6F3-5B0B-4810-A26A-FAB0DE310AAD}" srcOrd="14" destOrd="0" presId="urn:microsoft.com/office/officeart/2005/8/layout/vList5"/>
    <dgm:cxn modelId="{9D16C568-022B-46D2-AE79-A1822CB1EA0C}" type="presParOf" srcId="{58B3C6F3-5B0B-4810-A26A-FAB0DE310AAD}" destId="{BA39007D-C6B3-448F-B890-1281ED4C97BB}" srcOrd="0" destOrd="0" presId="urn:microsoft.com/office/officeart/2005/8/layout/vList5"/>
    <dgm:cxn modelId="{A9EA3805-0A23-412C-A558-86A8F9237ABE}" type="presParOf" srcId="{754AD3A9-2E77-44FF-9C6C-B3704EE21884}" destId="{D68254A7-4FE5-4DD9-AB1F-820FDDA66E0B}" srcOrd="15" destOrd="0" presId="urn:microsoft.com/office/officeart/2005/8/layout/vList5"/>
    <dgm:cxn modelId="{0D1BA493-D9DC-4062-92FD-43541C569C55}" type="presParOf" srcId="{754AD3A9-2E77-44FF-9C6C-B3704EE21884}" destId="{3566CA80-77D5-47B1-AF77-A2D045421A20}" srcOrd="16" destOrd="0" presId="urn:microsoft.com/office/officeart/2005/8/layout/vList5"/>
    <dgm:cxn modelId="{EC589D1B-8DA7-461C-B6A6-C2A5D69E0BBF}" type="presParOf" srcId="{3566CA80-77D5-47B1-AF77-A2D045421A20}" destId="{BD5F9D84-27D5-4291-A820-C8F832FED19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749A7-AB17-4C75-9830-3BAFE081FD22}">
      <dsp:nvSpPr>
        <dsp:cNvPr id="0" name=""/>
        <dsp:cNvSpPr/>
      </dsp:nvSpPr>
      <dsp:spPr>
        <a:xfrm>
          <a:off x="0" y="2094214"/>
          <a:ext cx="8241649" cy="379815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выявление граждан, нуждающихся в социальной помощи;</a:t>
          </a:r>
        </a:p>
      </dsp:txBody>
      <dsp:txXfrm>
        <a:off x="18541" y="2112755"/>
        <a:ext cx="8204567" cy="342733"/>
      </dsp:txXfrm>
    </dsp:sp>
    <dsp:sp modelId="{C9DA21C5-6963-4C40-B911-0D9823843E25}">
      <dsp:nvSpPr>
        <dsp:cNvPr id="0" name=""/>
        <dsp:cNvSpPr/>
      </dsp:nvSpPr>
      <dsp:spPr>
        <a:xfrm>
          <a:off x="8049" y="1482897"/>
          <a:ext cx="8241649" cy="499584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дифференцированный учет всех лиц, нуждающихся в социальном обслуживании;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 </a:t>
          </a:r>
        </a:p>
      </dsp:txBody>
      <dsp:txXfrm>
        <a:off x="32437" y="1507285"/>
        <a:ext cx="8192873" cy="450808"/>
      </dsp:txXfrm>
    </dsp:sp>
    <dsp:sp modelId="{451F14C2-F4E3-4DA7-9D18-85F974889D8A}">
      <dsp:nvSpPr>
        <dsp:cNvPr id="0" name=""/>
        <dsp:cNvSpPr/>
      </dsp:nvSpPr>
      <dsp:spPr>
        <a:xfrm>
          <a:off x="0" y="4816280"/>
          <a:ext cx="8241649" cy="43649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разработка мероприятий по организации социального обслуживания населения; </a:t>
          </a:r>
        </a:p>
      </dsp:txBody>
      <dsp:txXfrm>
        <a:off x="21308" y="4837588"/>
        <a:ext cx="8199033" cy="393874"/>
      </dsp:txXfrm>
    </dsp:sp>
    <dsp:sp modelId="{E3B9ACB5-71F3-49E7-B415-201A5A40D157}">
      <dsp:nvSpPr>
        <dsp:cNvPr id="0" name=""/>
        <dsp:cNvSpPr/>
      </dsp:nvSpPr>
      <dsp:spPr>
        <a:xfrm>
          <a:off x="8049" y="2530078"/>
          <a:ext cx="8241649" cy="577812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определение конкретных форм помощи и периодичности их предоставления гражданам;</a:t>
          </a:r>
        </a:p>
      </dsp:txBody>
      <dsp:txXfrm>
        <a:off x="36255" y="2558284"/>
        <a:ext cx="8185237" cy="521400"/>
      </dsp:txXfrm>
    </dsp:sp>
    <dsp:sp modelId="{FBEB8838-5A78-49B0-8E1C-958529331A36}">
      <dsp:nvSpPr>
        <dsp:cNvPr id="0" name=""/>
        <dsp:cNvSpPr/>
      </dsp:nvSpPr>
      <dsp:spPr>
        <a:xfrm>
          <a:off x="0" y="3209499"/>
          <a:ext cx="8241649" cy="44197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привлечение различных структур к решению проблем граждан;</a:t>
          </a:r>
        </a:p>
      </dsp:txBody>
      <dsp:txXfrm>
        <a:off x="21575" y="3231074"/>
        <a:ext cx="8198499" cy="398820"/>
      </dsp:txXfrm>
    </dsp:sp>
    <dsp:sp modelId="{99AFC11D-8FBA-4780-A00D-84C4627384FE}">
      <dsp:nvSpPr>
        <dsp:cNvPr id="0" name=""/>
        <dsp:cNvSpPr/>
      </dsp:nvSpPr>
      <dsp:spPr>
        <a:xfrm>
          <a:off x="0" y="3736117"/>
          <a:ext cx="8241649" cy="44197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привлечение различных структур к решению проблем граждан;</a:t>
          </a:r>
        </a:p>
      </dsp:txBody>
      <dsp:txXfrm>
        <a:off x="21575" y="3757692"/>
        <a:ext cx="8198499" cy="398820"/>
      </dsp:txXfrm>
    </dsp:sp>
    <dsp:sp modelId="{D002C8C8-3325-4900-84BD-F5B3D08199E4}">
      <dsp:nvSpPr>
        <dsp:cNvPr id="0" name=""/>
        <dsp:cNvSpPr/>
      </dsp:nvSpPr>
      <dsp:spPr>
        <a:xfrm>
          <a:off x="0" y="4251775"/>
          <a:ext cx="8241649" cy="488886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повышение профессионального уровня сотрудников;</a:t>
          </a:r>
        </a:p>
      </dsp:txBody>
      <dsp:txXfrm>
        <a:off x="23865" y="4275640"/>
        <a:ext cx="8193919" cy="441156"/>
      </dsp:txXfrm>
    </dsp:sp>
    <dsp:sp modelId="{BA39007D-C6B3-448F-B890-1281ED4C97BB}">
      <dsp:nvSpPr>
        <dsp:cNvPr id="0" name=""/>
        <dsp:cNvSpPr/>
      </dsp:nvSpPr>
      <dsp:spPr>
        <a:xfrm>
          <a:off x="0" y="5318265"/>
          <a:ext cx="8241649" cy="378041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внедрение новых форм социального обслуживания и социальной помощи;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 </a:t>
          </a:r>
        </a:p>
      </dsp:txBody>
      <dsp:txXfrm>
        <a:off x="18454" y="5336719"/>
        <a:ext cx="8204741" cy="341133"/>
      </dsp:txXfrm>
    </dsp:sp>
    <dsp:sp modelId="{BD5F9D84-27D5-4291-A820-C8F832FED19E}">
      <dsp:nvSpPr>
        <dsp:cNvPr id="0" name=""/>
        <dsp:cNvSpPr/>
      </dsp:nvSpPr>
      <dsp:spPr>
        <a:xfrm>
          <a:off x="0" y="5738534"/>
          <a:ext cx="8241649" cy="518998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оказание социально-бытовых, консультативных и иных услуг гражданам, нуждающимся в социальном обслуживании. </a:t>
          </a:r>
        </a:p>
      </dsp:txBody>
      <dsp:txXfrm>
        <a:off x="25335" y="5763869"/>
        <a:ext cx="8190979" cy="468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43DF6-2270-48EA-90BD-891498069574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7B487-E023-4D26-A746-07C392849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134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D2B250-7A4C-4024-847B-44BDE1516989}" type="slidenum">
              <a:rPr lang="ru-RU" altLang="ru-RU" smtClean="0">
                <a:latin typeface="Calibri" panose="020F0502020204030204" pitchFamily="34" charset="0"/>
              </a:rPr>
              <a:pPr/>
              <a:t>8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815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PresPro\Templates\Content Update\2015\07 July\Templates\PPP_SABST_TXT_White_Stri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" b="6643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5200" y="3429000"/>
            <a:ext cx="9030899" cy="781053"/>
          </a:xfrm>
        </p:spPr>
        <p:txBody>
          <a:bodyPr>
            <a:noAutofit/>
          </a:bodyPr>
          <a:lstStyle>
            <a:lvl1pPr algn="l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5200" y="4264801"/>
            <a:ext cx="8331200" cy="61151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9F66B4-316D-406A-8EA3-FB059E669F4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13B232D-A5DF-49BE-BDB1-0890C026A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482783"/>
      </p:ext>
    </p:extLst>
  </p:cSld>
  <p:clrMapOvr>
    <a:masterClrMapping/>
  </p:clrMapOvr>
  <p:transition spd="slow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9F66B4-316D-406A-8EA3-FB059E669F4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B232D-A5DF-49BE-BDB1-0890C026A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07108"/>
      </p:ext>
    </p:extLst>
  </p:cSld>
  <p:clrMapOvr>
    <a:masterClrMapping/>
  </p:clrMapOvr>
  <p:transition spd="slow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" y="274641"/>
            <a:ext cx="8534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9F66B4-316D-406A-8EA3-FB059E669F4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B232D-A5DF-49BE-BDB1-0890C026A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194586"/>
      </p:ext>
    </p:extLst>
  </p:cSld>
  <p:clrMapOvr>
    <a:masterClrMapping/>
  </p:clrMapOvr>
  <p:transition spd="slow"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PresPro\Templates\Content Update\2015\07 July\Templates\PPP_SABST_TXT_White_Stri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5200" y="2209801"/>
            <a:ext cx="9030899" cy="781053"/>
          </a:xfrm>
        </p:spPr>
        <p:txBody>
          <a:bodyPr>
            <a:noAutofit/>
          </a:bodyPr>
          <a:lstStyle>
            <a:lvl1pPr algn="l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5200" y="3045603"/>
            <a:ext cx="8331200" cy="61151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FAAEB03-8127-406A-A69D-AB656ED5C8CB}" type="datetimeFigureOut">
              <a:rPr lang="ru-RU"/>
              <a:pPr>
                <a:defRPr/>
              </a:pPr>
              <a:t>20.06.2023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1713BD9-A055-43FE-A195-CCE3E8B5C2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6183406"/>
      </p:ext>
    </p:extLst>
  </p:cSld>
  <p:clrMapOvr>
    <a:masterClrMapping/>
  </p:clrMapOvr>
  <p:transition spd="slow"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DCAA0-50D7-4552-AF6C-5AD190A5CF6D}" type="datetimeFigureOut">
              <a:rPr lang="ru-RU"/>
              <a:pPr>
                <a:defRPr/>
              </a:pPr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657E-5CBF-4801-A503-6000D964AC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8054696"/>
      </p:ext>
    </p:extLst>
  </p:cSld>
  <p:clrMapOvr>
    <a:masterClrMapping/>
  </p:clrMapOvr>
  <p:transition spd="slow" advTm="1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85800"/>
            <a:ext cx="10972800" cy="711200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382715"/>
            <a:ext cx="10972800" cy="5222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EDEF0-902E-4E23-B82A-B33800E6DC70}" type="datetimeFigureOut">
              <a:rPr lang="ru-RU"/>
              <a:pPr>
                <a:defRPr/>
              </a:pPr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221DD-907E-4123-8242-1F9D9C315B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3038101"/>
      </p:ext>
    </p:extLst>
  </p:cSld>
  <p:clrMapOvr>
    <a:masterClrMapping/>
  </p:clrMapOvr>
  <p:transition spd="slow" advTm="1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E7CBB-CF05-4D09-8F78-3003218E09E5}" type="datetimeFigureOut">
              <a:rPr lang="ru-RU"/>
              <a:pPr>
                <a:defRPr/>
              </a:pPr>
              <a:t>20.06.2023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59ADC-707A-4D2D-9D34-9C717D049B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3581908"/>
      </p:ext>
    </p:extLst>
  </p:cSld>
  <p:clrMapOvr>
    <a:masterClrMapping/>
  </p:clrMapOvr>
  <p:transition spd="slow" advTm="1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EB887-EE91-401A-ADE3-290FCFD214E0}" type="datetimeFigureOut">
              <a:rPr lang="ru-RU"/>
              <a:pPr>
                <a:defRPr/>
              </a:pPr>
              <a:t>20.06.2023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1A0D4-4AE2-4433-ABB8-D0F7150957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3871184"/>
      </p:ext>
    </p:extLst>
  </p:cSld>
  <p:clrMapOvr>
    <a:masterClrMapping/>
  </p:clrMapOvr>
  <p:transition spd="slow" advTm="10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03E57-375D-448D-BC5A-F6B364AF870F}" type="datetimeFigureOut">
              <a:rPr lang="ru-RU"/>
              <a:pPr>
                <a:defRPr/>
              </a:pPr>
              <a:t>20.06.2023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DDD51-C27B-47BD-85F3-F07D9A05A8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4333909"/>
      </p:ext>
    </p:extLst>
  </p:cSld>
  <p:clrMapOvr>
    <a:masterClrMapping/>
  </p:clrMapOvr>
  <p:transition spd="slow" advTm="10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99992-46D8-4914-9BDF-4DF1406E7889}" type="datetimeFigureOut">
              <a:rPr lang="ru-RU"/>
              <a:pPr>
                <a:defRPr/>
              </a:pPr>
              <a:t>20.06.2023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D785D-B358-441D-B831-0C210FE604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678973"/>
      </p:ext>
    </p:extLst>
  </p:cSld>
  <p:clrMapOvr>
    <a:masterClrMapping/>
  </p:clrMapOvr>
  <p:transition spd="slow" advTm="10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0AB06-A0B8-418F-B08E-1BCBC8A747FD}" type="datetimeFigureOut">
              <a:rPr lang="ru-RU"/>
              <a:pPr>
                <a:defRPr/>
              </a:pPr>
              <a:t>20.06.2023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1B5E1-1E93-4D93-9547-3180E1A2E5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5006344"/>
      </p:ext>
    </p:extLst>
  </p:cSld>
  <p:clrMapOvr>
    <a:masterClrMapping/>
  </p:clrMapOvr>
  <p:transition spd="slow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9F66B4-316D-406A-8EA3-FB059E669F4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B232D-A5DF-49BE-BDB1-0890C026A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29479"/>
      </p:ext>
    </p:extLst>
  </p:cSld>
  <p:clrMapOvr>
    <a:masterClrMapping/>
  </p:clrMapOvr>
  <p:transition spd="slow" advTm="10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www.PresentationPro.com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B78E9-7575-474B-BF41-50F4F06FB11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72630249"/>
      </p:ext>
    </p:extLst>
  </p:cSld>
  <p:clrMapOvr>
    <a:masterClrMapping/>
  </p:clrMapOvr>
  <p:transition spd="slow" advTm="10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2A7A5-60EE-4768-9A2C-2370D1B501DD}" type="datetimeFigureOut">
              <a:rPr lang="ru-RU"/>
              <a:pPr>
                <a:defRPr/>
              </a:pPr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9D2CB-2348-4E6B-A710-E661D952D3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9559801"/>
      </p:ext>
    </p:extLst>
  </p:cSld>
  <p:clrMapOvr>
    <a:masterClrMapping/>
  </p:clrMapOvr>
  <p:transition spd="slow" advTm="10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" y="274641"/>
            <a:ext cx="8534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8F6EA-5B0C-4368-BBB8-076684A3D316}" type="datetimeFigureOut">
              <a:rPr lang="ru-RU"/>
              <a:pPr>
                <a:defRPr/>
              </a:pPr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8981-705C-40AC-BD55-B842CF48AC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1633908"/>
      </p:ext>
    </p:extLst>
  </p:cSld>
  <p:clrMapOvr>
    <a:masterClrMapping/>
  </p:clrMapOvr>
  <p:transition spd="slow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0"/>
            <a:ext cx="12192000" cy="6861175"/>
            <a:chOff x="0" y="2404749"/>
            <a:chExt cx="9144000" cy="2740966"/>
          </a:xfrm>
        </p:grpSpPr>
        <p:pic>
          <p:nvPicPr>
            <p:cNvPr id="5" name="Picture 4" descr="D:\PresPro\Templates\Content Update\2015\07 July\Templates\PPP_SABST_TLE_White_Stripes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53"/>
            <a:stretch>
              <a:fillRect/>
            </a:stretch>
          </p:blipFill>
          <p:spPr bwMode="auto">
            <a:xfrm>
              <a:off x="0" y="2406965"/>
              <a:ext cx="9144000" cy="273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D:\PresPro\Templates\Content Update\2015\07 July\Templates\PPP_SABST_TLE_White_Stripes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6718"/>
            <a:stretch>
              <a:fillRect/>
            </a:stretch>
          </p:blipFill>
          <p:spPr bwMode="auto">
            <a:xfrm flipH="1">
              <a:off x="0" y="2404749"/>
              <a:ext cx="4572000" cy="274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463350"/>
            <a:ext cx="9550400" cy="928687"/>
          </a:xfrm>
        </p:spPr>
        <p:txBody>
          <a:bodyPr anchor="t">
            <a:noAutofit/>
          </a:bodyPr>
          <a:lstStyle>
            <a:lvl1pPr algn="ctr">
              <a:defRPr sz="2800" b="1" cap="all">
                <a:solidFill>
                  <a:srgbClr val="C00000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472486"/>
            <a:ext cx="9550400" cy="682003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9F66B4-316D-406A-8EA3-FB059E669F4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B232D-A5DF-49BE-BDB1-0890C026A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782937"/>
      </p:ext>
    </p:extLst>
  </p:cSld>
  <p:clrMapOvr>
    <a:masterClrMapping/>
  </p:clrMapOvr>
  <p:transition spd="slow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9F66B4-316D-406A-8EA3-FB059E669F4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B232D-A5DF-49BE-BDB1-0890C026A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360610"/>
      </p:ext>
    </p:extLst>
  </p:cSld>
  <p:clrMapOvr>
    <a:masterClrMapping/>
  </p:clrMapOvr>
  <p:transition spd="slow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9F66B4-316D-406A-8EA3-FB059E669F4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B232D-A5DF-49BE-BDB1-0890C026A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070195"/>
      </p:ext>
    </p:extLst>
  </p:cSld>
  <p:clrMapOvr>
    <a:masterClrMapping/>
  </p:clrMapOvr>
  <p:transition spd="slow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9F66B4-316D-406A-8EA3-FB059E669F4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B232D-A5DF-49BE-BDB1-0890C026A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171674"/>
      </p:ext>
    </p:extLst>
  </p:cSld>
  <p:clrMapOvr>
    <a:masterClrMapping/>
  </p:clrMapOvr>
  <p:transition spd="slow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9F66B4-316D-406A-8EA3-FB059E669F4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B232D-A5DF-49BE-BDB1-0890C026A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637664"/>
      </p:ext>
    </p:extLst>
  </p:cSld>
  <p:clrMapOvr>
    <a:masterClrMapping/>
  </p:clrMapOvr>
  <p:transition spd="slow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9F66B4-316D-406A-8EA3-FB059E669F4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B232D-A5DF-49BE-BDB1-0890C026A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234335"/>
      </p:ext>
    </p:extLst>
  </p:cSld>
  <p:clrMapOvr>
    <a:masterClrMapping/>
  </p:clrMapOvr>
  <p:transition spd="slow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9F66B4-316D-406A-8EA3-FB059E669F4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B232D-A5DF-49BE-BDB1-0890C026A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75530"/>
      </p:ext>
    </p:extLst>
  </p:cSld>
  <p:clrMapOvr>
    <a:masterClrMapping/>
  </p:clrMapOvr>
  <p:transition spd="slow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D:\PresPro\Templates\Content Update\2015\07 July\Templates\PPP_SABST_TLE_White_Stripes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:\PresPro\Templates\Content Update\2015\07 July\Templates\PPP_SABST_TLE_White_Stripes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0" y="3175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65618" y="76200"/>
            <a:ext cx="1202478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618" y="990600"/>
            <a:ext cx="1202478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733" y="6537326"/>
            <a:ext cx="17272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defRPr>
            </a:lvl1pPr>
          </a:lstStyle>
          <a:p>
            <a:fld id="{2E9F66B4-316D-406A-8EA3-FB059E669F4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0" y="6537326"/>
            <a:ext cx="955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537326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a typeface="Adobe Song Std L"/>
                <a:cs typeface="Arial" panose="020B0604020202020204" pitchFamily="34" charset="0"/>
              </a:defRPr>
            </a:lvl1pPr>
          </a:lstStyle>
          <a:p>
            <a:fld id="{A13B232D-A5DF-49BE-BDB1-0890C026A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2958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1000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Adobe Song Std L" pitchFamily="18" charset="-128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Adobe Song Std L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Adobe Song Std L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Adobe Song Std L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Adobe Song Std L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Adobe Song Std L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Adobe Song Std L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Adobe Song Std L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Adobe Song Std L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Adobe Song Std L" pitchFamily="18" charset="-128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Adobe Song Std L" pitchFamily="18" charset="-128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Adobe Song Std L" pitchFamily="18" charset="-128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Adobe Song Std L" pitchFamily="18" charset="-128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Adobe Song Std L" pitchFamily="18" charset="-128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D:\PresPro\Templates\Content Update\2015\07 July\Templates\PPP_SABST_TLE_White_Stripes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5618" y="76200"/>
            <a:ext cx="1202478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618" y="990600"/>
            <a:ext cx="1202478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733" y="6537326"/>
            <a:ext cx="17272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F87E91-2772-4E68-B7AA-F70580B49F65}" type="datetimeFigureOut">
              <a:rPr lang="ru-RU"/>
              <a:pPr>
                <a:defRPr/>
              </a:pPr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0" y="6537326"/>
            <a:ext cx="955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537326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Adobe Song Std L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330138-200F-425C-AB24-7C3622D233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145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1000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Adobe Song Std L" pitchFamily="18" charset="-128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Adobe Song Std L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Adobe Song Std L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Adobe Song Std L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Adobe Song Std L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Adobe Song Std L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Adobe Song Std L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Adobe Song Std L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Adobe Song Std L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Adobe Song Std L" pitchFamily="18" charset="-128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Adobe Song Std L" pitchFamily="18" charset="-128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Adobe Song Std L" pitchFamily="18" charset="-128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Adobe Song Std L" pitchFamily="18" charset="-128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Adobe Song Std L" pitchFamily="18" charset="-128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285857" y="6180854"/>
            <a:ext cx="2932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Ярославль, 2023 год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74712" y="155255"/>
            <a:ext cx="77768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Муниципальное учреждение  </a:t>
            </a:r>
          </a:p>
          <a:p>
            <a:pPr algn="ctr"/>
            <a:r>
              <a:rPr lang="ru-RU" alt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«Комплексный центр социального обслуживания населения Кировского района  г. Ярославля»</a:t>
            </a:r>
          </a:p>
        </p:txBody>
      </p:sp>
      <p:pic>
        <p:nvPicPr>
          <p:cNvPr id="10" name="Picture 3" descr="C:\Documents and Settings\User\Рабочий стол\ДОКУМЕНТЫ\ДОКУМЕНТАЦИЯ ОМО\ЭМБЛЕМА\ЭМБЛЕМ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297" y="84497"/>
            <a:ext cx="1186207" cy="118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297379-3E69-5421-B669-B0B94BC4C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06" y="1034312"/>
            <a:ext cx="7908727" cy="5272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249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Click="0" advTm="809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41A5B7-4437-351B-AF40-8958120692F9}"/>
              </a:ext>
            </a:extLst>
          </p:cNvPr>
          <p:cNvSpPr txBox="1"/>
          <p:nvPr/>
        </p:nvSpPr>
        <p:spPr>
          <a:xfrm>
            <a:off x="75501" y="485749"/>
            <a:ext cx="12013035" cy="1263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2015 года в Учреждении осуществляется реализация практики по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стационарозамещающей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технологии – приемная семья для граждан пожилого возраста и инвалидов на территории Ярославской области.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Это инновационная форма социального обслуживания пожилых граждан и инвалидов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представляющая собой совместное проживание и ведение общего хозяйства нуждающимся гражданином и ухаживающим за ним лицом. 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812A71-BE04-971B-AA45-E559947AC50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2204864"/>
            <a:ext cx="2667455" cy="3773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D8829A-056B-9CDF-800A-20621F27C73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29" y="2183907"/>
            <a:ext cx="2601791" cy="3773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E8798D-942A-5473-E0A5-F4E03460864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3" y="2183908"/>
            <a:ext cx="2288459" cy="3794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6794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ED9D2A-B8EC-3458-940D-E1CF1F2C2939}"/>
              </a:ext>
            </a:extLst>
          </p:cNvPr>
          <p:cNvSpPr txBox="1"/>
          <p:nvPr/>
        </p:nvSpPr>
        <p:spPr>
          <a:xfrm>
            <a:off x="1703512" y="1"/>
            <a:ext cx="87849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Суть проекта о создании приемных семей для граждан пожилого возраста и инвалидов заключается в том, чтобы люди пенсионного возраста и инвалиды нашли себе второй дом, где их примут как родных. Дом, в котором их будут уважать, и в котором им будут помогать, несмотря ни на что.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0168E4-25AD-468C-BDB9-E603D67FA302}"/>
              </a:ext>
            </a:extLst>
          </p:cNvPr>
          <p:cNvSpPr txBox="1"/>
          <p:nvPr/>
        </p:nvSpPr>
        <p:spPr>
          <a:xfrm>
            <a:off x="830511" y="1506655"/>
            <a:ext cx="382537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текущий момент функционирует 5 приемных семей, в которых проживает шестеро подопечных. Из них 5 женщин и 1 мужчина. Четверо подопечных являются инвалидами, в возрасте от 75 до 90 лет – 5 человек, и 1 – старше 91 года.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4CC3BA-6B85-478F-CB5E-818C1CB28E2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40" y="4019373"/>
            <a:ext cx="2334962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F879D7-3D25-9DEB-8373-E6A9B7F4322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441" y="1340769"/>
            <a:ext cx="2736304" cy="3740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44C8C7-3BD5-D9A2-56B7-4A5E4518C09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5" y="2276872"/>
            <a:ext cx="2848743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881636"/>
      </p:ext>
    </p:extLst>
  </p:cSld>
  <p:clrMapOvr>
    <a:masterClrMapping/>
  </p:clrMapOvr>
  <p:transition spd="slow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570FBE-7A3C-8499-2A60-14C995CA4DA0}"/>
              </a:ext>
            </a:extLst>
          </p:cNvPr>
          <p:cNvSpPr txBox="1"/>
          <p:nvPr/>
        </p:nvSpPr>
        <p:spPr>
          <a:xfrm>
            <a:off x="981512" y="322624"/>
            <a:ext cx="101506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апреля 2022 года в Учреждении осуществляется оказание услуг Помощниками по уходу.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Помощник по уходу  – это особая профессия, люди особого душевного склада, отзывчивые, умеющие сострадать, всегда готовые прийти на помощь. Именно помощники по уходу  на практике реализуют государственную политику поддержки наименее защищенных категорий граждан, находятся в постоянном контакте с людьми, нуждающимися в поддержке государства. 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4" name="Помощь рядом">
            <a:hlinkClick r:id="" action="ppaction://media"/>
            <a:extLst>
              <a:ext uri="{FF2B5EF4-FFF2-40B4-BE49-F238E27FC236}">
                <a16:creationId xmlns:a16="http://schemas.microsoft.com/office/drawing/2014/main" id="{771C8B53-DEBF-EA8E-3C11-0585850E42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1964" y="1969754"/>
            <a:ext cx="8447714" cy="39612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3641334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3"/>
          <p:cNvSpPr>
            <a:spLocks noChangeArrowheads="1"/>
          </p:cNvSpPr>
          <p:nvPr/>
        </p:nvSpPr>
        <p:spPr bwMode="auto">
          <a:xfrm flipH="1">
            <a:off x="2458704" y="1137402"/>
            <a:ext cx="71294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i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Спасибо за внимание!</a:t>
            </a:r>
          </a:p>
        </p:txBody>
      </p:sp>
      <p:pic>
        <p:nvPicPr>
          <p:cNvPr id="3" name="Рисунок 2" descr="ЭМБЛЕМ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55555" y="2539933"/>
            <a:ext cx="2952328" cy="29523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5966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115">
        <p:split orient="vert"/>
      </p:transition>
    </mc:Choice>
    <mc:Fallback xmlns="">
      <p:transition spd="slow" advClick="0" advTm="8098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1937" y="1128354"/>
            <a:ext cx="655272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 учреждения: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853" y="4720899"/>
            <a:ext cx="3068548" cy="2044840"/>
          </a:xfrm>
          <a:prstGeom prst="rect">
            <a:avLst/>
          </a:prstGeom>
          <a:ln w="3175">
            <a:noFill/>
          </a:ln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8275801"/>
              </p:ext>
            </p:extLst>
          </p:nvPr>
        </p:nvGraphicFramePr>
        <p:xfrm>
          <a:off x="182285" y="302754"/>
          <a:ext cx="8249699" cy="6257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41286" y="97302"/>
            <a:ext cx="1250235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ea typeface="Adobe Song Std L"/>
                <a:cs typeface="Times New Roman" panose="02020603050405020304" pitchFamily="18" charset="0"/>
              </a:rPr>
              <a:t>Цель деятельности    учреждения: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 социальной защищенности жителей города Ярославля путем 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предоставления им социальных услуг в соответствии с действующим законодательством 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Picture 3" descr="C:\Documents and Settings\User\Рабочий стол\ДОКУМЕНТЫ\ДОКУМЕНТАЦИЯ ОМО\ЭМБЛЕМА\ЭМБЛЕМА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346" y="74868"/>
            <a:ext cx="1186207" cy="118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3" t="20506" r="23135"/>
          <a:stretch/>
        </p:blipFill>
        <p:spPr>
          <a:xfrm>
            <a:off x="9528127" y="2853190"/>
            <a:ext cx="2582426" cy="22438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583" y="1128354"/>
            <a:ext cx="2869164" cy="19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85790"/>
      </p:ext>
    </p:extLst>
  </p:cSld>
  <p:clrMapOvr>
    <a:masterClrMapping/>
  </p:clrMapOvr>
  <p:transition spd="slow" advTm="142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User\Рабочий стол\ДОКУМЕНТЫ\ДОКУМЕНТАЦИЯ ОМО\ЭМБЛЕМА\ЭМБЛЕМ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394" y="105013"/>
            <a:ext cx="1186207" cy="118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/>
          <p:cNvSpPr/>
          <p:nvPr/>
        </p:nvSpPr>
        <p:spPr>
          <a:xfrm>
            <a:off x="644094" y="1945562"/>
            <a:ext cx="385044" cy="293909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Группа 8"/>
          <p:cNvGrpSpPr/>
          <p:nvPr/>
        </p:nvGrpSpPr>
        <p:grpSpPr>
          <a:xfrm>
            <a:off x="1283939" y="1802336"/>
            <a:ext cx="5133826" cy="569950"/>
            <a:chOff x="1113188" y="0"/>
            <a:chExt cx="4998250" cy="166373"/>
          </a:xfrm>
        </p:grpSpPr>
        <p:sp>
          <p:nvSpPr>
            <p:cNvPr id="10" name="Пятиугольник 9"/>
            <p:cNvSpPr/>
            <p:nvPr/>
          </p:nvSpPr>
          <p:spPr>
            <a:xfrm rot="10800000">
              <a:off x="1113188" y="0"/>
              <a:ext cx="4998250" cy="166373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ятиугольник 4"/>
            <p:cNvSpPr/>
            <p:nvPr/>
          </p:nvSpPr>
          <p:spPr>
            <a:xfrm rot="21600000">
              <a:off x="1154781" y="0"/>
              <a:ext cx="4956657" cy="1663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4146" tIns="76200" rIns="14224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/>
                <a:t>Отделение срочного социального обслуживания</a:t>
              </a:r>
            </a:p>
          </p:txBody>
        </p:sp>
      </p:grpSp>
      <p:sp>
        <p:nvSpPr>
          <p:cNvPr id="12" name="Овал 11"/>
          <p:cNvSpPr/>
          <p:nvPr/>
        </p:nvSpPr>
        <p:spPr>
          <a:xfrm>
            <a:off x="530801" y="2839512"/>
            <a:ext cx="385044" cy="293909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Группа 12"/>
          <p:cNvGrpSpPr/>
          <p:nvPr/>
        </p:nvGrpSpPr>
        <p:grpSpPr>
          <a:xfrm>
            <a:off x="1225388" y="2521096"/>
            <a:ext cx="5201080" cy="950831"/>
            <a:chOff x="670181" y="-375323"/>
            <a:chExt cx="5227811" cy="1181593"/>
          </a:xfrm>
        </p:grpSpPr>
        <p:sp>
          <p:nvSpPr>
            <p:cNvPr id="14" name="Пятиугольник 13"/>
            <p:cNvSpPr/>
            <p:nvPr/>
          </p:nvSpPr>
          <p:spPr>
            <a:xfrm rot="10800000">
              <a:off x="670181" y="-316267"/>
              <a:ext cx="5227811" cy="1122537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2340759"/>
                <a:satOff val="-2919"/>
                <a:lumOff val="686"/>
                <a:alphaOff val="0"/>
              </a:schemeClr>
            </a:fillRef>
            <a:effectRef idx="0">
              <a:schemeClr val="accent2">
                <a:hueOff val="2340759"/>
                <a:satOff val="-2919"/>
                <a:lumOff val="6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ятиугольник 4"/>
            <p:cNvSpPr/>
            <p:nvPr/>
          </p:nvSpPr>
          <p:spPr>
            <a:xfrm>
              <a:off x="1171628" y="-375323"/>
              <a:ext cx="4717616" cy="1122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4146" tIns="76200" rIns="14224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i="0" kern="1200" dirty="0"/>
                <a:t>4 отделения социального обслуживания на дому граждан пожилого возраста и инвалидов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190316" y="3605431"/>
            <a:ext cx="5321071" cy="1020748"/>
            <a:chOff x="325508" y="2460993"/>
            <a:chExt cx="5087415" cy="1020748"/>
          </a:xfrm>
        </p:grpSpPr>
        <p:sp>
          <p:nvSpPr>
            <p:cNvPr id="17" name="Пятиугольник 16"/>
            <p:cNvSpPr/>
            <p:nvPr/>
          </p:nvSpPr>
          <p:spPr>
            <a:xfrm rot="10800000">
              <a:off x="325508" y="2539119"/>
              <a:ext cx="4998250" cy="942622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Пятиугольник 4"/>
            <p:cNvSpPr/>
            <p:nvPr/>
          </p:nvSpPr>
          <p:spPr>
            <a:xfrm>
              <a:off x="650328" y="2460993"/>
              <a:ext cx="4762595" cy="9426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6268" tIns="76200" rIns="14224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i="0" kern="1200" dirty="0"/>
                <a:t>Отделение специализированного социально-медицинского обслуживания на дому граждан пожилого возраста и инвалидов </a:t>
              </a:r>
            </a:p>
          </p:txBody>
        </p:sp>
      </p:grpSp>
      <p:sp>
        <p:nvSpPr>
          <p:cNvPr id="19" name="Овал 18"/>
          <p:cNvSpPr/>
          <p:nvPr/>
        </p:nvSpPr>
        <p:spPr>
          <a:xfrm>
            <a:off x="687993" y="4064367"/>
            <a:ext cx="385044" cy="293909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0" name="Группа 19"/>
          <p:cNvGrpSpPr/>
          <p:nvPr/>
        </p:nvGrpSpPr>
        <p:grpSpPr>
          <a:xfrm>
            <a:off x="1462043" y="4821911"/>
            <a:ext cx="5033306" cy="933170"/>
            <a:chOff x="2527687" y="1755161"/>
            <a:chExt cx="5319331" cy="1437291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2771175" y="1755161"/>
              <a:ext cx="5075843" cy="143729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527687" y="1851007"/>
              <a:ext cx="4716520" cy="11007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7568" tIns="76200" rIns="14224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/>
                <a:t>Отделение дневного пребывания граждан пожилого возраста и инвалидов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045718" y="5792482"/>
            <a:ext cx="4468514" cy="768466"/>
            <a:chOff x="1810159" y="2365720"/>
            <a:chExt cx="5270071" cy="1199101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2004387" y="2365720"/>
              <a:ext cx="5075843" cy="1194606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1810159" y="2370215"/>
              <a:ext cx="4777192" cy="11946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7568" tIns="76200" rIns="14224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i="0" kern="1200" dirty="0"/>
                <a:t>Отделение социальной помощи семье и детям</a:t>
              </a:r>
            </a:p>
          </p:txBody>
        </p:sp>
      </p:grpSp>
      <p:sp>
        <p:nvSpPr>
          <p:cNvPr id="26" name="Овал 25"/>
          <p:cNvSpPr/>
          <p:nvPr/>
        </p:nvSpPr>
        <p:spPr>
          <a:xfrm>
            <a:off x="1192196" y="5166457"/>
            <a:ext cx="385044" cy="293909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Овал 26"/>
          <p:cNvSpPr/>
          <p:nvPr/>
        </p:nvSpPr>
        <p:spPr>
          <a:xfrm>
            <a:off x="1598447" y="6072892"/>
            <a:ext cx="385044" cy="293909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Прямоугольник 1"/>
          <p:cNvSpPr/>
          <p:nvPr/>
        </p:nvSpPr>
        <p:spPr>
          <a:xfrm>
            <a:off x="331182" y="212397"/>
            <a:ext cx="108976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Приоритетным направлением деятельности Учреждения, является стабильное повышение качества услуг, для достижения поставленных целей в рамках реализации программы «Доступная среда» для граждан с ограниченными возможностями здоровья. </a:t>
            </a:r>
          </a:p>
          <a:p>
            <a:r>
              <a:rPr lang="ru-RU" b="1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Всего в Учреждении</a:t>
            </a:r>
            <a:r>
              <a:rPr lang="ru-RU" b="1" i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четко и слаженно работают 8 структурных подразделений.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41" y="2039435"/>
            <a:ext cx="4897769" cy="403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86989"/>
      </p:ext>
    </p:extLst>
  </p:cSld>
  <p:clrMapOvr>
    <a:masterClrMapping/>
  </p:clrMapOvr>
  <p:transition spd="slow" advTm="12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31441" r="32578" b="26193"/>
          <a:stretch/>
        </p:blipFill>
        <p:spPr bwMode="auto">
          <a:xfrm>
            <a:off x="2251306" y="1626638"/>
            <a:ext cx="3259053" cy="184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465" y="836713"/>
            <a:ext cx="1056972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Деятельность отделения направлена на оказание срочной социальной помощи разового характера гражданам, оказавшимся в трудной жизненной ситуации: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22233" y="2234410"/>
            <a:ext cx="4306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UI" pitchFamily="34" charset="0"/>
                <a:cs typeface="Segoe UI" pitchFamily="34" charset="0"/>
              </a:rPr>
              <a:t> </a:t>
            </a:r>
            <a:r>
              <a:rPr lang="ru-RU" b="1" i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UI" pitchFamily="34" charset="0"/>
                <a:cs typeface="Segoe UI" pitchFamily="34" charset="0"/>
              </a:rPr>
              <a:t>оказание  продуктовой  и вещевой помощи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87468" y="14901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ru-RU" b="1" i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UI" pitchFamily="34" charset="0"/>
                <a:cs typeface="Segoe UI" pitchFamily="34" charset="0"/>
              </a:rPr>
              <a:t>консультативная помощь по юридическим вопросам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50683" y="5716"/>
            <a:ext cx="6948264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egoe UI" pitchFamily="34" charset="0"/>
                <a:cs typeface="Segoe UI" pitchFamily="34" charset="0"/>
              </a:rPr>
              <a:t>Отделение срочного социального обслуживания</a:t>
            </a:r>
          </a:p>
        </p:txBody>
      </p:sp>
      <p:pic>
        <p:nvPicPr>
          <p:cNvPr id="11" name="Picture 3" descr="C:\Documents and Settings\User\Рабочий стол\ДОКУМЕНТЫ\ДОКУМЕНТАЦИЯ ОМО\ЭМБЛЕМА\ЭМБЛЕМ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188" y="85347"/>
            <a:ext cx="1186207" cy="118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4889436" y="2968681"/>
            <a:ext cx="55721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3525" indent="-263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18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предоставление услуг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Пунктом проката средств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реабилитации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5074290" y="3942509"/>
            <a:ext cx="4857750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3525" indent="-263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18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оказание услуг службой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ru-RU" altLang="ru-RU" sz="18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"Социальное такси"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935056" y="4782990"/>
            <a:ext cx="48244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9pPr>
          </a:lstStyle>
          <a:p>
            <a:pPr lvl="1" algn="ct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18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консультирование граждан по социально значимым вопросам –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7" r="15999" b="22322"/>
          <a:stretch/>
        </p:blipFill>
        <p:spPr>
          <a:xfrm>
            <a:off x="2159223" y="3587967"/>
            <a:ext cx="3443217" cy="2052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62" y="1519382"/>
            <a:ext cx="2292212" cy="48900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74940" y="5675779"/>
            <a:ext cx="84997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 отделении созданы приемные семьи для граждан пожилого возраста и инвалидов – это востребованная инновационная форма социального обслуживания.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t="14819" r="13562"/>
          <a:stretch/>
        </p:blipFill>
        <p:spPr bwMode="auto">
          <a:xfrm>
            <a:off x="139863" y="1832900"/>
            <a:ext cx="1946011" cy="3424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599867"/>
      </p:ext>
    </p:extLst>
  </p:cSld>
  <p:clrMapOvr>
    <a:masterClrMapping/>
  </p:clrMapOvr>
  <p:transition spd="slow" advTm="18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1721" y="2376146"/>
            <a:ext cx="4511308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b="1" i="1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b="1" i="1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оплата жилья и коммунальных услуг;</a:t>
            </a:r>
            <a:r>
              <a:rPr lang="ru-RU" b="1" i="1" dirty="0"/>
              <a:t>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b="1" i="1" dirty="0">
                <a:solidFill>
                  <a:srgbClr val="C050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покупка и доставка продуктов питания, предметов первой необходимости, медикаментов;</a:t>
            </a:r>
            <a:endParaRPr lang="ru-RU" sz="1800" dirty="0">
              <a:solidFill>
                <a:srgbClr val="C0504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58139" y="4334883"/>
            <a:ext cx="3575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1800" b="1" i="1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сопровождение вне дома;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40319" y="4792038"/>
            <a:ext cx="6786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b="1" i="1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b="1" i="1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помощь в оформлении документов;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66813" y="5204629"/>
            <a:ext cx="57927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9pPr>
          </a:lstStyle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1800" b="1" i="1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организация помощи в получении образования и (или) профессии инвалидами (детьми-инвалидами) в соответствии с их способностями.   </a:t>
            </a:r>
          </a:p>
        </p:txBody>
      </p:sp>
      <p:pic>
        <p:nvPicPr>
          <p:cNvPr id="21512" name="Picture 15" descr="C:\Users\User\Desktop\IMG_79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2" r="7040"/>
          <a:stretch>
            <a:fillRect/>
          </a:stretch>
        </p:blipFill>
        <p:spPr bwMode="auto">
          <a:xfrm>
            <a:off x="7459600" y="4115084"/>
            <a:ext cx="3612902" cy="252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3" descr="C:\Users\User\Desktop\IMG_96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582" y="1634718"/>
            <a:ext cx="3208887" cy="213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14979" y="1690494"/>
            <a:ext cx="471805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cs typeface="Segoe UI" pitchFamily="34" charset="0"/>
              </a:rPr>
              <a:t>Услуги, предоставляемые отделением:</a:t>
            </a:r>
          </a:p>
        </p:txBody>
      </p:sp>
      <p:pic>
        <p:nvPicPr>
          <p:cNvPr id="13" name="Picture 3" descr="C:\Documents and Settings\User\Рабочий стол\ДОКУМЕНТЫ\ДОКУМЕНТАЦИЯ ОМО\ЭМБЛЕМА\ЭМБЛЕМА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188" y="85347"/>
            <a:ext cx="1186207" cy="118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06295" y="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ru-RU" sz="2400" b="1" i="1" dirty="0">
                <a:solidFill>
                  <a:srgbClr val="1F497D">
                    <a:lumMod val="25000"/>
                  </a:srgb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Segoe UI" pitchFamily="34" charset="0"/>
                <a:cs typeface="Segoe UI" pitchFamily="34" charset="0"/>
              </a:rPr>
              <a:t>Отделение социального обслуживания на дому граждан пожилого возраста и инвалидов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871533"/>
            <a:ext cx="10688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cs typeface="Segoe UI" pitchFamily="34" charset="0"/>
              </a:rPr>
              <a:t>Оказывает квалифицированную и своевременную помощь и необходимые услуги пенсионерам и инвалидам, частично утратившим способность  к самообслуживанию.</a:t>
            </a:r>
          </a:p>
        </p:txBody>
      </p:sp>
      <p:pic>
        <p:nvPicPr>
          <p:cNvPr id="17" name="Picture 7" descr="C:\Users\User\Desktop\IMG_4756.JPG"/>
          <p:cNvPicPr>
            <a:picLocks noChangeAspect="1" noChangeArrowheads="1"/>
          </p:cNvPicPr>
          <p:nvPr/>
        </p:nvPicPr>
        <p:blipFill rotWithShape="1">
          <a:blip r:embed="rId5"/>
          <a:srcRect l="17043"/>
          <a:stretch/>
        </p:blipFill>
        <p:spPr bwMode="auto">
          <a:xfrm>
            <a:off x="5073320" y="1760876"/>
            <a:ext cx="3106687" cy="248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6077277"/>
      </p:ext>
    </p:extLst>
  </p:cSld>
  <p:clrMapOvr>
    <a:masterClrMapping/>
  </p:clrMapOvr>
  <p:transition spd="slow" advTm="19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15" presetID="20" presetClass="emph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6900"/>
                            </p:stCondLst>
                            <p:childTnLst>
                              <p:par>
                                <p:cTn id="20" presetID="20" presetClass="emph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1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658" y="759855"/>
            <a:ext cx="1097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Предназначено для временного или постоянного социально-бытового обслуживания и оказания доврачебной медицинской помощи в надомных условиях гражданам, частично или полностью утратившим способность к самообслуживанию и передвижению.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0" y="0"/>
            <a:ext cx="9527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egoe UI" pitchFamily="34" charset="0"/>
                <a:cs typeface="Segoe UI" pitchFamily="34" charset="0"/>
              </a:rPr>
              <a:t>Отделение специализированного социально-медицинского обслуживания граждан пожилого возраста и инвалидов</a:t>
            </a:r>
          </a:p>
        </p:txBody>
      </p:sp>
      <p:pic>
        <p:nvPicPr>
          <p:cNvPr id="7" name="Picture 3" descr="C:\Documents and Settings\User\Рабочий стол\ДОКУМЕНТЫ\ДОКУМЕНТАЦИЯ ОМО\ЭМБЛЕМА\ЭМБЛЕМ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188" y="85347"/>
            <a:ext cx="1186207" cy="118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599703" y="2277145"/>
            <a:ext cx="46121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2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уборка жилого помещения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;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-157964" y="2855952"/>
            <a:ext cx="655379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покупка и доставка продуктов питания, предметов первой необходимости, медикаментов;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76624" y="3743945"/>
            <a:ext cx="58063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 приготовление пищи, кормление ослабленных больных;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38300" y="4548667"/>
            <a:ext cx="6292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 проведение процедур, связанных со здоровьем;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76762" y="4966843"/>
            <a:ext cx="64210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2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оплата жилья и коммунальных услуг;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425660" y="5640734"/>
            <a:ext cx="71154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 организация помощи в получении образования и (или) профессии инвалидами (детьми-инвалидами) в соответствии с их способностями.</a:t>
            </a:r>
          </a:p>
        </p:txBody>
      </p:sp>
      <p:pic>
        <p:nvPicPr>
          <p:cNvPr id="17" name="Picture 14" descr="C:\Users\User\Desktop\IMG_79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4" r="17266"/>
          <a:stretch/>
        </p:blipFill>
        <p:spPr bwMode="auto">
          <a:xfrm>
            <a:off x="8614580" y="4110742"/>
            <a:ext cx="2991540" cy="2570556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User\Desktop\IMG_79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780" y="1856295"/>
            <a:ext cx="3250329" cy="2375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845978" y="1802218"/>
            <a:ext cx="471805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cs typeface="Segoe UI" pitchFamily="34" charset="0"/>
              </a:rPr>
              <a:t>Услуги, предоставляемые отделением:</a:t>
            </a:r>
          </a:p>
        </p:txBody>
      </p:sp>
    </p:spTree>
    <p:extLst>
      <p:ext uri="{BB962C8B-B14F-4D97-AF65-F5344CB8AC3E}">
        <p14:creationId xmlns:p14="http://schemas.microsoft.com/office/powerpoint/2010/main" val="3007996930"/>
      </p:ext>
    </p:extLst>
  </p:cSld>
  <p:clrMapOvr>
    <a:masterClrMapping/>
  </p:clrMapOvr>
  <p:transition spd="slow" advTm="200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50"/>
                            </p:stCondLst>
                            <p:childTnLst>
                              <p:par>
                                <p:cTn id="2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950"/>
                            </p:stCondLst>
                            <p:childTnLst>
                              <p:par>
                                <p:cTn id="35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900"/>
                            </p:stCondLst>
                            <p:childTnLst>
                              <p:par>
                                <p:cTn id="4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autoRev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autoRev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1E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autoRev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942" y="2353449"/>
            <a:ext cx="4887803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b="1" i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cs typeface="Segoe UI" pitchFamily="34" charset="0"/>
              </a:rPr>
              <a:t>В группе дневного пребывания</a:t>
            </a:r>
          </a:p>
        </p:txBody>
      </p:sp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695255" y="3265634"/>
            <a:ext cx="7084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ru-RU" altLang="ru-RU" sz="1800" b="1" i="1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b="1" i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организация культурного досуга и отдыха;</a:t>
            </a:r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695256" y="3596357"/>
            <a:ext cx="53463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ru-RU" altLang="ru-RU" sz="1800" b="1" i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привлечение к посильной трудовой деятельности и поддержание активного образа жизни и др.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764923" y="2572866"/>
            <a:ext cx="4179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ru-RU" altLang="ru-RU" sz="1800" b="1" i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организация питания;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5255" y="2579938"/>
            <a:ext cx="6817537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endParaRPr lang="ru-RU" b="1" i="1" dirty="0">
              <a:solidFill>
                <a:schemeClr val="accent6">
                  <a:lumMod val="75000"/>
                </a:schemeClr>
              </a:solidFill>
              <a:latin typeface="Segoe UI" pitchFamily="34" charset="0"/>
              <a:cs typeface="Segoe UI" pitchFamily="34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cs typeface="Segoe UI" pitchFamily="34" charset="0"/>
              </a:rPr>
              <a:t> предоставление медицинской помощи;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2002" y="1978550"/>
            <a:ext cx="471963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b="1" i="1" dirty="0">
                <a:solidFill>
                  <a:srgbClr val="0070C0"/>
                </a:solidFill>
                <a:latin typeface="Segoe UI" pitchFamily="34" charset="0"/>
                <a:cs typeface="Segoe UI" pitchFamily="34" charset="0"/>
              </a:rPr>
              <a:t>Услуги, предоставляемые отделением:</a:t>
            </a:r>
          </a:p>
        </p:txBody>
      </p:sp>
      <p:pic>
        <p:nvPicPr>
          <p:cNvPr id="20" name="Picture 3" descr="C:\Documents and Settings\User\Рабочий стол\ДОКУМЕНТЫ\ДОКУМЕНТАЦИЯ ОМО\ЭМБЛЕМА\ЭМБЛЕМ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465" y="134643"/>
            <a:ext cx="1186207" cy="118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492103" y="0"/>
            <a:ext cx="792088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egoe UI" pitchFamily="34" charset="0"/>
                <a:cs typeface="Segoe UI" pitchFamily="34" charset="0"/>
              </a:rPr>
              <a:t>Отделение дневного пребывания граждан пожилого возраста и инвалидов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6017" y="859185"/>
            <a:ext cx="103719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cs typeface="Segoe UI" pitchFamily="34" charset="0"/>
              </a:rPr>
              <a:t>Организует разнообразные виды и формы работы с целью создания благоприятных условий для активизации возможностей пожилых людей и инвалидов в реализации своих потребностей.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8035">
            <a:off x="9123258" y="2578208"/>
            <a:ext cx="2878912" cy="371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419199" y="4566773"/>
            <a:ext cx="471963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b="1" i="1" dirty="0">
                <a:solidFill>
                  <a:srgbClr val="0070C0"/>
                </a:solidFill>
                <a:latin typeface="Segoe UI" pitchFamily="34" charset="0"/>
                <a:cs typeface="Segoe UI" pitchFamily="34" charset="0"/>
              </a:rPr>
              <a:t>Кружковая работа:</a:t>
            </a:r>
          </a:p>
        </p:txBody>
      </p:sp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076851" y="5072896"/>
            <a:ext cx="534911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ru-RU" altLang="ru-RU" sz="1800" b="1" i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Кружок «Рукодельница»</a:t>
            </a:r>
          </a:p>
          <a:p>
            <a:pPr>
              <a:spcBef>
                <a:spcPts val="600"/>
              </a:spcBef>
            </a:pPr>
            <a:r>
              <a:rPr lang="ru-RU" altLang="ru-RU" sz="1800" b="1" i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Театральный кружок «Нам года не беда»</a:t>
            </a:r>
          </a:p>
          <a:p>
            <a:pPr>
              <a:spcBef>
                <a:spcPts val="600"/>
              </a:spcBef>
            </a:pPr>
            <a:r>
              <a:rPr lang="ru-RU" altLang="ru-RU" sz="1800" b="1" i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Класс компьютерной грамотности</a:t>
            </a:r>
          </a:p>
          <a:p>
            <a:pPr>
              <a:spcBef>
                <a:spcPts val="600"/>
              </a:spcBef>
            </a:pPr>
            <a:r>
              <a:rPr lang="ru-RU" altLang="ru-RU" sz="1800" b="1" i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Кружок «Здоровье»</a:t>
            </a:r>
          </a:p>
          <a:p>
            <a:pPr>
              <a:spcBef>
                <a:spcPts val="600"/>
              </a:spcBef>
            </a:pPr>
            <a:endParaRPr lang="ru-RU" altLang="ru-RU" sz="1800" b="1" i="1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1"/>
          <a:stretch/>
        </p:blipFill>
        <p:spPr>
          <a:xfrm>
            <a:off x="6041618" y="1580632"/>
            <a:ext cx="3480514" cy="22965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55" y="4434754"/>
            <a:ext cx="3285427" cy="205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39264"/>
      </p:ext>
    </p:extLst>
  </p:cSld>
  <p:clrMapOvr>
    <a:masterClrMapping/>
  </p:clrMapOvr>
  <p:transition spd="slow" advTm="125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48301" y="1"/>
            <a:ext cx="4392613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cs typeface="Segoe UI" pitchFamily="34" charset="0"/>
              </a:rPr>
              <a:t>Цель деятельности отделения: способствовать реализации прав семьи и детей на защиту                  и социальную помощь со стороны государства.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932" y="954172"/>
            <a:ext cx="54757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None/>
            </a:pPr>
            <a:r>
              <a:rPr lang="ru-RU" altLang="ru-RU" sz="2000" b="1" i="1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Сотрудники отделения осуществляют: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4925" y="1214866"/>
            <a:ext cx="482441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3525" indent="-2635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1800" b="1" i="1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патронаж семей, находящихся в  трудной жизненной ситуации и оказание им комплекса социальных услуг</a:t>
            </a:r>
            <a:br>
              <a:rPr lang="ru-RU" altLang="ru-RU" sz="2800" dirty="0">
                <a:cs typeface="Segoe UI" panose="020B0502040204020203" pitchFamily="34" charset="0"/>
              </a:rPr>
            </a:br>
            <a:endParaRPr lang="ru-RU" altLang="ru-RU" sz="2000" b="1" i="1" dirty="0">
              <a:solidFill>
                <a:srgbClr val="00B0F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625809" y="4473969"/>
            <a:ext cx="6028659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4pPr>
            <a:lvl5pPr marL="2092325" indent="-263525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5pPr>
            <a:lvl6pPr marL="2549525" indent="-263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6pPr>
            <a:lvl7pPr marL="3006725" indent="-263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7pPr>
            <a:lvl8pPr marL="3463925" indent="-263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8pPr>
            <a:lvl9pPr marL="3921125" indent="-263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Adobe Song Std L"/>
                <a:cs typeface="Arial" panose="020B0604020202020204" pitchFamily="34" charset="0"/>
              </a:defRPr>
            </a:lvl9pPr>
          </a:lstStyle>
          <a:p>
            <a:pPr lvl="4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2800" b="1" i="1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000" b="1" i="1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помощь семье в решении проблем, связанных с учебой, воспитанием, присмотром за ребенком</a:t>
            </a:r>
          </a:p>
          <a:p>
            <a:pPr lvl="4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rgbClr val="00B0F0"/>
                </a:solidFill>
                <a:latin typeface="Segoe UI" pitchFamily="34" charset="0"/>
                <a:cs typeface="Segoe UI" pitchFamily="34" charset="0"/>
              </a:rPr>
              <a:t>организацию досуга детей в свободное от учебы время;</a:t>
            </a:r>
          </a:p>
          <a:p>
            <a:pPr lvl="4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ru-RU" altLang="ru-RU" sz="2000" b="1" i="1" dirty="0">
              <a:solidFill>
                <a:srgbClr val="00B0F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791" y="94489"/>
            <a:ext cx="500404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egoe UI" pitchFamily="34" charset="0"/>
                <a:cs typeface="Segoe UI" pitchFamily="34" charset="0"/>
              </a:rPr>
              <a:t>Отделение социальной помощи семье и детям</a:t>
            </a:r>
          </a:p>
        </p:txBody>
      </p:sp>
      <p:pic>
        <p:nvPicPr>
          <p:cNvPr id="45067" name="Picture 11" descr="C:\Users\User\Desktop\оспсид\Выход на мероприятие в библиотеку ДК им Добрынина.jpg"/>
          <p:cNvPicPr>
            <a:picLocks noChangeAspect="1" noChangeArrowheads="1"/>
          </p:cNvPicPr>
          <p:nvPr/>
        </p:nvPicPr>
        <p:blipFill rotWithShape="1">
          <a:blip r:embed="rId3" cstate="print"/>
          <a:srcRect r="25581"/>
          <a:stretch/>
        </p:blipFill>
        <p:spPr bwMode="auto">
          <a:xfrm>
            <a:off x="5448301" y="3524874"/>
            <a:ext cx="3390985" cy="256310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3" descr="C:\Documents and Settings\User\Рабочий стол\ДОКУМЕНТЫ\ДОКУМЕНТАЦИЯ ОМО\ЭМБЛЕМА\ЭМБЛЕМА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269" y="75856"/>
            <a:ext cx="1186207" cy="118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C:\Users\User\Desktop\оспсид\DSC00063.JPG"/>
          <p:cNvPicPr>
            <a:picLocks noChangeAspect="1" noChangeArrowheads="1"/>
          </p:cNvPicPr>
          <p:nvPr/>
        </p:nvPicPr>
        <p:blipFill rotWithShape="1">
          <a:blip r:embed="rId5" cstate="print"/>
          <a:srcRect l="16884" r="10363"/>
          <a:stretch/>
        </p:blipFill>
        <p:spPr bwMode="auto">
          <a:xfrm>
            <a:off x="9068185" y="3109009"/>
            <a:ext cx="2869290" cy="256354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646013" y="1439272"/>
            <a:ext cx="9505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21125" lvl="8" indent="-263525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ru-RU" b="1" i="1" dirty="0">
                <a:solidFill>
                  <a:srgbClr val="00B0F0"/>
                </a:solidFill>
                <a:latin typeface="Segoe UI" pitchFamily="34" charset="0"/>
                <a:cs typeface="Segoe UI" pitchFamily="34" charset="0"/>
              </a:rPr>
              <a:t>психологическую коррекцию нарушений общения у детей;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95777" y="236475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3525" indent="-263525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ru-RU" b="1" i="1" dirty="0">
                <a:solidFill>
                  <a:srgbClr val="00B0F0"/>
                </a:solidFill>
                <a:latin typeface="Segoe UI" pitchFamily="34" charset="0"/>
                <a:cs typeface="Segoe UI" pitchFamily="34" charset="0"/>
              </a:rPr>
              <a:t>диагностику психофизического, интеллектуального и эмоционального развития ребенка.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013" y="2170593"/>
            <a:ext cx="3096125" cy="232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15475"/>
      </p:ext>
    </p:extLst>
  </p:cSld>
  <p:clrMapOvr>
    <a:masterClrMapping/>
  </p:clrMapOvr>
  <p:transition spd="slow" advTm="224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C:\Users\User\Desktop\оспсид\IMG_46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6"/>
          <a:stretch>
            <a:fillRect/>
          </a:stretch>
        </p:blipFill>
        <p:spPr bwMode="auto">
          <a:xfrm>
            <a:off x="8775609" y="4823269"/>
            <a:ext cx="33623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одзаголовок 3"/>
          <p:cNvSpPr txBox="1">
            <a:spLocks/>
          </p:cNvSpPr>
          <p:nvPr/>
        </p:nvSpPr>
        <p:spPr>
          <a:xfrm>
            <a:off x="1249325" y="240595"/>
            <a:ext cx="969334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defRPr/>
            </a:pP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egoe UI" pitchFamily="34" charset="0"/>
                <a:ea typeface="Adobe Song Std L" pitchFamily="18" charset="-128"/>
                <a:cs typeface="Segoe UI" pitchFamily="34" charset="0"/>
              </a:rPr>
              <a:t>В  учреждении разработаны и успешно внедрены проекты:</a:t>
            </a:r>
          </a:p>
          <a:p>
            <a:pPr marL="342900" indent="-342900">
              <a:spcBef>
                <a:spcPts val="600"/>
              </a:spcBef>
              <a:defRPr/>
            </a:pPr>
            <a:endParaRPr lang="ru-RU" sz="2400" b="1" i="1" dirty="0">
              <a:solidFill>
                <a:schemeClr val="bg2">
                  <a:lumMod val="2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Segoe UI" pitchFamily="34" charset="0"/>
              <a:ea typeface="Adobe Song Std L" pitchFamily="18" charset="-128"/>
              <a:cs typeface="Segoe UI" pitchFamily="34" charset="0"/>
            </a:endParaRPr>
          </a:p>
        </p:txBody>
      </p:sp>
      <p:pic>
        <p:nvPicPr>
          <p:cNvPr id="37893" name="Picture 2" descr="C:\Users\User\Desktop\оспсид\Связь поколений, изготовление окрытки к 8 мар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37" y="2479104"/>
            <a:ext cx="33559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87609" y="1118382"/>
            <a:ext cx="388937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rgbClr val="C00000"/>
                </a:solidFill>
              </a:rPr>
              <a:t>«Активное долголетие»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24291" r="5357" b="1428"/>
          <a:stretch/>
        </p:blipFill>
        <p:spPr>
          <a:xfrm>
            <a:off x="142969" y="3108267"/>
            <a:ext cx="4112261" cy="26151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4297" y="160240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Проект создан с целью вовлечения людей пожилого возраста и людей с ограниченными возможностями в сферу творческой и социальной активности, адаптации в обществе.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149861" y="698959"/>
            <a:ext cx="23357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rgbClr val="C00000"/>
                </a:solidFill>
              </a:rPr>
              <a:t>«Связь поколений»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30971" y="2566830"/>
            <a:ext cx="35787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rgbClr val="C00000"/>
                </a:solidFill>
              </a:rPr>
              <a:t>«Виртуальный туризм»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53414" y="2937328"/>
            <a:ext cx="3621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Развитие познавательного и активного досуга для граждан пожилого возраста.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895668" y="1009793"/>
            <a:ext cx="45717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Создание условий для объединения, укрепления, соединения связей и организации совместной деятельности двух поколений: старшего и младшего.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49" y="3908201"/>
            <a:ext cx="3605704" cy="270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61162"/>
      </p:ext>
    </p:extLst>
  </p:cSld>
  <p:clrMapOvr>
    <a:masterClrMapping/>
  </p:clrMapOvr>
  <p:transition spd="slow" advTm="10000"/>
</p:sld>
</file>

<file path=ppt/theme/theme1.xml><?xml version="1.0" encoding="utf-8"?>
<a:theme xmlns:a="http://schemas.openxmlformats.org/drawingml/2006/main" name="1_PPP_SHOLI_TXT_Wedding_Rings_Stacked_Widescree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P_SHOLI_TXT_Wedding_Rings_Stacked_Widescree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</Template>
  <TotalTime>1667</TotalTime>
  <Words>942</Words>
  <Application>Microsoft Office PowerPoint</Application>
  <PresentationFormat>Широкоэкранный</PresentationFormat>
  <Paragraphs>88</Paragraphs>
  <Slides>13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Georgia</vt:lpstr>
      <vt:lpstr>Segoe UI</vt:lpstr>
      <vt:lpstr>Times New Roman</vt:lpstr>
      <vt:lpstr>Wingdings</vt:lpstr>
      <vt:lpstr>1_PPP_SHOLI_TXT_Wedding_Rings_Stacked_Widescreen</vt:lpstr>
      <vt:lpstr>PPP_SHOLI_TXT_Wedding_Rings_Stacked_Widescreen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92</cp:revision>
  <dcterms:created xsi:type="dcterms:W3CDTF">2022-03-11T11:41:26Z</dcterms:created>
  <dcterms:modified xsi:type="dcterms:W3CDTF">2023-06-20T11:11:05Z</dcterms:modified>
</cp:coreProperties>
</file>