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57" r:id="rId4"/>
    <p:sldId id="259" r:id="rId5"/>
    <p:sldId id="263" r:id="rId6"/>
    <p:sldId id="264" r:id="rId7"/>
    <p:sldId id="265" r:id="rId8"/>
    <p:sldId id="266" r:id="rId9"/>
    <p:sldId id="261" r:id="rId10"/>
    <p:sldId id="267" r:id="rId11"/>
    <p:sldId id="268" r:id="rId12"/>
    <p:sldId id="269" r:id="rId13"/>
    <p:sldId id="270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0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71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96"/>
    <p:restoredTop sz="94679"/>
  </p:normalViewPr>
  <p:slideViewPr>
    <p:cSldViewPr snapToGrid="0" snapToObjects="1">
      <p:cViewPr varScale="1">
        <p:scale>
          <a:sx n="72" d="100"/>
          <a:sy n="72" d="100"/>
        </p:scale>
        <p:origin x="1266" y="72"/>
      </p:cViewPr>
      <p:guideLst>
        <p:guide orient="horz" pos="3680"/>
        <p:guide pos="529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3FB47-9DA2-934A-ADF3-61BE3E71948A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36362-7286-6542-BF75-4294BF6D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45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060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85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50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12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859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84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3496F"/>
                </a:solidFill>
                <a:effectLst/>
                <a:latin typeface="FiraSans"/>
              </a:rPr>
              <a:t>Современные реалии привели к резкому сокращению активности у среднестатистического человека. Люди практически не передвигаются пешком, не гуляют после работы, используют личный и общественный автотранспорт, лифты.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813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3496F"/>
                </a:solidFill>
                <a:effectLst/>
                <a:latin typeface="FiraSans"/>
              </a:rPr>
              <a:t>Среднестатистического человеку, по рекомендации экспертов Всемирной организации здравоохранения, необходимо не менее 150 минут упражнений в умеренном темпе в неделю или 75 минут активной аэробики, бега. Некоторые специалисты называют оптимальной нагрузкой прохождение 10 тыс. шагов в сутки.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87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49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ru-RU" b="0" i="0" dirty="0">
                <a:solidFill>
                  <a:srgbClr val="23496F"/>
                </a:solidFill>
                <a:effectLst/>
                <a:latin typeface="FiraSans"/>
              </a:rPr>
              <a:t>Наиболее распространенным последствием сидячего образа жизни становятся дегенеративные заболевания позвоночника. При длительной работе в положении сидя нагрузка на спину возрастает на 50−60%. </a:t>
            </a:r>
          </a:p>
          <a:p>
            <a:pPr algn="l" fontAlgn="base"/>
            <a:r>
              <a:rPr lang="ru-RU" b="0" i="0" dirty="0">
                <a:solidFill>
                  <a:srgbClr val="23496F"/>
                </a:solidFill>
                <a:effectLst/>
                <a:latin typeface="FiraSans"/>
              </a:rPr>
              <a:t>По наблюдениям неврологов, на шейный остеохондроз, сколиоз или спондилез жалуется каждый второй офисный сотрудник в возрасте до 50 лет. Заболевания развиваются постепенно, они связаны с неправильным перераспределением нагрузки на позвонки, недостаточным поступлением кальция в костную ткань, замедлением кровообращения. К факторам риска врачи также относят: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85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6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6362-7286-6542-BF75-4294BF6DBA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02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E9C39-330D-1E35-4325-CAEC69F75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8A10-5D65-E399-1A1A-7F0E22A56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1B5BFD-4928-9871-C2D2-F84F94C9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ABD32-29FD-355A-BD28-E96F242C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B5F986-A80A-767C-D32F-88CD951C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93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19AE2-D1A2-6496-1B08-4A9836CD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A36963-7C9D-B3B0-78F7-9BFECF19C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9A59D-9CF5-64CD-37E1-D6B76109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3526A-7B68-1FA9-D93C-2364899D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83D25-08EC-5AAE-176D-466F5B45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1B5F24-E4B7-F9C3-3AB9-63C3493D7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AB338F-E019-8440-B41C-BF9BBF5D3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85D2A-0C06-3BB8-7C1A-8B0088C9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5E36C5-53BB-5B49-3DE6-029C7A00D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45BCED-732C-1E4D-B6F3-165787D1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11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89CAF-B4CE-71DE-F30B-A9212416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986F5-87AF-A77C-634D-C9666561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BE99A-CEF1-11B6-E463-542FFDD5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F6FB69-808C-B393-7F7F-4A6805BD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BFE1E6-D7B0-6575-531D-0EB1D1E6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48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DB875-6440-C1EB-8098-9108BF6C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566656-3DCB-EE47-20A0-75478A9E5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D2D6D6-98A6-2133-3514-F1F8C24E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52121-AAF3-DB3F-7B17-253DF315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803BC-89ED-55D1-65A0-FB61335F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752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8B055-D57F-6EBC-0E16-0BDAF286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A796E-D249-98E4-0801-DBC0E2CC9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92D4C6-84D7-24C7-7B57-BD33CD715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1E8A7F-FD84-DD3F-8EE5-18B51C3C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654AF2-46F7-D6FB-F548-5BDDFFB91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08F4F7-DB25-F850-B23D-D0523951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8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3961A-AB10-0AA3-2A37-E93E1BBA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3B45E8-B270-41FE-5360-B8EF9E96B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D9EA28-F714-AC6D-78FA-19B5ED48D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DD34BD-9880-1D40-FA91-A67BAECBA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6C7241-3B40-3209-C669-51ED93ACB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33095A-EFC8-0C17-EEE0-478CC649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22FA96-929C-D206-9F70-3B75F64D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72874A-F04F-9A05-D637-32E20EE6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84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1C5F2-50E8-D98F-51C1-50673747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42DCF7-7555-9D36-D71E-0A1D0BA5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D142F0-A4F1-E28C-9A27-1C09CE10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D74AE9-1FDE-D823-54C7-2E2F2910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585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E1FBAD-BC79-E8B6-2A04-5C5613BE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0DA4E6-961F-1DEB-F662-C7B2B70B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1FFDC-215D-2621-5DC3-4F7986B5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67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39058-12C0-EC09-1C9D-8F062F265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5346-4452-BB4D-89C7-14C417FFF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AEDEB6-3D16-5FF8-6A7F-41488FA45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11512B-9BE7-9688-FED4-F9058311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FCDB2A-B2B2-E0F6-F7EA-14E62184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2AD38D-4E3E-3148-C5BA-113AD971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08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20B0-400A-7E69-25E7-A183E91A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3F8BF7-9878-1E49-C75B-C337F172B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49829-4994-1DFD-352D-6B89D1992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4194F-BF32-359C-4F1A-02648D15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133AEF-0E8B-11D2-59AC-EC23CD0F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5BFE32-9C49-118F-71D7-31CEC0BF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08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166C4-3AC6-FB20-3D03-A7F6393E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E805D6-542B-0CF1-A5CB-93485F935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8FA5C7-A616-EC27-393C-B6A637C64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9637E-DABC-254C-9C20-F00FC3951DF8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F10F5-EE62-D99F-1DF3-CF0AA1631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EC194-36D5-4A65-2C52-E89A3E681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5E889-A5B8-704D-B56C-BC5E8C9D2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8AD7D7-3008-4822-B281-F679A99E2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252" y="568170"/>
            <a:ext cx="4446514" cy="59088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0EB01-D77F-270B-B4E2-7E8EB4918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7F076-A90D-7F92-5778-2CBCB369BB98}"/>
              </a:ext>
            </a:extLst>
          </p:cNvPr>
          <p:cNvSpPr txBox="1"/>
          <p:nvPr/>
        </p:nvSpPr>
        <p:spPr>
          <a:xfrm>
            <a:off x="746234" y="2922932"/>
            <a:ext cx="6253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Антропов Валентин Павлович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6F50F-6C92-C243-19A0-CECB1C13D5FC}"/>
              </a:ext>
            </a:extLst>
          </p:cNvPr>
          <p:cNvSpPr txBox="1"/>
          <p:nvPr/>
        </p:nvSpPr>
        <p:spPr>
          <a:xfrm>
            <a:off x="746234" y="4979638"/>
            <a:ext cx="625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EF5E1-4CE6-23DD-F1EE-08A13EBFE3F4}"/>
              </a:ext>
            </a:extLst>
          </p:cNvPr>
          <p:cNvSpPr txBox="1"/>
          <p:nvPr/>
        </p:nvSpPr>
        <p:spPr>
          <a:xfrm>
            <a:off x="746234" y="5478402"/>
            <a:ext cx="625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Малоподвижный образ жизни современных людей</a:t>
            </a:r>
          </a:p>
        </p:txBody>
      </p:sp>
    </p:spTree>
    <p:extLst>
      <p:ext uri="{BB962C8B-B14F-4D97-AF65-F5344CB8AC3E}">
        <p14:creationId xmlns:p14="http://schemas.microsoft.com/office/powerpoint/2010/main" val="2565303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987AA7-277A-779C-66D0-3303D2E7F371}"/>
              </a:ext>
            </a:extLst>
          </p:cNvPr>
          <p:cNvSpPr txBox="1"/>
          <p:nvPr/>
        </p:nvSpPr>
        <p:spPr>
          <a:xfrm>
            <a:off x="3935992" y="0"/>
            <a:ext cx="625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Простое решение.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B6E84-5002-42E0-A8A7-9560137D0A78}"/>
              </a:ext>
            </a:extLst>
          </p:cNvPr>
          <p:cNvSpPr txBox="1"/>
          <p:nvPr/>
        </p:nvSpPr>
        <p:spPr>
          <a:xfrm>
            <a:off x="9110264" y="1166260"/>
            <a:ext cx="296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5670B-BDC5-4C6E-8E43-0140A3D4E5AE}"/>
              </a:ext>
            </a:extLst>
          </p:cNvPr>
          <p:cNvSpPr txBox="1"/>
          <p:nvPr/>
        </p:nvSpPr>
        <p:spPr>
          <a:xfrm>
            <a:off x="8905461" y="2828835"/>
            <a:ext cx="3379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</a:rPr>
              <a:t>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5DE231F-BA24-4F6E-B7D6-BDBC61996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3581"/>
            <a:ext cx="5938980" cy="599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DAE653B-C797-4C33-A098-7D514961CE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81" y="873580"/>
            <a:ext cx="6253018" cy="598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7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AB6E84-5002-42E0-A8A7-9560137D0A78}"/>
              </a:ext>
            </a:extLst>
          </p:cNvPr>
          <p:cNvSpPr txBox="1"/>
          <p:nvPr/>
        </p:nvSpPr>
        <p:spPr>
          <a:xfrm>
            <a:off x="9110264" y="1166260"/>
            <a:ext cx="296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</a:rPr>
              <a:t>.</a:t>
            </a:r>
          </a:p>
        </p:txBody>
      </p:sp>
      <p:pic>
        <p:nvPicPr>
          <p:cNvPr id="7" name="Picture 3" descr="C:\Users\Admin\Desktop\Гиподинамия\IMG_0431.JPG">
            <a:extLst>
              <a:ext uri="{FF2B5EF4-FFF2-40B4-BE49-F238E27FC236}">
                <a16:creationId xmlns:a16="http://schemas.microsoft.com/office/drawing/2014/main" id="{7375BE1B-8B00-49B1-92E9-3E9CAEC6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938983" cy="6858000"/>
          </a:xfrm>
          <a:prstGeom prst="rect">
            <a:avLst/>
          </a:prstGeom>
          <a:noFill/>
        </p:spPr>
      </p:pic>
      <p:pic>
        <p:nvPicPr>
          <p:cNvPr id="9" name="Picture 4" descr="C:\Users\Admin\Desktop\Гиподинамия\IMG_0432.JPG">
            <a:extLst>
              <a:ext uri="{FF2B5EF4-FFF2-40B4-BE49-F238E27FC236}">
                <a16:creationId xmlns:a16="http://schemas.microsoft.com/office/drawing/2014/main" id="{3E17DF22-AEB3-479C-B97C-23A1F308D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8983" y="-1"/>
            <a:ext cx="625301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16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AB6E84-5002-42E0-A8A7-9560137D0A78}"/>
              </a:ext>
            </a:extLst>
          </p:cNvPr>
          <p:cNvSpPr txBox="1"/>
          <p:nvPr/>
        </p:nvSpPr>
        <p:spPr>
          <a:xfrm>
            <a:off x="9110264" y="1166260"/>
            <a:ext cx="296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</a:rPr>
              <a:t>.</a:t>
            </a:r>
          </a:p>
        </p:txBody>
      </p:sp>
      <p:pic>
        <p:nvPicPr>
          <p:cNvPr id="8" name="Picture 2" descr="C:\Users\Admin\Desktop\Гиподинамия\IMG_0160.JPG">
            <a:extLst>
              <a:ext uri="{FF2B5EF4-FFF2-40B4-BE49-F238E27FC236}">
                <a16:creationId xmlns:a16="http://schemas.microsoft.com/office/drawing/2014/main" id="{EF55879B-DCE5-499C-9CC9-E0BC9AF0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1199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AB6E84-5002-42E0-A8A7-9560137D0A78}"/>
              </a:ext>
            </a:extLst>
          </p:cNvPr>
          <p:cNvSpPr txBox="1"/>
          <p:nvPr/>
        </p:nvSpPr>
        <p:spPr>
          <a:xfrm>
            <a:off x="9110264" y="1166260"/>
            <a:ext cx="296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</a:rPr>
              <a:t>.</a:t>
            </a:r>
          </a:p>
        </p:txBody>
      </p:sp>
      <p:pic>
        <p:nvPicPr>
          <p:cNvPr id="5" name="Picture 3" descr="C:\Users\Admin\Desktop\Гиподинамия\IMG_0163.JPG">
            <a:extLst>
              <a:ext uri="{FF2B5EF4-FFF2-40B4-BE49-F238E27FC236}">
                <a16:creationId xmlns:a16="http://schemas.microsoft.com/office/drawing/2014/main" id="{5F69BF41-C40A-4E4D-B99B-0062CAC7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3830" cy="685800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4192A8-A4AB-40B0-BF92-8948508BE122}"/>
              </a:ext>
            </a:extLst>
          </p:cNvPr>
          <p:cNvSpPr/>
          <p:nvPr/>
        </p:nvSpPr>
        <p:spPr>
          <a:xfrm>
            <a:off x="8216349" y="0"/>
            <a:ext cx="3975652" cy="11662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D8342D-08E5-4390-B92B-9BA6866AF79C}"/>
              </a:ext>
            </a:extLst>
          </p:cNvPr>
          <p:cNvSpPr/>
          <p:nvPr/>
        </p:nvSpPr>
        <p:spPr>
          <a:xfrm>
            <a:off x="5711687" y="6347791"/>
            <a:ext cx="2027583" cy="1060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28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AB6E84-5002-42E0-A8A7-9560137D0A78}"/>
              </a:ext>
            </a:extLst>
          </p:cNvPr>
          <p:cNvSpPr txBox="1"/>
          <p:nvPr/>
        </p:nvSpPr>
        <p:spPr>
          <a:xfrm>
            <a:off x="8494643" y="1597729"/>
            <a:ext cx="358531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/>
              </a:rPr>
              <a:t>Нельзя вернуться в прошлое и изменить свой старт, но можно стартовать сейчас и изменить свой финиш.</a:t>
            </a:r>
          </a:p>
          <a:p>
            <a:pPr algn="ctr"/>
            <a:endParaRPr lang="ru-RU" sz="3600" dirty="0"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2E405-1511-42AB-B021-55030CAF2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494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4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987AA7-277A-779C-66D0-3303D2E7F371}"/>
              </a:ext>
            </a:extLst>
          </p:cNvPr>
          <p:cNvSpPr txBox="1"/>
          <p:nvPr/>
        </p:nvSpPr>
        <p:spPr>
          <a:xfrm>
            <a:off x="3881979" y="0"/>
            <a:ext cx="625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34413-9CD7-4EFB-8951-196786509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677514"/>
            <a:ext cx="4346617" cy="306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44ACEF4-3B64-4FC6-90E4-008A744B3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499"/>
            <a:ext cx="4364536" cy="303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731FED8-5710-4A99-B900-0C0BC603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536" y="677514"/>
            <a:ext cx="4500474" cy="306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1BF63-3D97-423E-B6A2-2DF4FA32C2FA}"/>
              </a:ext>
            </a:extLst>
          </p:cNvPr>
          <p:cNvSpPr txBox="1"/>
          <p:nvPr/>
        </p:nvSpPr>
        <p:spPr>
          <a:xfrm>
            <a:off x="9170504" y="1713816"/>
            <a:ext cx="28094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3496F"/>
                </a:solidFill>
                <a:effectLst/>
                <a:latin typeface="FiraSans"/>
              </a:rPr>
              <a:t>Современные реалии привели к резкому сокращению активности у среднестатистического человека. Люди практически не передвигаются пешком, не гуляют после работы, используют личный и общественный автотранспорт, лифты. </a:t>
            </a:r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F18E145-C2D3-43F6-BD01-B4189D650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536" y="3746499"/>
            <a:ext cx="4500474" cy="303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44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6BAB65-9CE1-41E0-A013-9A1BD3BD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59"/>
            <a:ext cx="8428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9C1FC-8FB5-456E-B7AB-5E8EA9578BA4}"/>
              </a:ext>
            </a:extLst>
          </p:cNvPr>
          <p:cNvSpPr txBox="1"/>
          <p:nvPr/>
        </p:nvSpPr>
        <p:spPr>
          <a:xfrm>
            <a:off x="8613914" y="1982931"/>
            <a:ext cx="32467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3496F"/>
                </a:solidFill>
                <a:latin typeface="FiraSans"/>
              </a:rPr>
              <a:t>Г</a:t>
            </a:r>
            <a:r>
              <a:rPr lang="ru-RU" b="1" i="0" dirty="0">
                <a:solidFill>
                  <a:srgbClr val="23496F"/>
                </a:solidFill>
                <a:effectLst/>
                <a:latin typeface="FiraSans"/>
              </a:rPr>
              <a:t>иподинамия</a:t>
            </a:r>
            <a:r>
              <a:rPr lang="ru-RU" b="0" i="0" dirty="0">
                <a:solidFill>
                  <a:srgbClr val="23496F"/>
                </a:solidFill>
                <a:effectLst/>
                <a:latin typeface="FiraSans"/>
              </a:rPr>
              <a:t> – пониженная активность, которая запускает негативные изменения в работе внутренних органов и систем.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9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F5C2E52-51F0-4595-AABC-6FB3D1FA4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5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5D8AF1-1D8F-406B-84CA-7C2FC9831F76}"/>
              </a:ext>
            </a:extLst>
          </p:cNvPr>
          <p:cNvSpPr txBox="1"/>
          <p:nvPr/>
        </p:nvSpPr>
        <p:spPr>
          <a:xfrm>
            <a:off x="9515061" y="1859339"/>
            <a:ext cx="307119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Симптомы гиподинамии: </a:t>
            </a:r>
            <a:r>
              <a:rPr lang="ru-RU" dirty="0"/>
              <a:t>Вялость</a:t>
            </a:r>
          </a:p>
          <a:p>
            <a:r>
              <a:rPr lang="ru-RU" dirty="0"/>
              <a:t>Усталость</a:t>
            </a:r>
          </a:p>
          <a:p>
            <a:r>
              <a:rPr lang="ru-RU" dirty="0"/>
              <a:t>Снижение аппетита</a:t>
            </a:r>
          </a:p>
          <a:p>
            <a:r>
              <a:rPr lang="ru-RU" dirty="0"/>
              <a:t>Сонливость</a:t>
            </a:r>
          </a:p>
          <a:p>
            <a:r>
              <a:rPr lang="ru-RU" dirty="0"/>
              <a:t>Плохое настроение</a:t>
            </a:r>
          </a:p>
          <a:p>
            <a:r>
              <a:rPr lang="ru-RU" dirty="0"/>
              <a:t>Нарушение сна</a:t>
            </a:r>
          </a:p>
          <a:p>
            <a:r>
              <a:rPr lang="ru-RU" dirty="0"/>
              <a:t>Раздражительность</a:t>
            </a:r>
          </a:p>
          <a:p>
            <a:r>
              <a:rPr lang="ru-RU" dirty="0"/>
              <a:t>Снижение работоспособности</a:t>
            </a:r>
          </a:p>
          <a:p>
            <a:r>
              <a:rPr lang="ru-RU" dirty="0"/>
              <a:t>Общее недомогание</a:t>
            </a:r>
          </a:p>
        </p:txBody>
      </p:sp>
    </p:spTree>
    <p:extLst>
      <p:ext uri="{BB962C8B-B14F-4D97-AF65-F5344CB8AC3E}">
        <p14:creationId xmlns:p14="http://schemas.microsoft.com/office/powerpoint/2010/main" val="207049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8FE8EB55-7B0C-478E-BF95-113D7191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B5820C-688A-4266-B507-C6B47A141994}"/>
              </a:ext>
            </a:extLst>
          </p:cNvPr>
          <p:cNvSpPr/>
          <p:nvPr/>
        </p:nvSpPr>
        <p:spPr>
          <a:xfrm>
            <a:off x="0" y="6268278"/>
            <a:ext cx="12192000" cy="681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25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65B5823-8B2E-4A5A-9FA9-7ED38549C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0A9005-872A-4E55-8419-484CD2C396C7}"/>
              </a:ext>
            </a:extLst>
          </p:cNvPr>
          <p:cNvSpPr/>
          <p:nvPr/>
        </p:nvSpPr>
        <p:spPr>
          <a:xfrm>
            <a:off x="3008243" y="5420139"/>
            <a:ext cx="49298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1322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9F83425-540E-466A-B6B7-0DE8EF2AC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5A0BAA2D-053D-4C82-81EE-12F02FA1F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1C8DD29F-52F1-4EB7-843B-DC9546A2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8" y="0"/>
            <a:ext cx="4028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8B1927E-F0C0-40E4-AC3F-678B8A770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44" y="1"/>
            <a:ext cx="40286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03D55D-11C3-4ACB-94D8-11397AD45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06" y="1"/>
            <a:ext cx="4139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688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2BE242D9-A9B9-4FAF-8534-D7874E67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21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F021E6B9-791A-4BB7-B9E7-238C6668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74" y="0"/>
            <a:ext cx="6559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93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08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AB6E84-5002-42E0-A8A7-9560137D0A78}"/>
              </a:ext>
            </a:extLst>
          </p:cNvPr>
          <p:cNvSpPr txBox="1"/>
          <p:nvPr/>
        </p:nvSpPr>
        <p:spPr>
          <a:xfrm>
            <a:off x="9110264" y="1166260"/>
            <a:ext cx="29696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</a:rPr>
              <a:t>По рекомендациям ВОЗ</a:t>
            </a:r>
          </a:p>
          <a:p>
            <a:pPr algn="ctr"/>
            <a:r>
              <a:rPr lang="ru-RU" dirty="0">
                <a:effectLst/>
              </a:rPr>
              <a:t>150 минут в неделю (2 часа 30 минут) аэробные физические нагрузки средней интенсивности.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5670B-BDC5-4C6E-8E43-0140A3D4E5AE}"/>
              </a:ext>
            </a:extLst>
          </p:cNvPr>
          <p:cNvSpPr txBox="1"/>
          <p:nvPr/>
        </p:nvSpPr>
        <p:spPr>
          <a:xfrm>
            <a:off x="8905461" y="2828835"/>
            <a:ext cx="3379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</a:rPr>
              <a:t>75 минут в неделю (1 час 15 минут) аэробной физической нагрузки высокой интенсивности.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BCF4CD-1E4D-4BFC-88A6-8D426161A63A}"/>
              </a:ext>
            </a:extLst>
          </p:cNvPr>
          <p:cNvSpPr txBox="1"/>
          <p:nvPr/>
        </p:nvSpPr>
        <p:spPr>
          <a:xfrm>
            <a:off x="9186823" y="4491410"/>
            <a:ext cx="264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</a:rPr>
              <a:t>2 дня в неделю силовые нагрузки.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B0D6BEB2-8520-490A-855F-AC2D2E69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719930" cy="6874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22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306</Words>
  <Application>Microsoft Office PowerPoint</Application>
  <PresentationFormat>Широкоэкранный</PresentationFormat>
  <Paragraphs>44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FiraSans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Валентин</cp:lastModifiedBy>
  <cp:revision>13</cp:revision>
  <dcterms:created xsi:type="dcterms:W3CDTF">2022-06-14T13:28:53Z</dcterms:created>
  <dcterms:modified xsi:type="dcterms:W3CDTF">2022-11-26T10:06:53Z</dcterms:modified>
</cp:coreProperties>
</file>