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1" r:id="rId10"/>
    <p:sldId id="268" r:id="rId11"/>
    <p:sldId id="270" r:id="rId12"/>
    <p:sldId id="274" r:id="rId13"/>
    <p:sldId id="273" r:id="rId14"/>
    <p:sldId id="276" r:id="rId15"/>
    <p:sldId id="275" r:id="rId16"/>
    <p:sldId id="280" r:id="rId17"/>
    <p:sldId id="281" r:id="rId18"/>
  </p:sldIdLst>
  <p:sldSz cx="12192000" cy="6858000"/>
  <p:notesSz cx="6858000" cy="9144000"/>
  <p:embeddedFontLst>
    <p:embeddedFont>
      <p:font typeface="Aqum" panose="02000500000000000000" pitchFamily="2" charset="0"/>
      <p:bold r:id="rId20"/>
    </p:embeddedFont>
    <p:embeddedFont>
      <p:font typeface="Zona Pro ExtraBold Demo" panose="02010A03040002020004" pitchFamily="50" charset="-52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Arial Black" panose="020B0A04020102020204" pitchFamily="34" charset="0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>
        <p:scale>
          <a:sx n="75" d="100"/>
          <a:sy n="75" d="100"/>
        </p:scale>
        <p:origin x="960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C1FB7-B365-4417-ACC5-22F12C8FAA6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C586-A6CA-4B88-B175-FD24C9999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1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40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2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1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3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586-A6CA-4B88-B175-FD24C9999D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5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586-A6CA-4B88-B175-FD24C9999D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4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586-A6CA-4B88-B175-FD24C9999D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586-A6CA-4B88-B175-FD24C9999D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C586-A6CA-4B88-B175-FD24C9999D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0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4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4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5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C872-4598-4FAC-BFF6-E9B256C77F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0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4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4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0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7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8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5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24B5-0267-4DBA-9312-D014DDE328F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73FB-4EED-4AF4-B94A-5D62FEEA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003366"/>
            </a:gs>
            <a:gs pos="58000">
              <a:srgbClr val="FF5050"/>
            </a:gs>
          </a:gsLst>
          <a:lin ang="83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641231" y="-46892"/>
            <a:ext cx="10574215" cy="6940061"/>
          </a:xfrm>
          <a:custGeom>
            <a:avLst/>
            <a:gdLst>
              <a:gd name="connsiteX0" fmla="*/ 0 w 10574215"/>
              <a:gd name="connsiteY0" fmla="*/ 0 h 6940061"/>
              <a:gd name="connsiteX1" fmla="*/ 10574215 w 10574215"/>
              <a:gd name="connsiteY1" fmla="*/ 0 h 6940061"/>
              <a:gd name="connsiteX2" fmla="*/ 10574215 w 10574215"/>
              <a:gd name="connsiteY2" fmla="*/ 6940061 h 6940061"/>
              <a:gd name="connsiteX3" fmla="*/ 5955323 w 10574215"/>
              <a:gd name="connsiteY3" fmla="*/ 6940061 h 6940061"/>
              <a:gd name="connsiteX4" fmla="*/ 0 w 10574215"/>
              <a:gd name="connsiteY4" fmla="*/ 0 h 69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215" h="6940061">
                <a:moveTo>
                  <a:pt x="0" y="0"/>
                </a:moveTo>
                <a:lnTo>
                  <a:pt x="10574215" y="0"/>
                </a:lnTo>
                <a:lnTo>
                  <a:pt x="10574215" y="6940061"/>
                </a:lnTo>
                <a:lnTo>
                  <a:pt x="5955323" y="6940061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-84987" y="-95794"/>
            <a:ext cx="7916091" cy="7201989"/>
          </a:xfrm>
          <a:custGeom>
            <a:avLst/>
            <a:gdLst>
              <a:gd name="connsiteX0" fmla="*/ 0 w 7628709"/>
              <a:gd name="connsiteY0" fmla="*/ 60960 h 6958149"/>
              <a:gd name="connsiteX1" fmla="*/ 1645920 w 7628709"/>
              <a:gd name="connsiteY1" fmla="*/ 60960 h 6958149"/>
              <a:gd name="connsiteX2" fmla="*/ 7628709 w 7628709"/>
              <a:gd name="connsiteY2" fmla="*/ 6958149 h 6958149"/>
              <a:gd name="connsiteX3" fmla="*/ 8709 w 7628709"/>
              <a:gd name="connsiteY3" fmla="*/ 6940732 h 6958149"/>
              <a:gd name="connsiteX4" fmla="*/ 8709 w 7628709"/>
              <a:gd name="connsiteY4" fmla="*/ 0 h 6958149"/>
              <a:gd name="connsiteX5" fmla="*/ 1689463 w 7628709"/>
              <a:gd name="connsiteY5" fmla="*/ 78378 h 695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709" h="6958149">
                <a:moveTo>
                  <a:pt x="0" y="60960"/>
                </a:moveTo>
                <a:lnTo>
                  <a:pt x="1645920" y="60960"/>
                </a:lnTo>
                <a:lnTo>
                  <a:pt x="7628709" y="6958149"/>
                </a:lnTo>
                <a:lnTo>
                  <a:pt x="8709" y="6940732"/>
                </a:lnTo>
                <a:lnTo>
                  <a:pt x="8709" y="0"/>
                </a:lnTo>
                <a:lnTo>
                  <a:pt x="1689463" y="78378"/>
                </a:lnTo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2847" y="2426217"/>
            <a:ext cx="3164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qum" panose="02000500000000000000" pitchFamily="2" charset="0"/>
              </a:rPr>
              <a:t>ПРОФ</a:t>
            </a:r>
            <a:endParaRPr lang="ru-RU" sz="6600" dirty="0">
              <a:solidFill>
                <a:schemeClr val="bg1"/>
              </a:solidFill>
              <a:latin typeface="Aqum" panose="02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0751" y="3281398"/>
            <a:ext cx="60372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qum" panose="02000500000000000000" pitchFamily="2" charset="0"/>
              </a:rPr>
              <a:t>РИЕНТАТОР</a:t>
            </a:r>
            <a:endParaRPr lang="ru-RU" sz="6000" dirty="0">
              <a:solidFill>
                <a:schemeClr val="bg1"/>
              </a:solidFill>
              <a:latin typeface="Aqum" panose="02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36">
            <a:off x="4017969" y="2827512"/>
            <a:ext cx="1415348" cy="14153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cxnSp>
        <p:nvCxnSpPr>
          <p:cNvPr id="12" name="Прямая соединительная линия 11"/>
          <p:cNvCxnSpPr>
            <a:stCxn id="2" idx="1"/>
          </p:cNvCxnSpPr>
          <p:nvPr/>
        </p:nvCxnSpPr>
        <p:spPr>
          <a:xfrm>
            <a:off x="1622937" y="-32698"/>
            <a:ext cx="2777613" cy="3175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97780" y="3953011"/>
            <a:ext cx="2514600" cy="29401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94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10800000">
            <a:off x="4632960" y="0"/>
            <a:ext cx="7599680" cy="6878320"/>
          </a:xfrm>
          <a:custGeom>
            <a:avLst/>
            <a:gdLst>
              <a:gd name="connsiteX0" fmla="*/ 0 w 7599680"/>
              <a:gd name="connsiteY0" fmla="*/ 0 h 6878320"/>
              <a:gd name="connsiteX1" fmla="*/ 4632960 w 7599680"/>
              <a:gd name="connsiteY1" fmla="*/ 0 h 6878320"/>
              <a:gd name="connsiteX2" fmla="*/ 7599680 w 7599680"/>
              <a:gd name="connsiteY2" fmla="*/ 6878320 h 6878320"/>
              <a:gd name="connsiteX3" fmla="*/ 0 w 7599680"/>
              <a:gd name="connsiteY3" fmla="*/ 6878320 h 6878320"/>
              <a:gd name="connsiteX4" fmla="*/ 0 w 7599680"/>
              <a:gd name="connsiteY4" fmla="*/ 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680" h="6878320">
                <a:moveTo>
                  <a:pt x="0" y="0"/>
                </a:moveTo>
                <a:lnTo>
                  <a:pt x="4632960" y="0"/>
                </a:lnTo>
                <a:lnTo>
                  <a:pt x="7599680" y="6878320"/>
                </a:lnTo>
                <a:lnTo>
                  <a:pt x="0" y="6878320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0" y="-10160"/>
            <a:ext cx="7599680" cy="6878320"/>
          </a:xfrm>
          <a:custGeom>
            <a:avLst/>
            <a:gdLst>
              <a:gd name="connsiteX0" fmla="*/ 0 w 7599680"/>
              <a:gd name="connsiteY0" fmla="*/ 0 h 6878320"/>
              <a:gd name="connsiteX1" fmla="*/ 4632960 w 7599680"/>
              <a:gd name="connsiteY1" fmla="*/ 0 h 6878320"/>
              <a:gd name="connsiteX2" fmla="*/ 7599680 w 7599680"/>
              <a:gd name="connsiteY2" fmla="*/ 6878320 h 6878320"/>
              <a:gd name="connsiteX3" fmla="*/ 0 w 7599680"/>
              <a:gd name="connsiteY3" fmla="*/ 6878320 h 6878320"/>
              <a:gd name="connsiteX4" fmla="*/ 0 w 7599680"/>
              <a:gd name="connsiteY4" fmla="*/ 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680" h="6878320">
                <a:moveTo>
                  <a:pt x="0" y="0"/>
                </a:moveTo>
                <a:lnTo>
                  <a:pt x="4632960" y="0"/>
                </a:lnTo>
                <a:lnTo>
                  <a:pt x="7599680" y="6878320"/>
                </a:lnTo>
                <a:lnTo>
                  <a:pt x="0" y="6878320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32960" y="0"/>
            <a:ext cx="294132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13850" y="2875002"/>
            <a:ext cx="75633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ЧТО ДАЛЬШЕ?</a:t>
            </a:r>
          </a:p>
        </p:txBody>
      </p:sp>
    </p:spTree>
    <p:extLst>
      <p:ext uri="{BB962C8B-B14F-4D97-AF65-F5344CB8AC3E}">
        <p14:creationId xmlns:p14="http://schemas.microsoft.com/office/powerpoint/2010/main" val="986023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3366"/>
            </a:gs>
            <a:gs pos="100000">
              <a:srgbClr val="FF5050"/>
            </a:gs>
          </a:gsLst>
          <a:lin ang="83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"/>
            <a:ext cx="12192000" cy="685822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0336" y="1200106"/>
            <a:ext cx="1082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УХТИНСКИЙ ГОСУДАРСТВЕННЫЙ ТЕХНИЧЕСКИЙ УНИВЕРСИТЕТ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2479" y="-223"/>
            <a:ext cx="265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УГТУ</a:t>
            </a:r>
          </a:p>
        </p:txBody>
      </p:sp>
      <p:pic>
        <p:nvPicPr>
          <p:cNvPr id="1026" name="Picture 2" descr="https://sun9-46.userapi.com/c622718/v622718633/d0eb/5CcN6o-fED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4" b="25701"/>
          <a:stretch/>
        </p:blipFill>
        <p:spPr bwMode="auto">
          <a:xfrm>
            <a:off x="8425278" y="2371098"/>
            <a:ext cx="3255502" cy="1105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c853428/v853428065/3748c/scARWZ-_Q5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2" b="34535"/>
          <a:stretch/>
        </p:blipFill>
        <p:spPr bwMode="auto">
          <a:xfrm>
            <a:off x="563388" y="2336139"/>
            <a:ext cx="3255502" cy="1175033"/>
          </a:xfrm>
          <a:prstGeom prst="roundRect">
            <a:avLst>
              <a:gd name="adj" fmla="val 160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2.userapi.com/c624821/v624821613/4749e/K7FIjSD4h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6" b="31115"/>
          <a:stretch/>
        </p:blipFill>
        <p:spPr bwMode="auto">
          <a:xfrm>
            <a:off x="5169776" y="2223260"/>
            <a:ext cx="1904616" cy="14007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298173" y="3776108"/>
            <a:ext cx="5090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РАЗВЕДКА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БУРЕНИЕ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РАЗРАБОТКА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ПРОЕКТИРОВАНИЕ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БЕЗОПАСНОСТЬ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МАШИНЫ И ОБОРУДОВАНИЯ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ЗЕМЛЯ И ЭКОЛОГИЯ</a:t>
            </a:r>
          </a:p>
          <a:p>
            <a:endParaRPr lang="ru-RU" sz="20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6757" y="3782852"/>
            <a:ext cx="50906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ЭЛЕКТРОНИКА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СТРОИТЕЛЬСТВО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ИНЖИНИРИНГ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АРХИТЕКТУРА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МЕТРОЛОГИЯ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ТЕХНИКА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ЛЕС</a:t>
            </a:r>
          </a:p>
          <a:p>
            <a:endParaRPr lang="ru-RU" sz="24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  <a:p>
            <a:endParaRPr lang="ru-RU" sz="24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7703" y="3969498"/>
            <a:ext cx="50906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ЭКОНОМИКА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МЕНЕДЖМЕНТ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РЕКЛАМА</a:t>
            </a:r>
          </a:p>
          <a:p>
            <a:pPr algn="ctr"/>
            <a:r>
              <a:rPr lang="ru-RU" sz="2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ИНФОРМАТИКА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ДОКУМЕНТОВЕДЕНИЕ</a:t>
            </a:r>
          </a:p>
          <a:p>
            <a:endParaRPr lang="ru-RU" sz="24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  <a:p>
            <a:endParaRPr lang="ru-RU" sz="24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pic>
        <p:nvPicPr>
          <p:cNvPr id="1032" name="Picture 8" descr="https://sun9-65.userapi.com/c855636/v855636319/4566/_oICh-nQ2p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02" b="73340" l="24805" r="75879">
                        <a14:foregroundMark x1="34180" y1="61719" x2="34180" y2="61719"/>
                        <a14:foregroundMark x1="40137" y1="59961" x2="40137" y2="59961"/>
                        <a14:foregroundMark x1="46191" y1="67383" x2="46191" y2="67383"/>
                        <a14:foregroundMark x1="37109" y1="67578" x2="37109" y2="67578"/>
                        <a14:foregroundMark x1="41895" y1="50684" x2="41895" y2="50684"/>
                        <a14:foregroundMark x1="56641" y1="49121" x2="56641" y2="49121"/>
                        <a14:foregroundMark x1="68555" y1="60742" x2="68555" y2="60742"/>
                        <a14:foregroundMark x1="60352" y1="59570" x2="60352" y2="59570"/>
                        <a14:foregroundMark x1="54785" y1="67383" x2="54785" y2="67383"/>
                        <a14:foregroundMark x1="49902" y1="37207" x2="49902" y2="37207"/>
                        <a14:foregroundMark x1="50684" y1="41406" x2="50684" y2="41406"/>
                        <a14:foregroundMark x1="50195" y1="43164" x2="50195" y2="43164"/>
                        <a14:backgroundMark x1="47363" y1="43945" x2="47363" y2="43945"/>
                        <a14:backgroundMark x1="49121" y1="45703" x2="49121" y2="45703"/>
                        <a14:backgroundMark x1="49219" y1="43945" x2="49219" y2="43945"/>
                        <a14:backgroundMark x1="51270" y1="43848" x2="51270" y2="43848"/>
                        <a14:backgroundMark x1="53027" y1="43945" x2="53027" y2="43945"/>
                        <a14:backgroundMark x1="51660" y1="38672" x2="51660" y2="38672"/>
                        <a14:backgroundMark x1="53223" y1="37598" x2="53223" y2="37598"/>
                        <a14:backgroundMark x1="50977" y1="35938" x2="50977" y2="35938"/>
                        <a14:backgroundMark x1="47656" y1="37598" x2="47656" y2="37598"/>
                        <a14:backgroundMark x1="47656" y1="42285" x2="47656" y2="4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19" y="-698190"/>
            <a:ext cx="2576002" cy="2576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sun9-65.userapi.com/c855636/v855636319/4566/_oICh-nQ2p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102" b="73340" l="24805" r="75879">
                        <a14:foregroundMark x1="34180" y1="61719" x2="34180" y2="61719"/>
                        <a14:foregroundMark x1="40137" y1="59961" x2="40137" y2="59961"/>
                        <a14:foregroundMark x1="46191" y1="67383" x2="46191" y2="67383"/>
                        <a14:foregroundMark x1="37109" y1="67578" x2="37109" y2="67578"/>
                        <a14:foregroundMark x1="41895" y1="50684" x2="41895" y2="50684"/>
                        <a14:foregroundMark x1="56641" y1="49121" x2="56641" y2="49121"/>
                        <a14:foregroundMark x1="68555" y1="60742" x2="68555" y2="60742"/>
                        <a14:foregroundMark x1="60352" y1="59570" x2="60352" y2="59570"/>
                        <a14:foregroundMark x1="54785" y1="67383" x2="54785" y2="67383"/>
                        <a14:foregroundMark x1="49902" y1="37207" x2="49902" y2="37207"/>
                        <a14:foregroundMark x1="50684" y1="41406" x2="50684" y2="41406"/>
                        <a14:foregroundMark x1="50195" y1="43164" x2="50195" y2="43164"/>
                        <a14:backgroundMark x1="47363" y1="43945" x2="47363" y2="43945"/>
                        <a14:backgroundMark x1="49121" y1="45703" x2="49121" y2="45703"/>
                        <a14:backgroundMark x1="49219" y1="43945" x2="49219" y2="43945"/>
                        <a14:backgroundMark x1="51270" y1="43848" x2="51270" y2="43848"/>
                        <a14:backgroundMark x1="53027" y1="43945" x2="53027" y2="43945"/>
                        <a14:backgroundMark x1="51660" y1="38672" x2="51660" y2="38672"/>
                        <a14:backgroundMark x1="53223" y1="37598" x2="53223" y2="37598"/>
                        <a14:backgroundMark x1="50977" y1="35938" x2="50977" y2="35938"/>
                        <a14:backgroundMark x1="47656" y1="37598" x2="47656" y2="37598"/>
                        <a14:backgroundMark x1="47656" y1="42285" x2="47656" y2="4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92" y="-698190"/>
            <a:ext cx="2576002" cy="2576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50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94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10800000">
            <a:off x="4632960" y="0"/>
            <a:ext cx="7599680" cy="6878320"/>
          </a:xfrm>
          <a:custGeom>
            <a:avLst/>
            <a:gdLst>
              <a:gd name="connsiteX0" fmla="*/ 0 w 7599680"/>
              <a:gd name="connsiteY0" fmla="*/ 0 h 6878320"/>
              <a:gd name="connsiteX1" fmla="*/ 4632960 w 7599680"/>
              <a:gd name="connsiteY1" fmla="*/ 0 h 6878320"/>
              <a:gd name="connsiteX2" fmla="*/ 7599680 w 7599680"/>
              <a:gd name="connsiteY2" fmla="*/ 6878320 h 6878320"/>
              <a:gd name="connsiteX3" fmla="*/ 0 w 7599680"/>
              <a:gd name="connsiteY3" fmla="*/ 6878320 h 6878320"/>
              <a:gd name="connsiteX4" fmla="*/ 0 w 7599680"/>
              <a:gd name="connsiteY4" fmla="*/ 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680" h="6878320">
                <a:moveTo>
                  <a:pt x="0" y="0"/>
                </a:moveTo>
                <a:lnTo>
                  <a:pt x="4632960" y="0"/>
                </a:lnTo>
                <a:lnTo>
                  <a:pt x="7599680" y="6878320"/>
                </a:lnTo>
                <a:lnTo>
                  <a:pt x="0" y="6878320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-10160"/>
            <a:ext cx="7599680" cy="6878320"/>
          </a:xfrm>
          <a:custGeom>
            <a:avLst/>
            <a:gdLst>
              <a:gd name="connsiteX0" fmla="*/ 0 w 7599680"/>
              <a:gd name="connsiteY0" fmla="*/ 0 h 6878320"/>
              <a:gd name="connsiteX1" fmla="*/ 4632960 w 7599680"/>
              <a:gd name="connsiteY1" fmla="*/ 0 h 6878320"/>
              <a:gd name="connsiteX2" fmla="*/ 7599680 w 7599680"/>
              <a:gd name="connsiteY2" fmla="*/ 6878320 h 6878320"/>
              <a:gd name="connsiteX3" fmla="*/ 0 w 7599680"/>
              <a:gd name="connsiteY3" fmla="*/ 6878320 h 6878320"/>
              <a:gd name="connsiteX4" fmla="*/ 0 w 7599680"/>
              <a:gd name="connsiteY4" fmla="*/ 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680" h="6878320">
                <a:moveTo>
                  <a:pt x="0" y="0"/>
                </a:moveTo>
                <a:lnTo>
                  <a:pt x="4632960" y="0"/>
                </a:lnTo>
                <a:lnTo>
                  <a:pt x="7599680" y="6878320"/>
                </a:lnTo>
                <a:lnTo>
                  <a:pt x="0" y="6878320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32960" y="0"/>
            <a:ext cx="294132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119410" y="2875002"/>
            <a:ext cx="75633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ЭТО ВСЁ?</a:t>
            </a:r>
          </a:p>
        </p:txBody>
      </p:sp>
    </p:spTree>
    <p:extLst>
      <p:ext uri="{BB962C8B-B14F-4D97-AF65-F5344CB8AC3E}">
        <p14:creationId xmlns:p14="http://schemas.microsoft.com/office/powerpoint/2010/main" val="13840329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66"/>
            </a:gs>
            <a:gs pos="0">
              <a:srgbClr val="FF5050"/>
            </a:gs>
          </a:gsLst>
          <a:lin ang="83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223"/>
            <a:ext cx="12192000" cy="685822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960518" y="10996"/>
            <a:ext cx="14087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27">
                  <a:noFill/>
                </a:ln>
                <a:solidFill>
                  <a:schemeClr val="bg1"/>
                </a:solidFill>
                <a:latin typeface="Zona Pro ExtraBold Demo" panose="02010A03040002020004" pitchFamily="50" charset="-52"/>
              </a:rPr>
              <a:t>СРЕДНЕЕ</a:t>
            </a:r>
          </a:p>
          <a:p>
            <a:pPr algn="ctr"/>
            <a:r>
              <a:rPr lang="ru-RU" sz="4000" dirty="0" smtClean="0">
                <a:ln w="127">
                  <a:noFill/>
                </a:ln>
                <a:solidFill>
                  <a:schemeClr val="bg1"/>
                </a:solidFill>
                <a:latin typeface="Zona Pro ExtraBold Demo" panose="02010A03040002020004" pitchFamily="50" charset="-52"/>
              </a:rPr>
              <a:t>ПРОФЕССИОНАЛЬНОЕ ОБРАЗОВАНИЕ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23426" y="1747028"/>
            <a:ext cx="4373880" cy="1463040"/>
            <a:chOff x="717454" y="1595641"/>
            <a:chExt cx="4373880" cy="14630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98264" y="1850109"/>
              <a:ext cx="381226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ГОРНО-НЕФТЯНОЙ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КОЛЛЕДЖ</a:t>
              </a:r>
              <a:endParaRPr lang="ru-RU" sz="2800" dirty="0">
                <a:solidFill>
                  <a:schemeClr val="bg1"/>
                </a:solidFill>
                <a:latin typeface="Zona Pro ExtraBold Demo" panose="02010A03040002020004" pitchFamily="50" charset="-52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17454" y="1595641"/>
              <a:ext cx="4373880" cy="1463040"/>
            </a:xfrm>
            <a:prstGeom prst="roundRect">
              <a:avLst/>
            </a:prstGeom>
            <a:noFill/>
            <a:ln w="57150">
              <a:solidFill>
                <a:srgbClr val="0033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92332" y="1745373"/>
            <a:ext cx="4373880" cy="1463040"/>
            <a:chOff x="7192332" y="1595641"/>
            <a:chExt cx="4373880" cy="14630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376160" y="1850108"/>
              <a:ext cx="4006225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ИНДУСТРИАЛЬНЫЙ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ТЕХНИКУМ</a:t>
              </a:r>
              <a:endParaRPr lang="ru-RU" sz="2800" dirty="0">
                <a:solidFill>
                  <a:schemeClr val="bg1"/>
                </a:solidFill>
                <a:latin typeface="Zona Pro ExtraBold Demo" panose="02010A03040002020004" pitchFamily="50" charset="-52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192332" y="1595641"/>
              <a:ext cx="4373880" cy="1463040"/>
            </a:xfrm>
            <a:prstGeom prst="roundRect">
              <a:avLst/>
            </a:prstGeom>
            <a:noFill/>
            <a:ln w="57150">
              <a:solidFill>
                <a:srgbClr val="0033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45342" y="3840361"/>
            <a:ext cx="6096000" cy="1639859"/>
            <a:chOff x="3045342" y="3400913"/>
            <a:chExt cx="6096000" cy="163985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045342" y="3528346"/>
              <a:ext cx="6096000" cy="138499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ПРОМЫШЛЕННО-ЭКОНОМИЧЕСКИЙ ЛЕСНОЙ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КОЛЛЕДЖ</a:t>
              </a:r>
              <a:endParaRPr lang="ru-RU" sz="2800" dirty="0">
                <a:solidFill>
                  <a:schemeClr val="bg1"/>
                </a:solidFill>
                <a:latin typeface="Zona Pro ExtraBold Demo" panose="02010A03040002020004" pitchFamily="50" charset="-52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165933" y="3400913"/>
              <a:ext cx="5854818" cy="1639859"/>
            </a:xfrm>
            <a:prstGeom prst="roundRect">
              <a:avLst/>
            </a:prstGeom>
            <a:noFill/>
            <a:ln w="57150">
              <a:solidFill>
                <a:srgbClr val="0033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01388" y="6191870"/>
            <a:ext cx="6983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ПОДРОБНОСТИ НА САЙТЕ УГТУ</a:t>
            </a:r>
            <a:endParaRPr lang="ru-RU" sz="28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pic>
        <p:nvPicPr>
          <p:cNvPr id="16" name="Picture 8" descr="https://sun9-65.userapi.com/c855636/v855636319/4566/_oICh-nQ2p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02" b="73340" l="24805" r="75879">
                        <a14:foregroundMark x1="34180" y1="61719" x2="34180" y2="61719"/>
                        <a14:foregroundMark x1="40137" y1="59961" x2="40137" y2="59961"/>
                        <a14:foregroundMark x1="46191" y1="67383" x2="46191" y2="67383"/>
                        <a14:foregroundMark x1="37109" y1="67578" x2="37109" y2="67578"/>
                        <a14:foregroundMark x1="41895" y1="50684" x2="41895" y2="50684"/>
                        <a14:foregroundMark x1="56641" y1="49121" x2="56641" y2="49121"/>
                        <a14:foregroundMark x1="68555" y1="60742" x2="68555" y2="60742"/>
                        <a14:foregroundMark x1="60352" y1="59570" x2="60352" y2="59570"/>
                        <a14:foregroundMark x1="54785" y1="67383" x2="54785" y2="67383"/>
                        <a14:foregroundMark x1="49902" y1="37207" x2="49902" y2="37207"/>
                        <a14:foregroundMark x1="50684" y1="41406" x2="50684" y2="41406"/>
                        <a14:foregroundMark x1="50195" y1="43164" x2="50195" y2="43164"/>
                        <a14:backgroundMark x1="47363" y1="43945" x2="47363" y2="43945"/>
                        <a14:backgroundMark x1="49121" y1="45703" x2="49121" y2="45703"/>
                        <a14:backgroundMark x1="49219" y1="43945" x2="49219" y2="43945"/>
                        <a14:backgroundMark x1="51270" y1="43848" x2="51270" y2="43848"/>
                        <a14:backgroundMark x1="53027" y1="43945" x2="53027" y2="43945"/>
                        <a14:backgroundMark x1="51660" y1="38672" x2="51660" y2="38672"/>
                        <a14:backgroundMark x1="53223" y1="37598" x2="53223" y2="37598"/>
                        <a14:backgroundMark x1="50977" y1="35938" x2="50977" y2="35938"/>
                        <a14:backgroundMark x1="47656" y1="37598" x2="47656" y2="37598"/>
                        <a14:backgroundMark x1="47656" y1="42285" x2="47656" y2="4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282" y="2476893"/>
            <a:ext cx="4903602" cy="49036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un9-65.userapi.com/c855636/v855636319/4566/_oICh-nQ2p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02" b="73340" l="24805" r="75879">
                        <a14:foregroundMark x1="34180" y1="61719" x2="34180" y2="61719"/>
                        <a14:foregroundMark x1="40137" y1="59961" x2="40137" y2="59961"/>
                        <a14:foregroundMark x1="46191" y1="67383" x2="46191" y2="67383"/>
                        <a14:foregroundMark x1="37109" y1="67578" x2="37109" y2="67578"/>
                        <a14:foregroundMark x1="41895" y1="50684" x2="41895" y2="50684"/>
                        <a14:foregroundMark x1="56641" y1="49121" x2="56641" y2="49121"/>
                        <a14:foregroundMark x1="68555" y1="60742" x2="68555" y2="60742"/>
                        <a14:foregroundMark x1="60352" y1="59570" x2="60352" y2="59570"/>
                        <a14:foregroundMark x1="54785" y1="67383" x2="54785" y2="67383"/>
                        <a14:foregroundMark x1="49902" y1="37207" x2="49902" y2="37207"/>
                        <a14:foregroundMark x1="50684" y1="41406" x2="50684" y2="41406"/>
                        <a14:foregroundMark x1="50195" y1="43164" x2="50195" y2="43164"/>
                        <a14:backgroundMark x1="47363" y1="43945" x2="47363" y2="43945"/>
                        <a14:backgroundMark x1="49121" y1="45703" x2="49121" y2="45703"/>
                        <a14:backgroundMark x1="49219" y1="43945" x2="49219" y2="43945"/>
                        <a14:backgroundMark x1="51270" y1="43848" x2="51270" y2="43848"/>
                        <a14:backgroundMark x1="53027" y1="43945" x2="53027" y2="43945"/>
                        <a14:backgroundMark x1="51660" y1="38672" x2="51660" y2="38672"/>
                        <a14:backgroundMark x1="53223" y1="37598" x2="53223" y2="37598"/>
                        <a14:backgroundMark x1="50977" y1="35938" x2="50977" y2="35938"/>
                        <a14:backgroundMark x1="47656" y1="37598" x2="47656" y2="37598"/>
                        <a14:backgroundMark x1="47656" y1="42285" x2="47656" y2="4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55" y="2476893"/>
            <a:ext cx="4903602" cy="49036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382562" y="1860609"/>
            <a:ext cx="1555054" cy="1555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705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66"/>
            </a:gs>
            <a:gs pos="0">
              <a:srgbClr val="FF5050"/>
            </a:gs>
          </a:gsLst>
          <a:lin ang="83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23"/>
            <a:ext cx="12192000" cy="685822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41075" y="2705725"/>
            <a:ext cx="55098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И ЕЩЁ…</a:t>
            </a:r>
          </a:p>
        </p:txBody>
      </p:sp>
    </p:spTree>
    <p:extLst>
      <p:ext uri="{BB962C8B-B14F-4D97-AF65-F5344CB8AC3E}">
        <p14:creationId xmlns:p14="http://schemas.microsoft.com/office/powerpoint/2010/main" val="3142041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94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rot="10800000">
            <a:off x="4632960" y="0"/>
            <a:ext cx="7599680" cy="6878320"/>
          </a:xfrm>
          <a:custGeom>
            <a:avLst/>
            <a:gdLst>
              <a:gd name="connsiteX0" fmla="*/ 0 w 7599680"/>
              <a:gd name="connsiteY0" fmla="*/ 0 h 6878320"/>
              <a:gd name="connsiteX1" fmla="*/ 4632960 w 7599680"/>
              <a:gd name="connsiteY1" fmla="*/ 0 h 6878320"/>
              <a:gd name="connsiteX2" fmla="*/ 7599680 w 7599680"/>
              <a:gd name="connsiteY2" fmla="*/ 6878320 h 6878320"/>
              <a:gd name="connsiteX3" fmla="*/ 0 w 7599680"/>
              <a:gd name="connsiteY3" fmla="*/ 6878320 h 6878320"/>
              <a:gd name="connsiteX4" fmla="*/ 0 w 7599680"/>
              <a:gd name="connsiteY4" fmla="*/ 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680" h="6878320">
                <a:moveTo>
                  <a:pt x="0" y="0"/>
                </a:moveTo>
                <a:lnTo>
                  <a:pt x="4632960" y="0"/>
                </a:lnTo>
                <a:lnTo>
                  <a:pt x="7599680" y="6878320"/>
                </a:lnTo>
                <a:lnTo>
                  <a:pt x="0" y="6878320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0" y="-10160"/>
            <a:ext cx="7599680" cy="6878320"/>
          </a:xfrm>
          <a:custGeom>
            <a:avLst/>
            <a:gdLst>
              <a:gd name="connsiteX0" fmla="*/ 0 w 7599680"/>
              <a:gd name="connsiteY0" fmla="*/ 0 h 6878320"/>
              <a:gd name="connsiteX1" fmla="*/ 4632960 w 7599680"/>
              <a:gd name="connsiteY1" fmla="*/ 0 h 6878320"/>
              <a:gd name="connsiteX2" fmla="*/ 7599680 w 7599680"/>
              <a:gd name="connsiteY2" fmla="*/ 6878320 h 6878320"/>
              <a:gd name="connsiteX3" fmla="*/ 0 w 7599680"/>
              <a:gd name="connsiteY3" fmla="*/ 6878320 h 6878320"/>
              <a:gd name="connsiteX4" fmla="*/ 0 w 7599680"/>
              <a:gd name="connsiteY4" fmla="*/ 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680" h="6878320">
                <a:moveTo>
                  <a:pt x="0" y="0"/>
                </a:moveTo>
                <a:lnTo>
                  <a:pt x="4632960" y="0"/>
                </a:lnTo>
                <a:lnTo>
                  <a:pt x="7599680" y="6878320"/>
                </a:lnTo>
                <a:lnTo>
                  <a:pt x="0" y="6878320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94759" y="-563880"/>
            <a:ext cx="1508201" cy="34836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sun9-18.userapi.com/c845418/v845418494/1900a7/vZtPnbYZT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5922" r="6098" b="6098"/>
          <a:stretch/>
        </p:blipFill>
        <p:spPr bwMode="auto">
          <a:xfrm>
            <a:off x="2999672" y="2235573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1.userapi.com/c841123/v841123299/6137d/PYL_b_X8r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4" y="1482255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8.userapi.com/vYiu4s4l8VaQIveq4MRkLH4KDnu7Q8CjlYbKFw/-VmuyI1SI5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5" y="3763558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3.userapi.com/c638021/v638021633/306/Mq3mU05b5y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/>
        </p:blipFill>
        <p:spPr bwMode="auto">
          <a:xfrm>
            <a:off x="2826316" y="4482856"/>
            <a:ext cx="1980000" cy="1926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16.userapi.com/c629124/v629124747/29c5b/rRBnUQKrMiQ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4" t="22800" r="31167" b="20800"/>
          <a:stretch/>
        </p:blipFill>
        <p:spPr bwMode="auto">
          <a:xfrm>
            <a:off x="9971993" y="3993259"/>
            <a:ext cx="1980000" cy="19980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21.userapi.com/c849228/v849228118/9c62e/CpuJHSKLpc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14500"/>
          <a:stretch/>
        </p:blipFill>
        <p:spPr bwMode="auto">
          <a:xfrm>
            <a:off x="9786780" y="1658285"/>
            <a:ext cx="1980000" cy="19819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22029" y="-152112"/>
            <a:ext cx="5122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ВНЕУЧЕБНАЯ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61442" y="558925"/>
            <a:ext cx="7228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ДЕЯТЕЛЬНОСТЬ</a:t>
            </a:r>
          </a:p>
        </p:txBody>
      </p:sp>
      <p:pic>
        <p:nvPicPr>
          <p:cNvPr id="2062" name="Picture 14" descr="https://sun9-57.userapi.com/c850628/v850628897/160568/fImPA8KG6N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4961" r="3900" b="-3342"/>
          <a:stretch/>
        </p:blipFill>
        <p:spPr bwMode="auto">
          <a:xfrm>
            <a:off x="5134737" y="5033216"/>
            <a:ext cx="1980000" cy="19127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18.userapi.com/c626722/v626722865/5123/Gcs47OSQxr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94" y="4603087"/>
            <a:ext cx="1980000" cy="1988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un9-57.userapi.com/c848636/v848636074/1176a0/PCZ7nkIYB6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06" y="2363600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106">
            <a:off x="5096205" y="2567954"/>
            <a:ext cx="2302833" cy="2302833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599035" y="4592840"/>
            <a:ext cx="1508201" cy="34836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5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641231" y="-46892"/>
            <a:ext cx="10574215" cy="6940061"/>
          </a:xfrm>
          <a:custGeom>
            <a:avLst/>
            <a:gdLst>
              <a:gd name="connsiteX0" fmla="*/ 0 w 10574215"/>
              <a:gd name="connsiteY0" fmla="*/ 0 h 6940061"/>
              <a:gd name="connsiteX1" fmla="*/ 10574215 w 10574215"/>
              <a:gd name="connsiteY1" fmla="*/ 0 h 6940061"/>
              <a:gd name="connsiteX2" fmla="*/ 10574215 w 10574215"/>
              <a:gd name="connsiteY2" fmla="*/ 6940061 h 6940061"/>
              <a:gd name="connsiteX3" fmla="*/ 5955323 w 10574215"/>
              <a:gd name="connsiteY3" fmla="*/ 6940061 h 6940061"/>
              <a:gd name="connsiteX4" fmla="*/ 0 w 10574215"/>
              <a:gd name="connsiteY4" fmla="*/ 0 h 69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4215" h="6940061">
                <a:moveTo>
                  <a:pt x="0" y="0"/>
                </a:moveTo>
                <a:lnTo>
                  <a:pt x="10574215" y="0"/>
                </a:lnTo>
                <a:lnTo>
                  <a:pt x="10574215" y="6940061"/>
                </a:lnTo>
                <a:lnTo>
                  <a:pt x="5955323" y="6940061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-84987" y="-95794"/>
            <a:ext cx="7916091" cy="7201989"/>
          </a:xfrm>
          <a:custGeom>
            <a:avLst/>
            <a:gdLst>
              <a:gd name="connsiteX0" fmla="*/ 0 w 7628709"/>
              <a:gd name="connsiteY0" fmla="*/ 60960 h 6958149"/>
              <a:gd name="connsiteX1" fmla="*/ 1645920 w 7628709"/>
              <a:gd name="connsiteY1" fmla="*/ 60960 h 6958149"/>
              <a:gd name="connsiteX2" fmla="*/ 7628709 w 7628709"/>
              <a:gd name="connsiteY2" fmla="*/ 6958149 h 6958149"/>
              <a:gd name="connsiteX3" fmla="*/ 8709 w 7628709"/>
              <a:gd name="connsiteY3" fmla="*/ 6940732 h 6958149"/>
              <a:gd name="connsiteX4" fmla="*/ 8709 w 7628709"/>
              <a:gd name="connsiteY4" fmla="*/ 0 h 6958149"/>
              <a:gd name="connsiteX5" fmla="*/ 1689463 w 7628709"/>
              <a:gd name="connsiteY5" fmla="*/ 78378 h 695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8709" h="6958149">
                <a:moveTo>
                  <a:pt x="0" y="60960"/>
                </a:moveTo>
                <a:lnTo>
                  <a:pt x="1645920" y="60960"/>
                </a:lnTo>
                <a:lnTo>
                  <a:pt x="7628709" y="6958149"/>
                </a:lnTo>
                <a:lnTo>
                  <a:pt x="8709" y="6940732"/>
                </a:lnTo>
                <a:lnTo>
                  <a:pt x="8709" y="0"/>
                </a:lnTo>
                <a:lnTo>
                  <a:pt x="1689463" y="78378"/>
                </a:lnTo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2847" y="2426217"/>
            <a:ext cx="3164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qum" panose="02000500000000000000" pitchFamily="2" charset="0"/>
              </a:rPr>
              <a:t>ПРОФ</a:t>
            </a:r>
            <a:endParaRPr lang="ru-RU" sz="6600" dirty="0">
              <a:solidFill>
                <a:schemeClr val="bg1"/>
              </a:solidFill>
              <a:latin typeface="Aqum" panose="02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0751" y="3281398"/>
            <a:ext cx="60372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qum" panose="02000500000000000000" pitchFamily="2" charset="0"/>
              </a:rPr>
              <a:t>РИЕНТАТОР</a:t>
            </a:r>
            <a:endParaRPr lang="ru-RU" sz="6000" dirty="0">
              <a:solidFill>
                <a:schemeClr val="bg1"/>
              </a:solidFill>
              <a:latin typeface="Aqum" panose="02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036">
            <a:off x="4017969" y="2827512"/>
            <a:ext cx="1415348" cy="14153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cxnSp>
        <p:nvCxnSpPr>
          <p:cNvPr id="12" name="Прямая соединительная линия 11"/>
          <p:cNvCxnSpPr>
            <a:stCxn id="2" idx="1"/>
          </p:cNvCxnSpPr>
          <p:nvPr/>
        </p:nvCxnSpPr>
        <p:spPr>
          <a:xfrm>
            <a:off x="1622937" y="-32698"/>
            <a:ext cx="2777613" cy="31759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97780" y="3953011"/>
            <a:ext cx="2514600" cy="29401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5638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083359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67478" y="273028"/>
            <a:ext cx="542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НАШИ </a:t>
            </a:r>
            <a:r>
              <a:rPr lang="en-US" sz="4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MEDIA</a:t>
            </a:r>
            <a:endParaRPr lang="ru-RU" sz="48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2583" y="5843822"/>
            <a:ext cx="3540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@PROF_UGTU</a:t>
            </a:r>
            <a:endParaRPr lang="ru-RU" sz="36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582" y="5622548"/>
            <a:ext cx="5330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ПРОФОРИЕНТАТОР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УГТУ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474447" y="1149724"/>
            <a:ext cx="3384000" cy="4382616"/>
            <a:chOff x="7474447" y="1149724"/>
            <a:chExt cx="3384000" cy="4382616"/>
          </a:xfrm>
        </p:grpSpPr>
        <p:pic>
          <p:nvPicPr>
            <p:cNvPr id="6" name="Picture 2" descr="https://auachicago.org/wp-content/uploads/2018/09/Instagram_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637" y="1149724"/>
              <a:ext cx="855038" cy="85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un9-11.userapi.com/c200824/v200824517/76562/EMm2WCmFaZQ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27561" r="10344" b="24717"/>
            <a:stretch/>
          </p:blipFill>
          <p:spPr bwMode="auto">
            <a:xfrm>
              <a:off x="7474447" y="2148340"/>
              <a:ext cx="3384000" cy="3384000"/>
            </a:xfrm>
            <a:prstGeom prst="roundRect">
              <a:avLst>
                <a:gd name="adj" fmla="val 10920"/>
              </a:avLst>
            </a:prstGeom>
            <a:noFill/>
            <a:effectLst>
              <a:glow rad="215900">
                <a:srgbClr val="003366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091990" y="0"/>
            <a:ext cx="0" cy="11836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080302" y="2225040"/>
            <a:ext cx="23377" cy="49457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231289" y="1199620"/>
            <a:ext cx="3384000" cy="4365815"/>
            <a:chOff x="1231289" y="1199620"/>
            <a:chExt cx="3384000" cy="4365815"/>
          </a:xfrm>
        </p:grpSpPr>
        <p:pic>
          <p:nvPicPr>
            <p:cNvPr id="5" name="Picture 4" descr="https://vekzabora.ru/uploads/elfinder/VK-log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3" b="11830"/>
            <a:stretch/>
          </p:blipFill>
          <p:spPr bwMode="auto">
            <a:xfrm>
              <a:off x="2270632" y="1199620"/>
              <a:ext cx="1305314" cy="95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sun9-24.userapi.com/c853624/v853624316/226da2/kSs9N-j4GUQ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289" y="2181435"/>
              <a:ext cx="3384000" cy="3384000"/>
            </a:xfrm>
            <a:prstGeom prst="roundRect">
              <a:avLst>
                <a:gd name="adj" fmla="val 10920"/>
              </a:avLst>
            </a:prstGeom>
            <a:noFill/>
            <a:effectLst>
              <a:glow rad="215900">
                <a:srgbClr val="FF505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08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6081519" y="4031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-45638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76882" y="1466764"/>
            <a:ext cx="2949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КУРСЫ ЕГЭ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1986" y="3765323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МЕРОПРИЯТИЯ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4399" y="3765323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ОЛИМПИАДЫ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050" y="2609760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ОБЩЕНИЕ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64782" y="4906091"/>
            <a:ext cx="5248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ГАЙД АБИТУРИЕНТУ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0835" y="4920886"/>
            <a:ext cx="4549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МАСТЕР-КЛАССЫ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6931" y="147544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ЭКСКУРСИИ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2663" y="2591035"/>
            <a:ext cx="3502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ПРОФ-ТЕСТЫ</a:t>
            </a:r>
            <a:endParaRPr lang="ru-RU" sz="32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8" b="93983" l="5301" r="96132">
                        <a14:foregroundMark x1="59599" y1="64756" x2="59599" y2="64756"/>
                        <a14:foregroundMark x1="38252" y1="34527" x2="38252" y2="34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">
            <a:off x="4641603" y="1814659"/>
            <a:ext cx="2899616" cy="28996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0000" y1="41455" x2="60000" y2="41455"/>
                        <a14:foregroundMark x1="40667" y1="58606" x2="40667" y2="58606"/>
                        <a14:backgroundMark x1="55455" y1="28182" x2="55455" y2="28182"/>
                        <a14:backgroundMark x1="26061" y1="47576" x2="26061" y2="47576"/>
                        <a14:backgroundMark x1="18303" y1="30909" x2="18303" y2="30909"/>
                        <a14:backgroundMark x1="22364" y1="46121" x2="29879" y2="45576"/>
                        <a14:backgroundMark x1="52788" y1="30788" x2="54970" y2="23212"/>
                        <a14:backgroundMark x1="67455" y1="53455" x2="76545" y2="54061"/>
                        <a14:backgroundMark x1="68727" y1="18303" x2="81939" y2="31091"/>
                        <a14:backgroundMark x1="13758" y1="43576" x2="25515" y2="22061"/>
                        <a14:backgroundMark x1="14545" y1="46788" x2="13515" y2="67455"/>
                        <a14:backgroundMark x1="21394" y1="75333" x2="43091" y2="87333"/>
                        <a14:backgroundMark x1="55758" y1="87697" x2="79091" y2="76667"/>
                        <a14:backgroundMark x1="83212" y1="70788" x2="88121" y2="54485"/>
                        <a14:backgroundMark x1="30606" y1="19152" x2="56788" y2="12121"/>
                        <a14:backgroundMark x1="80485" y1="27939" x2="88242" y2="48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">
            <a:off x="4639279" y="1806283"/>
            <a:ext cx="2899616" cy="289961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092145" y="0"/>
            <a:ext cx="7711" cy="2228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89087" y="4411654"/>
            <a:ext cx="13826" cy="27591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003366"/>
            </a:gs>
            <a:gs pos="75000">
              <a:srgbClr val="FF505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45"/>
          <p:cNvSpPr/>
          <p:nvPr/>
        </p:nvSpPr>
        <p:spPr>
          <a:xfrm>
            <a:off x="-23446" y="1724625"/>
            <a:ext cx="12238892" cy="5198194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-23446" y="-46892"/>
            <a:ext cx="12238892" cy="1781907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89029" y="233080"/>
            <a:ext cx="62824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11  ШКОЛ УХТЫ</a:t>
            </a:r>
            <a:endParaRPr lang="ru-RU" sz="54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77568" y="2504111"/>
            <a:ext cx="1980473" cy="470263"/>
            <a:chOff x="677568" y="2816627"/>
            <a:chExt cx="1980473" cy="4702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77568" y="2825225"/>
              <a:ext cx="19511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ЛИЦЕЙ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1</a:t>
              </a:r>
              <a:endParaRPr lang="ru-RU" sz="24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77568" y="2816627"/>
              <a:ext cx="1980473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9467271" y="2512709"/>
            <a:ext cx="2193229" cy="473209"/>
            <a:chOff x="1121883" y="3921049"/>
            <a:chExt cx="2193229" cy="47320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21883" y="3932593"/>
              <a:ext cx="21932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2</a:t>
              </a:r>
              <a:endParaRPr lang="ru-RU" sz="24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143362" y="3921049"/>
              <a:ext cx="2132851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352976" y="2858291"/>
            <a:ext cx="2194832" cy="477071"/>
            <a:chOff x="2058422" y="4878060"/>
            <a:chExt cx="2194832" cy="47707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058422" y="4893466"/>
              <a:ext cx="21948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3</a:t>
              </a:r>
              <a:endParaRPr lang="ru-RU" sz="2400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087809" y="4878060"/>
              <a:ext cx="2132851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1996" y="2877645"/>
            <a:ext cx="2198039" cy="470263"/>
            <a:chOff x="3154234" y="3054997"/>
            <a:chExt cx="2198039" cy="47026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154235" y="3057575"/>
              <a:ext cx="21980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5</a:t>
              </a:r>
              <a:endParaRPr lang="ru-RU" sz="24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154234" y="3054997"/>
              <a:ext cx="2132851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508397" y="4005696"/>
            <a:ext cx="2348720" cy="470263"/>
            <a:chOff x="4921634" y="3759496"/>
            <a:chExt cx="2348720" cy="47026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921634" y="3768094"/>
              <a:ext cx="23487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16</a:t>
              </a:r>
              <a:endParaRPr lang="ru-RU" sz="24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959728" y="3759496"/>
              <a:ext cx="2267722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12815" y="4014661"/>
            <a:ext cx="2343911" cy="470263"/>
            <a:chOff x="4921634" y="4571884"/>
            <a:chExt cx="2343911" cy="47026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921634" y="4580482"/>
              <a:ext cx="23439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18</a:t>
              </a:r>
              <a:endParaRPr lang="ru-RU" sz="24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954228" y="4571884"/>
              <a:ext cx="2267722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834202" y="4507750"/>
            <a:ext cx="2329484" cy="470263"/>
            <a:chOff x="8165842" y="4885391"/>
            <a:chExt cx="2329484" cy="47026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165842" y="4889691"/>
              <a:ext cx="2329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21</a:t>
              </a:r>
              <a:endParaRPr lang="ru-RU" sz="24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8184037" y="4885391"/>
              <a:ext cx="2267722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140441" y="4541804"/>
            <a:ext cx="2367956" cy="470263"/>
            <a:chOff x="6445430" y="3051758"/>
            <a:chExt cx="2367956" cy="4702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445430" y="3056058"/>
              <a:ext cx="23679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10</a:t>
              </a:r>
              <a:endParaRPr lang="ru-RU" sz="2400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477286" y="3051758"/>
              <a:ext cx="2267722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246858" y="3483007"/>
            <a:ext cx="2634054" cy="470263"/>
            <a:chOff x="8813386" y="3913634"/>
            <a:chExt cx="2634054" cy="47026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813386" y="3913634"/>
              <a:ext cx="26340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20</a:t>
              </a:r>
              <a:endParaRPr lang="ru-RU" sz="2400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8876876" y="3913634"/>
              <a:ext cx="2287513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7568" y="3489619"/>
            <a:ext cx="2343911" cy="470264"/>
            <a:chOff x="9171518" y="2816626"/>
            <a:chExt cx="2343911" cy="4702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171518" y="2825225"/>
              <a:ext cx="23439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ШКОЛА  </a:t>
              </a: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№</a:t>
              </a:r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19</a:t>
              </a:r>
              <a:endParaRPr lang="ru-RU" sz="240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9171518" y="2816626"/>
              <a:ext cx="2287513" cy="470263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352976" y="5166654"/>
            <a:ext cx="5481226" cy="830997"/>
            <a:chOff x="3352976" y="5595715"/>
            <a:chExt cx="5481226" cy="83099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352976" y="5595715"/>
              <a:ext cx="54812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УХТИНСКИЙ ТЕХНИЧЕСКИЙ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Zona Pro ExtraBold Demo" panose="02010A03040002020004" pitchFamily="50" charset="-52"/>
                </a:rPr>
                <a:t>ЛИЦЕЙ</a:t>
              </a:r>
              <a:endParaRPr lang="ru-RU" sz="2400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742760" y="5619207"/>
              <a:ext cx="4678429" cy="775740"/>
            </a:xfrm>
            <a:prstGeom prst="round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0" y="1714427"/>
            <a:ext cx="55778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14160" y="1735015"/>
            <a:ext cx="56012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6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003366"/>
            </a:gs>
            <a:gs pos="75000">
              <a:srgbClr val="FF505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-23446" y="1724625"/>
            <a:ext cx="12238892" cy="5198194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-23446" y="-46892"/>
            <a:ext cx="12238892" cy="1781907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97346" y="199209"/>
            <a:ext cx="5311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ОЛИМПИАДЫ</a:t>
            </a:r>
          </a:p>
        </p:txBody>
      </p:sp>
      <p:pic>
        <p:nvPicPr>
          <p:cNvPr id="2050" name="Picture 2" descr="https://www.ugtu.net/sites/default/files/pages/granit_nau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76" y="1944695"/>
            <a:ext cx="2443532" cy="25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ymnasium-nur.ru/wp-content/uploads/2018/10/p3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7" y="2098326"/>
            <a:ext cx="4335547" cy="18641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6lic.ru/uploads/news/2007/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65" y="4466737"/>
            <a:ext cx="4785077" cy="16947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9059872" y="3788015"/>
            <a:ext cx="2330736" cy="2373437"/>
            <a:chOff x="5260353" y="3508049"/>
            <a:chExt cx="2588031" cy="2587020"/>
          </a:xfrm>
        </p:grpSpPr>
        <p:sp>
          <p:nvSpPr>
            <p:cNvPr id="14" name="Овал 13"/>
            <p:cNvSpPr/>
            <p:nvPr/>
          </p:nvSpPr>
          <p:spPr>
            <a:xfrm>
              <a:off x="5318248" y="3622829"/>
              <a:ext cx="2472240" cy="24722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6" name="Picture 8" descr="https://ipkoil.ru/upload/iblock/cac/cac7c35fc972144d922972550b1e653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353" y="3508049"/>
              <a:ext cx="2588031" cy="2456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Прямая соединительная линия 18"/>
          <p:cNvCxnSpPr/>
          <p:nvPr/>
        </p:nvCxnSpPr>
        <p:spPr>
          <a:xfrm>
            <a:off x="0" y="1714427"/>
            <a:ext cx="55778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14160" y="1735015"/>
            <a:ext cx="56012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44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6083359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-45638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87471" y="233081"/>
            <a:ext cx="5522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МАСТЕР  КЛАССЫ</a:t>
            </a:r>
            <a:endParaRPr lang="ru-RU" sz="4000" dirty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pic>
        <p:nvPicPr>
          <p:cNvPr id="3074" name="Picture 2" descr="https://sun9-24.userapi.com/c856128/v856128671/15ee50/3H6LPuWsg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3" y="1617853"/>
            <a:ext cx="4800972" cy="3200648"/>
          </a:xfrm>
          <a:prstGeom prst="roundRect">
            <a:avLst>
              <a:gd name="adj" fmla="val 5917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211089" y="4972167"/>
            <a:ext cx="4120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«</a:t>
            </a:r>
            <a:r>
              <a:rPr lang="en-US" sz="4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ENERGY</a:t>
            </a:r>
            <a:r>
              <a:rPr lang="ru-RU" sz="5400" dirty="0" smtClean="0">
                <a:solidFill>
                  <a:srgbClr val="003366"/>
                </a:solidFill>
                <a:latin typeface="Zona Pro ExtraBold Demo" panose="02010A03040002020004" pitchFamily="50" charset="-52"/>
              </a:rPr>
              <a:t>4</a:t>
            </a:r>
            <a:r>
              <a:rPr lang="en-US" sz="4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ME</a:t>
            </a:r>
            <a:r>
              <a:rPr lang="ru-RU" sz="4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 b="2892"/>
          <a:stretch/>
        </p:blipFill>
        <p:spPr>
          <a:xfrm>
            <a:off x="6526356" y="1557591"/>
            <a:ext cx="5085144" cy="3260910"/>
          </a:xfrm>
          <a:prstGeom prst="roundRect">
            <a:avLst>
              <a:gd name="adj" fmla="val 10278"/>
            </a:avLst>
          </a:prstGeom>
          <a:ln w="28575">
            <a:solidFill>
              <a:schemeClr val="bg1"/>
            </a:solidFill>
          </a:ln>
        </p:spPr>
      </p:pic>
      <p:sp>
        <p:nvSpPr>
          <p:cNvPr id="60" name="Прямоугольник 59"/>
          <p:cNvSpPr/>
          <p:nvPr/>
        </p:nvSpPr>
        <p:spPr>
          <a:xfrm>
            <a:off x="7432101" y="5051582"/>
            <a:ext cx="3273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И ДРУГИЕ</a:t>
            </a:r>
            <a:r>
              <a:rPr lang="ru-RU" sz="4000" dirty="0" smtClean="0">
                <a:solidFill>
                  <a:srgbClr val="FF5050"/>
                </a:solidFill>
                <a:latin typeface="Zona Pro ExtraBold Demo" panose="02010A03040002020004" pitchFamily="50" charset="-52"/>
              </a:rPr>
              <a:t>…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096000" y="0"/>
            <a:ext cx="0" cy="11836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080302" y="2225040"/>
            <a:ext cx="23377" cy="49457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4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3366"/>
            </a:gs>
            <a:gs pos="25000">
              <a:srgbClr val="FF5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-23446" y="1724625"/>
            <a:ext cx="12238892" cy="5198194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23446" y="-46892"/>
            <a:ext cx="12238892" cy="1781907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sun9-57.userapi.com/c856128/v856128671/15eedc/ojrWhp4H5g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2" y="1867022"/>
            <a:ext cx="3838502" cy="2559001"/>
          </a:xfrm>
          <a:prstGeom prst="roundRect">
            <a:avLst>
              <a:gd name="adj" fmla="val 5932"/>
            </a:avLst>
          </a:prstGeom>
          <a:noFill/>
          <a:ln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4833" y="203600"/>
            <a:ext cx="4802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ЭКСКУРСИИ</a:t>
            </a:r>
          </a:p>
        </p:txBody>
      </p:sp>
      <p:pic>
        <p:nvPicPr>
          <p:cNvPr id="4098" name="Picture 2" descr="https://sun9-57.userapi.com/c856128/v856128671/15eeaa/WdrwwV8efC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1246"/>
          <a:stretch/>
        </p:blipFill>
        <p:spPr bwMode="auto">
          <a:xfrm>
            <a:off x="7323832" y="1890172"/>
            <a:ext cx="4442558" cy="2763282"/>
          </a:xfrm>
          <a:prstGeom prst="roundRect">
            <a:avLst>
              <a:gd name="adj" fmla="val 5416"/>
            </a:avLst>
          </a:prstGeom>
          <a:noFill/>
          <a:ln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pic>
        <p:nvPicPr>
          <p:cNvPr id="10" name="Picture 4" descr="https://sun9-13.userapi.com/c856128/v856128671/15ee82/-uB9jukNB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04" y="3437963"/>
            <a:ext cx="4729044" cy="3152696"/>
          </a:xfrm>
          <a:prstGeom prst="roundRect">
            <a:avLst>
              <a:gd name="adj" fmla="val 12800"/>
            </a:avLst>
          </a:prstGeom>
          <a:noFill/>
          <a:ln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1714427"/>
            <a:ext cx="55778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614160" y="1735015"/>
            <a:ext cx="56012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2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003366"/>
            </a:gs>
            <a:gs pos="75000">
              <a:srgbClr val="FF505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-23446" y="1724625"/>
            <a:ext cx="12238892" cy="5198194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23446" y="-46892"/>
            <a:ext cx="12238892" cy="1781907"/>
          </a:xfrm>
          <a:custGeom>
            <a:avLst/>
            <a:gdLst>
              <a:gd name="connsiteX0" fmla="*/ 0 w 12238892"/>
              <a:gd name="connsiteY0" fmla="*/ 0 h 1781907"/>
              <a:gd name="connsiteX1" fmla="*/ 12238892 w 12238892"/>
              <a:gd name="connsiteY1" fmla="*/ 0 h 1781907"/>
              <a:gd name="connsiteX2" fmla="*/ 12238892 w 12238892"/>
              <a:gd name="connsiteY2" fmla="*/ 1781907 h 1781907"/>
              <a:gd name="connsiteX3" fmla="*/ 23446 w 12238892"/>
              <a:gd name="connsiteY3" fmla="*/ 1781907 h 1781907"/>
              <a:gd name="connsiteX4" fmla="*/ 0 w 12238892"/>
              <a:gd name="connsiteY4" fmla="*/ 0 h 17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892" h="1781907">
                <a:moveTo>
                  <a:pt x="0" y="0"/>
                </a:moveTo>
                <a:lnTo>
                  <a:pt x="12238892" y="0"/>
                </a:lnTo>
                <a:lnTo>
                  <a:pt x="12238892" y="1781907"/>
                </a:lnTo>
                <a:lnTo>
                  <a:pt x="23446" y="1781907"/>
                </a:lnTo>
                <a:lnTo>
                  <a:pt x="0" y="0"/>
                </a:ln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sun9-46.userapi.com/c857616/v857616148/189366/QAnBD3fRJW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15142" r="8562" b="8000"/>
          <a:stretch/>
        </p:blipFill>
        <p:spPr bwMode="auto">
          <a:xfrm>
            <a:off x="7246569" y="1823697"/>
            <a:ext cx="4079969" cy="2772693"/>
          </a:xfrm>
          <a:prstGeom prst="roundRect">
            <a:avLst/>
          </a:prstGeom>
          <a:noFill/>
          <a:ln w="28575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7.userapi.com/c846020/v846020674/1ccafb/oIAZSS2ja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7887" r="9228" b="16570"/>
          <a:stretch/>
        </p:blipFill>
        <p:spPr bwMode="auto">
          <a:xfrm>
            <a:off x="7454912" y="4291627"/>
            <a:ext cx="3891072" cy="2280212"/>
          </a:xfrm>
          <a:prstGeom prst="roundRect">
            <a:avLst/>
          </a:prstGeom>
          <a:noFill/>
          <a:ln w="28575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3.userapi.com/c857616/v857616148/189352/-PYnGO1Glf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/>
          <a:stretch/>
        </p:blipFill>
        <p:spPr bwMode="auto">
          <a:xfrm>
            <a:off x="821246" y="1858422"/>
            <a:ext cx="3916558" cy="2381426"/>
          </a:xfrm>
          <a:prstGeom prst="roundRect">
            <a:avLst/>
          </a:prstGeom>
          <a:noFill/>
          <a:ln w="28575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35.userapi.com/c857616/v857616148/18935c/62Bvg2-bCw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14000" r="4077" b="9194"/>
          <a:stretch/>
        </p:blipFill>
        <p:spPr bwMode="auto">
          <a:xfrm>
            <a:off x="794257" y="4181033"/>
            <a:ext cx="4146784" cy="2402381"/>
          </a:xfrm>
          <a:prstGeom prst="roundRect">
            <a:avLst>
              <a:gd name="adj" fmla="val 11308"/>
            </a:avLst>
          </a:prstGeom>
          <a:noFill/>
          <a:ln w="28575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7944" y="184176"/>
            <a:ext cx="5716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МЕРОПРИЯТИЯ</a:t>
            </a:r>
          </a:p>
        </p:txBody>
      </p:sp>
      <p:pic>
        <p:nvPicPr>
          <p:cNvPr id="5128" name="Picture 8" descr="https://sun9-21.userapi.com/c851428/v851428992/10ca0d/sOzf5TSUj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r="6475"/>
          <a:stretch/>
        </p:blipFill>
        <p:spPr bwMode="auto">
          <a:xfrm>
            <a:off x="4523086" y="3030837"/>
            <a:ext cx="3303888" cy="2629183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1714427"/>
            <a:ext cx="55778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614160" y="1735015"/>
            <a:ext cx="56012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0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6083359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45638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080760" y="0"/>
            <a:ext cx="0" cy="11887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96000" y="4737463"/>
            <a:ext cx="0" cy="22963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66" y="1788110"/>
            <a:ext cx="9627883" cy="3013641"/>
          </a:xfrm>
          <a:prstGeom prst="roundRect">
            <a:avLst>
              <a:gd name="adj" fmla="val 38571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630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3366"/>
            </a:gs>
            <a:gs pos="50000">
              <a:srgbClr val="FF5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5638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083359" y="0"/>
            <a:ext cx="6119446" cy="7033846"/>
          </a:xfrm>
          <a:custGeom>
            <a:avLst/>
            <a:gdLst>
              <a:gd name="connsiteX0" fmla="*/ 23446 w 6119446"/>
              <a:gd name="connsiteY0" fmla="*/ 0 h 7033846"/>
              <a:gd name="connsiteX1" fmla="*/ 6119446 w 6119446"/>
              <a:gd name="connsiteY1" fmla="*/ 0 h 7033846"/>
              <a:gd name="connsiteX2" fmla="*/ 6119446 w 6119446"/>
              <a:gd name="connsiteY2" fmla="*/ 7033846 h 7033846"/>
              <a:gd name="connsiteX3" fmla="*/ 0 w 6119446"/>
              <a:gd name="connsiteY3" fmla="*/ 7033846 h 7033846"/>
              <a:gd name="connsiteX4" fmla="*/ 23446 w 6119446"/>
              <a:gd name="connsiteY4" fmla="*/ 0 h 703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446" h="7033846">
                <a:moveTo>
                  <a:pt x="23446" y="0"/>
                </a:moveTo>
                <a:lnTo>
                  <a:pt x="6119446" y="0"/>
                </a:lnTo>
                <a:lnTo>
                  <a:pt x="6119446" y="7033846"/>
                </a:lnTo>
                <a:lnTo>
                  <a:pt x="0" y="7033846"/>
                </a:lnTo>
                <a:cubicBezTo>
                  <a:pt x="7815" y="4681415"/>
                  <a:pt x="15631" y="2328985"/>
                  <a:pt x="23446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67478" y="273028"/>
            <a:ext cx="542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НАШИ </a:t>
            </a:r>
            <a:r>
              <a:rPr lang="en-US" sz="4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MEDIA</a:t>
            </a:r>
            <a:endParaRPr lang="ru-RU" sz="48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836" y="233081"/>
            <a:ext cx="11600329" cy="6409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qum" panose="020005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2583" y="5843822"/>
            <a:ext cx="3540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@PROF_UGTU</a:t>
            </a:r>
            <a:endParaRPr lang="ru-RU" sz="3600" dirty="0" smtClean="0">
              <a:solidFill>
                <a:schemeClr val="bg1"/>
              </a:solidFill>
              <a:latin typeface="Zona Pro ExtraBold Demo" panose="02010A03040002020004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582" y="5622548"/>
            <a:ext cx="5330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ПРОФОРИЕНТАТОР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Zona Pro ExtraBold Demo" panose="02010A03040002020004" pitchFamily="50" charset="-52"/>
              </a:rPr>
              <a:t>УГТУ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474447" y="1149724"/>
            <a:ext cx="3384000" cy="4382616"/>
            <a:chOff x="7474447" y="1149724"/>
            <a:chExt cx="3384000" cy="4382616"/>
          </a:xfrm>
        </p:grpSpPr>
        <p:pic>
          <p:nvPicPr>
            <p:cNvPr id="6" name="Picture 2" descr="https://auachicago.org/wp-content/uploads/2018/09/Instagram_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637" y="1149724"/>
              <a:ext cx="855038" cy="85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un9-11.userapi.com/c200824/v200824517/76562/EMm2WCmFaZQ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9" t="27561" r="10344" b="24717"/>
            <a:stretch/>
          </p:blipFill>
          <p:spPr bwMode="auto">
            <a:xfrm>
              <a:off x="7474447" y="2148340"/>
              <a:ext cx="3384000" cy="3384000"/>
            </a:xfrm>
            <a:prstGeom prst="roundRect">
              <a:avLst>
                <a:gd name="adj" fmla="val 10920"/>
              </a:avLst>
            </a:prstGeom>
            <a:noFill/>
            <a:effectLst>
              <a:glow rad="215900">
                <a:srgbClr val="003366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82">
            <a:off x="5434735" y="1067907"/>
            <a:ext cx="1322530" cy="132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091990" y="0"/>
            <a:ext cx="0" cy="11836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080302" y="2225040"/>
            <a:ext cx="23377" cy="49457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231289" y="1199620"/>
            <a:ext cx="3384000" cy="4365815"/>
            <a:chOff x="1231289" y="1199620"/>
            <a:chExt cx="3384000" cy="4365815"/>
          </a:xfrm>
        </p:grpSpPr>
        <p:pic>
          <p:nvPicPr>
            <p:cNvPr id="5" name="Picture 4" descr="https://vekzabora.ru/uploads/elfinder/VK-log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3" b="11830"/>
            <a:stretch/>
          </p:blipFill>
          <p:spPr bwMode="auto">
            <a:xfrm>
              <a:off x="2270632" y="1199620"/>
              <a:ext cx="1305314" cy="95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sun9-24.userapi.com/c853624/v853624316/226da2/kSs9N-j4GUQ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289" y="2181435"/>
              <a:ext cx="3384000" cy="3384000"/>
            </a:xfrm>
            <a:prstGeom prst="roundRect">
              <a:avLst>
                <a:gd name="adj" fmla="val 10920"/>
              </a:avLst>
            </a:prstGeom>
            <a:noFill/>
            <a:effectLst>
              <a:glow rad="215900">
                <a:srgbClr val="FF505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17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141</Words>
  <Application>Microsoft Office PowerPoint</Application>
  <PresentationFormat>Широкоэкранный</PresentationFormat>
  <Paragraphs>87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Aqum</vt:lpstr>
      <vt:lpstr>Zona Pro ExtraBold Demo</vt:lpstr>
      <vt:lpstr>Arial</vt:lpstr>
      <vt:lpstr>Calibri</vt:lpstr>
      <vt:lpstr>Calibri Light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Стрекаловский</dc:creator>
  <cp:lastModifiedBy>Артем Стрекаловский</cp:lastModifiedBy>
  <cp:revision>79</cp:revision>
  <dcterms:created xsi:type="dcterms:W3CDTF">2020-01-13T23:23:47Z</dcterms:created>
  <dcterms:modified xsi:type="dcterms:W3CDTF">2020-04-24T22:05:34Z</dcterms:modified>
</cp:coreProperties>
</file>