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7" r:id="rId6"/>
    <p:sldId id="263" r:id="rId7"/>
    <p:sldId id="264" r:id="rId8"/>
    <p:sldId id="265" r:id="rId9"/>
    <p:sldId id="268" r:id="rId10"/>
  </p:sldIdLst>
  <p:sldSz cx="9144000" cy="5143500" type="screen16x9"/>
  <p:notesSz cx="6858000" cy="9144000"/>
  <p:embeddedFontLst>
    <p:embeddedFont>
      <p:font typeface="Alegreya Sans Bold Bold" panose="020B0604020202020204" charset="0"/>
      <p:regular r:id="rId12"/>
    </p:embeddedFont>
    <p:embeddedFont>
      <p:font typeface="Lato Light" panose="020F0502020204030203" pitchFamily="34" charset="0"/>
      <p:regular r:id="rId13"/>
      <p:bold r:id="rId14"/>
      <p:italic r:id="rId15"/>
      <p:boldItalic r:id="rId16"/>
    </p:embeddedFont>
    <p:embeddedFont>
      <p:font typeface="Roboto Slab Light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2C3"/>
    <a:srgbClr val="F66765"/>
    <a:srgbClr val="FFB600"/>
    <a:srgbClr val="4A5C65"/>
    <a:srgbClr val="02BDC7"/>
    <a:srgbClr val="88D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314603-F666-4F16-BF3E-E864E8DABD10}">
  <a:tblStyle styleId="{39314603-F666-4F16-BF3E-E864E8DABD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87" autoAdjust="0"/>
  </p:normalViewPr>
  <p:slideViewPr>
    <p:cSldViewPr>
      <p:cViewPr>
        <p:scale>
          <a:sx n="92" d="100"/>
          <a:sy n="92" d="100"/>
        </p:scale>
        <p:origin x="605" y="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2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2845" y="1246350"/>
            <a:ext cx="2650800" cy="2650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95461" y="1876425"/>
            <a:ext cx="5610355" cy="215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spc="560" dirty="0">
                <a:solidFill>
                  <a:srgbClr val="0DA0E0"/>
                </a:solidFill>
                <a:latin typeface="Alegreya Sans Bold Bold"/>
              </a:rPr>
              <a:t>ИРКУТСКИЙ РЕГИОНАЛЬНЫЙ ВОЛОНТЕРСКИЙ ЦЕНТР</a:t>
            </a:r>
            <a:endParaRPr lang="ru-RU" sz="2800" spc="560" dirty="0">
              <a:solidFill>
                <a:srgbClr val="0DA0E0"/>
              </a:solidFill>
              <a:latin typeface="Alegreya Sans Bold Bold"/>
            </a:endParaRPr>
          </a:p>
          <a:p>
            <a:pPr>
              <a:lnSpc>
                <a:spcPts val="3360"/>
              </a:lnSpc>
            </a:pPr>
            <a:endParaRPr lang="ru-RU" sz="2800" spc="560" dirty="0">
              <a:solidFill>
                <a:srgbClr val="0DA0E0"/>
              </a:solidFill>
              <a:latin typeface="Alegreya Sans Bold Bold"/>
            </a:endParaRPr>
          </a:p>
          <a:p>
            <a:pPr>
              <a:lnSpc>
                <a:spcPts val="3360"/>
              </a:lnSpc>
            </a:pPr>
            <a:r>
              <a:rPr lang="ru-RU" sz="2800" spc="560" dirty="0">
                <a:solidFill>
                  <a:srgbClr val="0DA0E0"/>
                </a:solidFill>
                <a:latin typeface="Alegreya Sans Bold Bold"/>
              </a:rPr>
              <a:t>Иркутская область</a:t>
            </a:r>
            <a:endParaRPr lang="en-US" sz="2800" spc="560" dirty="0">
              <a:solidFill>
                <a:srgbClr val="0DA0E0"/>
              </a:solidFill>
              <a:latin typeface="Alegreya Sans Bold Bold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-609600" y="-604182"/>
            <a:ext cx="1789263" cy="1850532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B9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grpSp>
        <p:nvGrpSpPr>
          <p:cNvPr id="5" name="Group 5"/>
          <p:cNvGrpSpPr/>
          <p:nvPr/>
        </p:nvGrpSpPr>
        <p:grpSpPr>
          <a:xfrm>
            <a:off x="-487468" y="-475189"/>
            <a:ext cx="1278189" cy="127818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4119" y="362370"/>
            <a:ext cx="297483" cy="29748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" name="Блок-схема: узел 43"/>
          <p:cNvSpPr/>
          <p:nvPr/>
        </p:nvSpPr>
        <p:spPr>
          <a:xfrm>
            <a:off x="2917934" y="4546533"/>
            <a:ext cx="411414" cy="40575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DA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grpSp>
        <p:nvGrpSpPr>
          <p:cNvPr id="10" name="Group 10"/>
          <p:cNvGrpSpPr/>
          <p:nvPr/>
        </p:nvGrpSpPr>
        <p:grpSpPr>
          <a:xfrm>
            <a:off x="5265808" y="692644"/>
            <a:ext cx="220714" cy="22071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DA0E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74747" y="4518794"/>
            <a:ext cx="220714" cy="22071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DA0E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504906" y="3990056"/>
            <a:ext cx="1278189" cy="1278189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284192" y="3990056"/>
            <a:ext cx="220714" cy="220714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67166" y="3373270"/>
            <a:ext cx="534332" cy="534332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DA0E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" name="Блок-схема: узел 46"/>
          <p:cNvSpPr/>
          <p:nvPr/>
        </p:nvSpPr>
        <p:spPr>
          <a:xfrm>
            <a:off x="8284685" y="596967"/>
            <a:ext cx="1316516" cy="136086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DA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grpSp>
        <p:nvGrpSpPr>
          <p:cNvPr id="24" name="Group 24"/>
          <p:cNvGrpSpPr/>
          <p:nvPr/>
        </p:nvGrpSpPr>
        <p:grpSpPr>
          <a:xfrm>
            <a:off x="8669274" y="845875"/>
            <a:ext cx="863046" cy="86304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DA0E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394549" y="1619565"/>
            <a:ext cx="235102" cy="235102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DA0E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19358" y="1246350"/>
            <a:ext cx="220714" cy="220714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04058" y="3769342"/>
            <a:ext cx="220714" cy="220714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090282" y="3373270"/>
            <a:ext cx="220714" cy="220714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DA0E0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Блок-схема: узел 44"/>
          <p:cNvSpPr/>
          <p:nvPr/>
        </p:nvSpPr>
        <p:spPr>
          <a:xfrm>
            <a:off x="5113710" y="4406511"/>
            <a:ext cx="372320" cy="3429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B9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grpSp>
        <p:nvGrpSpPr>
          <p:cNvPr id="34" name="Group 34"/>
          <p:cNvGrpSpPr/>
          <p:nvPr/>
        </p:nvGrpSpPr>
        <p:grpSpPr>
          <a:xfrm>
            <a:off x="3122936" y="-56808"/>
            <a:ext cx="315964" cy="315964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DA0E0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22874" y="4831147"/>
            <a:ext cx="417424" cy="417424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739790" y="4113037"/>
            <a:ext cx="636375" cy="636375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659814" y="1737116"/>
            <a:ext cx="220714" cy="220714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B9548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Блок-схема: узел 47"/>
          <p:cNvSpPr/>
          <p:nvPr/>
        </p:nvSpPr>
        <p:spPr>
          <a:xfrm>
            <a:off x="6498689" y="-362155"/>
            <a:ext cx="762692" cy="742950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0B9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solidFill>
              <a:srgbClr val="02A0E4">
                <a:alpha val="16863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7975" y="246361"/>
            <a:ext cx="169937" cy="16993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96461" y="848589"/>
            <a:ext cx="610811" cy="61081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8627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4941" y="246361"/>
            <a:ext cx="951535" cy="95153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9935" y="1658319"/>
            <a:ext cx="113787" cy="11378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9608" y="-158559"/>
            <a:ext cx="404920" cy="40492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87992" y="1405603"/>
            <a:ext cx="252716" cy="25271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565747" y="391030"/>
            <a:ext cx="6292584" cy="1222087"/>
            <a:chOff x="0" y="-28575"/>
            <a:chExt cx="16780224" cy="3258897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28575"/>
              <a:ext cx="16780224" cy="1915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7"/>
                </a:lnSpc>
              </a:pPr>
              <a:r>
                <a:rPr lang="en-US" sz="2878" spc="201" dirty="0">
                  <a:solidFill>
                    <a:srgbClr val="02A0E4"/>
                  </a:solidFill>
                  <a:latin typeface="Evolventa Bold"/>
                </a:rPr>
                <a:t>ИРВЦ ОСНОВАН В </a:t>
              </a:r>
              <a:r>
                <a:rPr lang="en-US" sz="2878" spc="201" dirty="0">
                  <a:solidFill>
                    <a:srgbClr val="036D34"/>
                  </a:solidFill>
                  <a:latin typeface="Evolventa Bold"/>
                </a:rPr>
                <a:t>2014</a:t>
              </a:r>
              <a:r>
                <a:rPr lang="en-US" sz="2878" spc="201" dirty="0">
                  <a:solidFill>
                    <a:srgbClr val="F8C133"/>
                  </a:solidFill>
                  <a:latin typeface="Evolventa Bold"/>
                </a:rPr>
                <a:t> </a:t>
              </a:r>
              <a:r>
                <a:rPr lang="en-US" sz="2878" spc="201" dirty="0">
                  <a:solidFill>
                    <a:srgbClr val="02A0E4"/>
                  </a:solidFill>
                  <a:latin typeface="Evolventa Bold"/>
                </a:rPr>
                <a:t>ГОДУ</a:t>
              </a:r>
            </a:p>
            <a:p>
              <a:pPr>
                <a:lnSpc>
                  <a:spcPts val="2873"/>
                </a:lnSpc>
              </a:pPr>
              <a:endParaRPr lang="en-US" sz="2878" spc="201" dirty="0">
                <a:solidFill>
                  <a:srgbClr val="02A0E4"/>
                </a:solidFill>
                <a:latin typeface="Evolventa Bold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355040"/>
              <a:ext cx="15495816" cy="87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3"/>
                </a:lnSpc>
              </a:pPr>
              <a:endParaRPr sz="700"/>
            </a:p>
          </p:txBody>
        </p:sp>
      </p:grpSp>
      <p:sp>
        <p:nvSpPr>
          <p:cNvPr id="31" name="AutoShape 31"/>
          <p:cNvSpPr/>
          <p:nvPr/>
        </p:nvSpPr>
        <p:spPr>
          <a:xfrm rot="-5400000">
            <a:off x="3375050" y="2839433"/>
            <a:ext cx="2874124" cy="0"/>
          </a:xfrm>
          <a:prstGeom prst="line">
            <a:avLst/>
          </a:prstGeom>
          <a:ln w="152400" cap="rnd">
            <a:solidFill>
              <a:srgbClr val="68B5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32" name="Group 32"/>
          <p:cNvGrpSpPr/>
          <p:nvPr/>
        </p:nvGrpSpPr>
        <p:grpSpPr>
          <a:xfrm>
            <a:off x="4657307" y="1299832"/>
            <a:ext cx="309610" cy="309610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14555" y="1273373"/>
            <a:ext cx="3757445" cy="1253722"/>
            <a:chOff x="0" y="0"/>
            <a:chExt cx="10019854" cy="3343257"/>
          </a:xfrm>
        </p:grpSpPr>
        <p:sp>
          <p:nvSpPr>
            <p:cNvPr id="35" name="TextBox 35"/>
            <p:cNvSpPr txBox="1"/>
            <p:nvPr/>
          </p:nvSpPr>
          <p:spPr>
            <a:xfrm>
              <a:off x="0" y="0"/>
              <a:ext cx="10019854" cy="254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66"/>
                </a:lnSpc>
              </a:pP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ТОП ЛУЧШИХ </a:t>
              </a:r>
              <a:br>
                <a:rPr lang="ru-RU" sz="1800" spc="126" dirty="0">
                  <a:solidFill>
                    <a:srgbClr val="606A79"/>
                  </a:solidFill>
                  <a:latin typeface="Evolventa Bold"/>
                </a:rPr>
              </a:b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ВОЛОНТЕРСКИХ ЦЕНТРОВ </a:t>
              </a:r>
              <a:br>
                <a:rPr lang="ru-RU" sz="1800" spc="126" dirty="0">
                  <a:solidFill>
                    <a:srgbClr val="606A79"/>
                  </a:solidFill>
                  <a:latin typeface="Evolventa Bold"/>
                </a:rPr>
              </a:b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СФО</a:t>
              </a:r>
              <a:endParaRPr lang="en-US" sz="1800" spc="126" dirty="0">
                <a:solidFill>
                  <a:srgbClr val="606A79"/>
                </a:solidFill>
                <a:latin typeface="Evolventa Bold"/>
              </a:endParaRPr>
            </a:p>
            <a:p>
              <a:pPr>
                <a:lnSpc>
                  <a:spcPts val="2873"/>
                </a:lnSpc>
              </a:pPr>
              <a:endParaRPr lang="en-US" sz="1800" spc="126" dirty="0">
                <a:solidFill>
                  <a:srgbClr val="606A79"/>
                </a:solidFill>
                <a:latin typeface="Evolventa Bold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2467975"/>
              <a:ext cx="9252905" cy="87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3"/>
                </a:lnSpc>
              </a:pPr>
              <a:endParaRPr sz="70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065357" y="1821747"/>
            <a:ext cx="3387473" cy="1472908"/>
            <a:chOff x="0" y="0"/>
            <a:chExt cx="9033260" cy="3927753"/>
          </a:xfrm>
        </p:grpSpPr>
        <p:sp>
          <p:nvSpPr>
            <p:cNvPr id="38" name="TextBox 38"/>
            <p:cNvSpPr txBox="1"/>
            <p:nvPr/>
          </p:nvSpPr>
          <p:spPr>
            <a:xfrm>
              <a:off x="0" y="0"/>
              <a:ext cx="9033260" cy="27699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800" spc="126" dirty="0">
                  <a:solidFill>
                    <a:srgbClr val="606A79"/>
                  </a:solidFill>
                  <a:latin typeface="Evolventa Bold"/>
                </a:rPr>
                <a:t>ЛАУРЕАТ ВСЕРОССИЙСКОГО ЭТАПА КОНКУРСА «ДОБРОВОЛЕЦ РОССИИ»</a:t>
              </a:r>
            </a:p>
            <a:p>
              <a:pPr>
                <a:lnSpc>
                  <a:spcPts val="1674"/>
                </a:lnSpc>
              </a:pPr>
              <a:endParaRPr lang="en-US" sz="1800" spc="126" dirty="0">
                <a:solidFill>
                  <a:srgbClr val="606A79"/>
                </a:solidFill>
                <a:latin typeface="Evolventa Bold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3052471"/>
              <a:ext cx="8341828" cy="87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3"/>
                </a:lnSpc>
              </a:pPr>
              <a:endParaRPr sz="70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14555" y="2344834"/>
            <a:ext cx="3762392" cy="1472908"/>
            <a:chOff x="0" y="0"/>
            <a:chExt cx="10033046" cy="3927753"/>
          </a:xfrm>
        </p:grpSpPr>
        <p:sp>
          <p:nvSpPr>
            <p:cNvPr id="41" name="TextBox 41"/>
            <p:cNvSpPr txBox="1"/>
            <p:nvPr/>
          </p:nvSpPr>
          <p:spPr>
            <a:xfrm>
              <a:off x="0" y="0"/>
              <a:ext cx="10033046" cy="285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66"/>
                </a:lnSpc>
              </a:pPr>
              <a:r>
                <a:rPr lang="en-US" sz="1800" spc="126" dirty="0">
                  <a:solidFill>
                    <a:srgbClr val="606A79"/>
                  </a:solidFill>
                  <a:latin typeface="Evolventa Bold"/>
                </a:rPr>
                <a:t>РЕСУРСНЫЙ ЦЕНТР ПО ПОДГОТОВКЕ ВОЛОНТЕРОВ </a:t>
              </a:r>
            </a:p>
            <a:p>
              <a:pPr algn="r">
                <a:lnSpc>
                  <a:spcPts val="1674"/>
                </a:lnSpc>
              </a:pP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ИГРЫ БУДУЩЕГО 2024</a:t>
              </a:r>
              <a:br>
                <a:rPr lang="ru-RU" sz="1800" spc="126" dirty="0">
                  <a:solidFill>
                    <a:srgbClr val="606A79"/>
                  </a:solidFill>
                  <a:latin typeface="Evolventa Bold"/>
                </a:rPr>
              </a:b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и </a:t>
              </a:r>
              <a:r>
                <a:rPr lang="en-US" sz="1800" spc="126" dirty="0">
                  <a:solidFill>
                    <a:srgbClr val="606A79"/>
                  </a:solidFill>
                  <a:latin typeface="Evolventa Bold"/>
                </a:rPr>
                <a:t>WORLD SKILLS</a:t>
              </a: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 2019 </a:t>
              </a:r>
              <a:br>
                <a:rPr lang="ru-RU" sz="1800" spc="126" dirty="0">
                  <a:solidFill>
                    <a:srgbClr val="606A79"/>
                  </a:solidFill>
                  <a:latin typeface="Evolventa Bold"/>
                </a:rPr>
              </a:b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КАЗАНЬ</a:t>
              </a:r>
              <a:endParaRPr lang="en-US" sz="1800" spc="126" dirty="0">
                <a:solidFill>
                  <a:srgbClr val="606A79"/>
                </a:solidFill>
                <a:latin typeface="Evolventa Bold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3052471"/>
              <a:ext cx="9265086" cy="87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3"/>
                </a:lnSpc>
              </a:pPr>
              <a:endParaRPr sz="70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14555" y="3587836"/>
            <a:ext cx="3762392" cy="1511008"/>
            <a:chOff x="0" y="0"/>
            <a:chExt cx="10033046" cy="4029353"/>
          </a:xfrm>
        </p:grpSpPr>
        <p:sp>
          <p:nvSpPr>
            <p:cNvPr id="44" name="TextBox 44"/>
            <p:cNvSpPr txBox="1"/>
            <p:nvPr/>
          </p:nvSpPr>
          <p:spPr>
            <a:xfrm>
              <a:off x="0" y="0"/>
              <a:ext cx="10033046" cy="1726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566"/>
                </a:lnSpc>
              </a:pPr>
              <a:endParaRPr sz="700" dirty="0"/>
            </a:p>
            <a:p>
              <a:pPr algn="r">
                <a:lnSpc>
                  <a:spcPts val="1674"/>
                </a:lnSpc>
              </a:pPr>
              <a:r>
                <a:rPr lang="ru-RU" sz="1800" spc="42" dirty="0">
                  <a:solidFill>
                    <a:srgbClr val="606A79"/>
                  </a:solidFill>
                  <a:latin typeface="Arimo Bold"/>
                </a:rPr>
                <a:t>РЕГИОНАЛЬНЫЙ ПРЕДСТАВИТЕЛЬ ПЛАТФОРМЫ ДОБРО.РФ</a:t>
              </a:r>
              <a:endParaRPr lang="en-US" sz="1800" spc="42" dirty="0">
                <a:solidFill>
                  <a:srgbClr val="606A79"/>
                </a:solidFill>
                <a:latin typeface="Arimo Bold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3154071"/>
              <a:ext cx="9265086" cy="87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3"/>
                </a:lnSpc>
              </a:pPr>
              <a:endParaRPr sz="7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065357" y="2906766"/>
            <a:ext cx="3387473" cy="1866609"/>
            <a:chOff x="0" y="0"/>
            <a:chExt cx="9033260" cy="4977622"/>
          </a:xfrm>
        </p:grpSpPr>
        <p:sp>
          <p:nvSpPr>
            <p:cNvPr id="47" name="TextBox 47"/>
            <p:cNvSpPr txBox="1"/>
            <p:nvPr/>
          </p:nvSpPr>
          <p:spPr>
            <a:xfrm>
              <a:off x="0" y="0"/>
              <a:ext cx="9033260" cy="3881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6"/>
                </a:lnSpc>
              </a:pPr>
              <a:r>
                <a:rPr lang="en-US" sz="1800" spc="126" dirty="0">
                  <a:solidFill>
                    <a:srgbClr val="606A79"/>
                  </a:solidFill>
                  <a:latin typeface="Evolventa Bold"/>
                </a:rPr>
                <a:t>ЭСТАФЕТА ОГНЯ УНИВЕРСИАДЫ 2019, </a:t>
              </a:r>
              <a:br>
                <a:rPr lang="en-US" sz="1800" spc="126" dirty="0">
                  <a:solidFill>
                    <a:srgbClr val="606A79"/>
                  </a:solidFill>
                  <a:latin typeface="Evolventa Bold"/>
                </a:rPr>
              </a:br>
              <a:r>
                <a:rPr lang="en-US" sz="1800" spc="126" dirty="0">
                  <a:solidFill>
                    <a:srgbClr val="606A79"/>
                  </a:solidFill>
                  <a:latin typeface="Evolventa Bold"/>
                </a:rPr>
                <a:t>ЧЕМПИОНАТ МИРА ПО ХОККЕЮ С МЯЧОМ</a:t>
              </a: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 </a:t>
              </a:r>
              <a:br>
                <a:rPr lang="ru-RU" sz="1800" spc="126" dirty="0">
                  <a:solidFill>
                    <a:srgbClr val="606A79"/>
                  </a:solidFill>
                  <a:latin typeface="Evolventa Bold"/>
                </a:rPr>
              </a:br>
              <a:r>
                <a:rPr lang="ru-RU" sz="1800" spc="126" dirty="0">
                  <a:solidFill>
                    <a:srgbClr val="606A79"/>
                  </a:solidFill>
                  <a:latin typeface="Evolventa Bold"/>
                </a:rPr>
                <a:t>2018, 2020</a:t>
              </a:r>
              <a:endParaRPr lang="en-US" sz="1800" spc="126" dirty="0">
                <a:solidFill>
                  <a:srgbClr val="606A79"/>
                </a:solidFill>
                <a:latin typeface="Evolventa Bold"/>
              </a:endParaRPr>
            </a:p>
            <a:p>
              <a:pPr>
                <a:lnSpc>
                  <a:spcPts val="1566"/>
                </a:lnSpc>
              </a:pPr>
              <a:endParaRPr lang="en-US" sz="1800" spc="126" dirty="0">
                <a:solidFill>
                  <a:srgbClr val="606A79"/>
                </a:solidFill>
                <a:latin typeface="Evolventa Bold"/>
              </a:endParaRPr>
            </a:p>
            <a:p>
              <a:pPr>
                <a:lnSpc>
                  <a:spcPts val="1674"/>
                </a:lnSpc>
              </a:pPr>
              <a:endParaRPr lang="en-US" sz="1800" spc="126" dirty="0">
                <a:solidFill>
                  <a:srgbClr val="606A79"/>
                </a:solidFill>
                <a:latin typeface="Evolventa Bold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4102340"/>
              <a:ext cx="8341828" cy="875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3"/>
                </a:lnSpc>
              </a:pPr>
              <a:endParaRPr sz="7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657307" y="1978074"/>
            <a:ext cx="309610" cy="309610"/>
            <a:chOff x="0" y="0"/>
            <a:chExt cx="6350000" cy="6350000"/>
          </a:xfrm>
        </p:grpSpPr>
        <p:sp>
          <p:nvSpPr>
            <p:cNvPr id="50" name="Freeform 5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657307" y="2659069"/>
            <a:ext cx="309610" cy="309610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657307" y="3306802"/>
            <a:ext cx="309610" cy="309610"/>
            <a:chOff x="0" y="0"/>
            <a:chExt cx="6350000" cy="6350000"/>
          </a:xfrm>
        </p:grpSpPr>
        <p:sp>
          <p:nvSpPr>
            <p:cNvPr id="54" name="Freeform 5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4657307" y="3999049"/>
            <a:ext cx="309610" cy="309610"/>
            <a:chOff x="0" y="0"/>
            <a:chExt cx="6350000" cy="6350000"/>
          </a:xfrm>
        </p:grpSpPr>
        <p:sp>
          <p:nvSpPr>
            <p:cNvPr id="56" name="Freeform 5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/>
            </a:solidFill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solidFill>
              <a:srgbClr val="02A0E4">
                <a:alpha val="16863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311" y="482015"/>
            <a:ext cx="2320809" cy="23208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392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84" y="2486782"/>
            <a:ext cx="169937" cy="1699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9094" y="216907"/>
            <a:ext cx="200423" cy="200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9893" y="139588"/>
            <a:ext cx="881866" cy="88186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8521" y="2556016"/>
            <a:ext cx="701500" cy="7015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44804" y="1270597"/>
            <a:ext cx="6651730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7" name="TextBox 27"/>
          <p:cNvSpPr txBox="1"/>
          <p:nvPr/>
        </p:nvSpPr>
        <p:spPr>
          <a:xfrm>
            <a:off x="5065357" y="2952136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8" name="TextBox 28"/>
          <p:cNvSpPr txBox="1"/>
          <p:nvPr/>
        </p:nvSpPr>
        <p:spPr>
          <a:xfrm>
            <a:off x="814555" y="3475223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9" name="TextBox 29"/>
          <p:cNvSpPr txBox="1"/>
          <p:nvPr/>
        </p:nvSpPr>
        <p:spPr>
          <a:xfrm>
            <a:off x="5065357" y="4430855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0" name="TextBox 30"/>
          <p:cNvSpPr txBox="1"/>
          <p:nvPr/>
        </p:nvSpPr>
        <p:spPr>
          <a:xfrm>
            <a:off x="1689752" y="2241875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1" name="TextBox 31"/>
          <p:cNvSpPr txBox="1"/>
          <p:nvPr/>
        </p:nvSpPr>
        <p:spPr>
          <a:xfrm>
            <a:off x="5986640" y="3845558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9271" y="3733195"/>
            <a:ext cx="265939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3" name="TextBox 33"/>
          <p:cNvSpPr txBox="1"/>
          <p:nvPr/>
        </p:nvSpPr>
        <p:spPr>
          <a:xfrm>
            <a:off x="809608" y="2415649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147731" y="2787124"/>
            <a:ext cx="3222581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grpSp>
        <p:nvGrpSpPr>
          <p:cNvPr id="35" name="Group 35"/>
          <p:cNvGrpSpPr/>
          <p:nvPr/>
        </p:nvGrpSpPr>
        <p:grpSpPr>
          <a:xfrm>
            <a:off x="45089" y="1322841"/>
            <a:ext cx="2942122" cy="1637941"/>
            <a:chOff x="0" y="0"/>
            <a:chExt cx="7845658" cy="436784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7845658" cy="101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</a:pPr>
              <a:endParaRPr lang="en-US" sz="2207" spc="154" dirty="0">
                <a:solidFill>
                  <a:srgbClr val="FFFFFF"/>
                </a:solidFill>
                <a:latin typeface="Evolventa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518206"/>
              <a:ext cx="7245130" cy="84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 sz="7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41010" y="-141114"/>
            <a:ext cx="358020" cy="358020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118488" y="1455275"/>
            <a:ext cx="2475161" cy="31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ДЕЯТЕЛЬНОСТЬ</a:t>
            </a:r>
            <a:endParaRPr lang="en-US" sz="1788" spc="125" dirty="0">
              <a:solidFill>
                <a:srgbClr val="FFFFFF"/>
              </a:solidFill>
              <a:latin typeface="Evolventa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556029" y="1143280"/>
            <a:ext cx="5915487" cy="3283673"/>
            <a:chOff x="0" y="-9525"/>
            <a:chExt cx="15774631" cy="875646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15774631" cy="601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0"/>
                </a:lnSpc>
              </a:pPr>
              <a:r>
                <a:rPr lang="en-US" sz="4437" spc="311" dirty="0">
                  <a:solidFill>
                    <a:srgbClr val="ABE3F9"/>
                  </a:solidFill>
                  <a:latin typeface="Evolventa Bold"/>
                </a:rPr>
                <a:t> </a:t>
              </a: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6492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076562"/>
              <a:ext cx="14567194" cy="16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8"/>
                </a:lnSpc>
              </a:pPr>
              <a:endParaRPr sz="70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5516" y="216907"/>
            <a:ext cx="750620" cy="75062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814555" y="4756326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6" name="TextBox 46"/>
          <p:cNvSpPr txBox="1"/>
          <p:nvPr/>
        </p:nvSpPr>
        <p:spPr>
          <a:xfrm>
            <a:off x="2987211" y="4684920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7" name="TextBox 47"/>
          <p:cNvSpPr txBox="1"/>
          <p:nvPr/>
        </p:nvSpPr>
        <p:spPr>
          <a:xfrm>
            <a:off x="5792320" y="4561517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8" name="TextBox 48"/>
          <p:cNvSpPr txBox="1"/>
          <p:nvPr/>
        </p:nvSpPr>
        <p:spPr>
          <a:xfrm>
            <a:off x="569271" y="4915721"/>
            <a:ext cx="298974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1" name="TextBox 51"/>
          <p:cNvSpPr txBox="1"/>
          <p:nvPr/>
        </p:nvSpPr>
        <p:spPr>
          <a:xfrm>
            <a:off x="547688" y="5180471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4" name="TextBox 54"/>
          <p:cNvSpPr txBox="1"/>
          <p:nvPr/>
        </p:nvSpPr>
        <p:spPr>
          <a:xfrm>
            <a:off x="2721936" y="3033564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BE11D80-6817-E4EE-0DE8-CFD880576B4A}"/>
              </a:ext>
            </a:extLst>
          </p:cNvPr>
          <p:cNvSpPr/>
          <p:nvPr/>
        </p:nvSpPr>
        <p:spPr>
          <a:xfrm>
            <a:off x="3218251" y="325036"/>
            <a:ext cx="1728805" cy="10649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6F486C-216F-BFBB-CBF2-0DD947901C83}"/>
              </a:ext>
            </a:extLst>
          </p:cNvPr>
          <p:cNvSpPr/>
          <p:nvPr/>
        </p:nvSpPr>
        <p:spPr>
          <a:xfrm>
            <a:off x="5674051" y="2618248"/>
            <a:ext cx="1728805" cy="10649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КООРДИНАЦИЯ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05148B7-CDCD-4F56-F137-2931064071BB}"/>
              </a:ext>
            </a:extLst>
          </p:cNvPr>
          <p:cNvSpPr/>
          <p:nvPr/>
        </p:nvSpPr>
        <p:spPr>
          <a:xfrm>
            <a:off x="3439849" y="3572159"/>
            <a:ext cx="1728805" cy="10649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ОПЫТ ПОЧТИ 10 ЛЕТ</a:t>
            </a:r>
          </a:p>
        </p:txBody>
      </p:sp>
      <p:pic>
        <p:nvPicPr>
          <p:cNvPr id="62" name="Рисунок 61" descr="Изображение выглядит как одежда, текст, человек, презентация&#10;&#10;Автоматически созданное описание">
            <a:extLst>
              <a:ext uri="{FF2B5EF4-FFF2-40B4-BE49-F238E27FC236}">
                <a16:creationId xmlns:a16="http://schemas.microsoft.com/office/drawing/2014/main" id="{8CAA20DE-87DB-7DAD-55F1-F02507B86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71" y="377548"/>
            <a:ext cx="2766874" cy="1850347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человек, одежда, Человеческое лицо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CBA3866-8F76-4FE9-7C97-5F11FC9C7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05" y="3095933"/>
            <a:ext cx="2569447" cy="17129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одежда, человек, группа, Социальная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6361AB9F-2A34-76B4-4C75-79A8F4204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013" y="1567822"/>
            <a:ext cx="2571504" cy="17143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6133" y="482015"/>
            <a:ext cx="2310453" cy="2320809"/>
            <a:chOff x="14167" y="0"/>
            <a:chExt cx="6321665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392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84" y="2486782"/>
            <a:ext cx="169937" cy="1699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9094" y="216907"/>
            <a:ext cx="200423" cy="200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9893" y="139588"/>
            <a:ext cx="881866" cy="88186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8521" y="2556016"/>
            <a:ext cx="701500" cy="7015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44804" y="1270597"/>
            <a:ext cx="6651730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7" name="TextBox 27"/>
          <p:cNvSpPr txBox="1"/>
          <p:nvPr/>
        </p:nvSpPr>
        <p:spPr>
          <a:xfrm>
            <a:off x="5065357" y="2952136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8" name="TextBox 28"/>
          <p:cNvSpPr txBox="1"/>
          <p:nvPr/>
        </p:nvSpPr>
        <p:spPr>
          <a:xfrm>
            <a:off x="814555" y="3475223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9" name="TextBox 29"/>
          <p:cNvSpPr txBox="1"/>
          <p:nvPr/>
        </p:nvSpPr>
        <p:spPr>
          <a:xfrm>
            <a:off x="5065357" y="4430855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0" name="TextBox 30"/>
          <p:cNvSpPr txBox="1"/>
          <p:nvPr/>
        </p:nvSpPr>
        <p:spPr>
          <a:xfrm>
            <a:off x="1689752" y="2241875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1" name="TextBox 31"/>
          <p:cNvSpPr txBox="1"/>
          <p:nvPr/>
        </p:nvSpPr>
        <p:spPr>
          <a:xfrm>
            <a:off x="5986640" y="3845558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9271" y="3733195"/>
            <a:ext cx="265939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3" name="TextBox 33"/>
          <p:cNvSpPr txBox="1"/>
          <p:nvPr/>
        </p:nvSpPr>
        <p:spPr>
          <a:xfrm>
            <a:off x="809608" y="2415649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147731" y="2787124"/>
            <a:ext cx="3222581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grpSp>
        <p:nvGrpSpPr>
          <p:cNvPr id="35" name="Group 35"/>
          <p:cNvGrpSpPr/>
          <p:nvPr/>
        </p:nvGrpSpPr>
        <p:grpSpPr>
          <a:xfrm>
            <a:off x="45089" y="1322841"/>
            <a:ext cx="2942122" cy="1637941"/>
            <a:chOff x="0" y="0"/>
            <a:chExt cx="7845658" cy="436784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7845658" cy="101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</a:pPr>
              <a:endParaRPr lang="en-US" sz="2207" spc="154" dirty="0">
                <a:solidFill>
                  <a:srgbClr val="FFFFFF"/>
                </a:solidFill>
                <a:latin typeface="Evolventa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518206"/>
              <a:ext cx="7245130" cy="84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 sz="7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41010" y="-141114"/>
            <a:ext cx="358020" cy="358020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118488" y="694135"/>
            <a:ext cx="2475161" cy="164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ОПЫТ </a:t>
            </a:r>
            <a:br>
              <a:rPr lang="ru-RU" sz="1788" spc="125" dirty="0">
                <a:solidFill>
                  <a:srgbClr val="FFFFFF"/>
                </a:solidFill>
                <a:latin typeface="Evolventa Bold"/>
              </a:rPr>
            </a:b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РЕАЛИЗАЦИИ КРУПНЫХ </a:t>
            </a:r>
            <a:br>
              <a:rPr lang="ru-RU" sz="1788" spc="125" dirty="0">
                <a:solidFill>
                  <a:srgbClr val="FFFFFF"/>
                </a:solidFill>
                <a:latin typeface="Evolventa Bold"/>
              </a:rPr>
            </a:b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ВОЛОНТЕРСКИХ</a:t>
            </a:r>
          </a:p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ПРОГРАММ</a:t>
            </a:r>
            <a:endParaRPr lang="en-US" sz="1788" spc="125" dirty="0">
              <a:solidFill>
                <a:srgbClr val="FFFFFF"/>
              </a:solidFill>
              <a:latin typeface="Evolventa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556029" y="1143280"/>
            <a:ext cx="5915487" cy="3283673"/>
            <a:chOff x="0" y="-9525"/>
            <a:chExt cx="15774631" cy="875646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15774631" cy="601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0"/>
                </a:lnSpc>
              </a:pPr>
              <a:r>
                <a:rPr lang="en-US" sz="4437" spc="311" dirty="0">
                  <a:solidFill>
                    <a:srgbClr val="ABE3F9"/>
                  </a:solidFill>
                  <a:latin typeface="Evolventa Bold"/>
                </a:rPr>
                <a:t> </a:t>
              </a: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6492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076562"/>
              <a:ext cx="14567194" cy="16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8"/>
                </a:lnSpc>
              </a:pPr>
              <a:endParaRPr sz="70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5516" y="216907"/>
            <a:ext cx="750620" cy="75062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814555" y="4756326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6" name="TextBox 46"/>
          <p:cNvSpPr txBox="1"/>
          <p:nvPr/>
        </p:nvSpPr>
        <p:spPr>
          <a:xfrm>
            <a:off x="2987211" y="4684920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7" name="TextBox 47"/>
          <p:cNvSpPr txBox="1"/>
          <p:nvPr/>
        </p:nvSpPr>
        <p:spPr>
          <a:xfrm>
            <a:off x="5792320" y="4561517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8" name="TextBox 48"/>
          <p:cNvSpPr txBox="1"/>
          <p:nvPr/>
        </p:nvSpPr>
        <p:spPr>
          <a:xfrm>
            <a:off x="569271" y="4915721"/>
            <a:ext cx="298974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1" name="TextBox 51"/>
          <p:cNvSpPr txBox="1"/>
          <p:nvPr/>
        </p:nvSpPr>
        <p:spPr>
          <a:xfrm>
            <a:off x="547688" y="5180471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4" name="TextBox 54"/>
          <p:cNvSpPr txBox="1"/>
          <p:nvPr/>
        </p:nvSpPr>
        <p:spPr>
          <a:xfrm>
            <a:off x="2721936" y="3033564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pic>
        <p:nvPicPr>
          <p:cNvPr id="53" name="Рисунок 52" descr="Изображение выглядит как одежда, небо, улыб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4B45E92-2867-C3C5-8038-8265599C9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28" y="295978"/>
            <a:ext cx="3783124" cy="294768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человек, небо, групп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FB6779F-85BB-7AA6-54CB-640288E4C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06" y="2362490"/>
            <a:ext cx="3604291" cy="241036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4C2BD52-33EA-4F57-280D-00F27BFD3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548" y="3099595"/>
            <a:ext cx="2920237" cy="1950889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1D867F2D-078D-E83C-05CD-1D055F99B5B6}"/>
              </a:ext>
            </a:extLst>
          </p:cNvPr>
          <p:cNvSpPr/>
          <p:nvPr/>
        </p:nvSpPr>
        <p:spPr>
          <a:xfrm>
            <a:off x="2870354" y="1190808"/>
            <a:ext cx="2716924" cy="2456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WORL SKIILS 2019, </a:t>
            </a:r>
            <a:r>
              <a:rPr lang="ru-RU" dirty="0"/>
              <a:t>КАЗАНЬ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ЧМ ПО ХОККЕЮ С МЯЧОМ 2018,2020, ИРКУТСК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ИГРЫ БУДУЩЕГО 2024, КАЗАНЬ </a:t>
            </a:r>
          </a:p>
        </p:txBody>
      </p:sp>
    </p:spTree>
    <p:extLst>
      <p:ext uri="{BB962C8B-B14F-4D97-AF65-F5344CB8AC3E}">
        <p14:creationId xmlns:p14="http://schemas.microsoft.com/office/powerpoint/2010/main" val="256873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311" y="482015"/>
            <a:ext cx="2320809" cy="23208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392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84" y="2486782"/>
            <a:ext cx="169937" cy="1699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9094" y="216907"/>
            <a:ext cx="200423" cy="200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9893" y="139588"/>
            <a:ext cx="881866" cy="88186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8521" y="2556016"/>
            <a:ext cx="701500" cy="7015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44804" y="1270597"/>
            <a:ext cx="6651730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7" name="TextBox 27"/>
          <p:cNvSpPr txBox="1"/>
          <p:nvPr/>
        </p:nvSpPr>
        <p:spPr>
          <a:xfrm>
            <a:off x="5065357" y="2952136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8" name="TextBox 28"/>
          <p:cNvSpPr txBox="1"/>
          <p:nvPr/>
        </p:nvSpPr>
        <p:spPr>
          <a:xfrm>
            <a:off x="814555" y="3475223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9" name="TextBox 29"/>
          <p:cNvSpPr txBox="1"/>
          <p:nvPr/>
        </p:nvSpPr>
        <p:spPr>
          <a:xfrm>
            <a:off x="5065357" y="4430855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0" name="TextBox 30"/>
          <p:cNvSpPr txBox="1"/>
          <p:nvPr/>
        </p:nvSpPr>
        <p:spPr>
          <a:xfrm>
            <a:off x="1689752" y="2241875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1" name="TextBox 31"/>
          <p:cNvSpPr txBox="1"/>
          <p:nvPr/>
        </p:nvSpPr>
        <p:spPr>
          <a:xfrm>
            <a:off x="5986640" y="3845558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9271" y="3733195"/>
            <a:ext cx="265939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3" name="TextBox 33"/>
          <p:cNvSpPr txBox="1"/>
          <p:nvPr/>
        </p:nvSpPr>
        <p:spPr>
          <a:xfrm>
            <a:off x="809608" y="2415649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147731" y="2787124"/>
            <a:ext cx="3222581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grpSp>
        <p:nvGrpSpPr>
          <p:cNvPr id="35" name="Group 35"/>
          <p:cNvGrpSpPr/>
          <p:nvPr/>
        </p:nvGrpSpPr>
        <p:grpSpPr>
          <a:xfrm>
            <a:off x="45089" y="1322841"/>
            <a:ext cx="2942122" cy="1637941"/>
            <a:chOff x="0" y="0"/>
            <a:chExt cx="7845658" cy="436784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7845658" cy="101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</a:pPr>
              <a:endParaRPr lang="en-US" sz="2207" spc="154" dirty="0">
                <a:solidFill>
                  <a:srgbClr val="FFFFFF"/>
                </a:solidFill>
                <a:latin typeface="Evolventa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518206"/>
              <a:ext cx="7245130" cy="84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 sz="7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41010" y="-141114"/>
            <a:ext cx="358020" cy="358020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139350" y="861019"/>
            <a:ext cx="2475161" cy="1644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ОПЫТ </a:t>
            </a:r>
            <a:br>
              <a:rPr lang="ru-RU" sz="1788" spc="125" dirty="0">
                <a:solidFill>
                  <a:srgbClr val="FFFFFF"/>
                </a:solidFill>
                <a:latin typeface="Evolventa Bold"/>
              </a:rPr>
            </a:b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РЕАЛИЗАЦИИ КРУПНЫХ </a:t>
            </a:r>
            <a:br>
              <a:rPr lang="ru-RU" sz="1788" spc="125" dirty="0">
                <a:solidFill>
                  <a:srgbClr val="FFFFFF"/>
                </a:solidFill>
                <a:latin typeface="Evolventa Bold"/>
              </a:rPr>
            </a:b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ВОЛОНТЕРСКИХ</a:t>
            </a:r>
          </a:p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ПРОГРАММ</a:t>
            </a:r>
            <a:endParaRPr lang="en-US" sz="1788" spc="125" dirty="0">
              <a:solidFill>
                <a:srgbClr val="FFFFFF"/>
              </a:solidFill>
              <a:latin typeface="Evolventa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556029" y="1143280"/>
            <a:ext cx="5915487" cy="3283673"/>
            <a:chOff x="0" y="-9525"/>
            <a:chExt cx="15774631" cy="875646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15774631" cy="601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0"/>
                </a:lnSpc>
              </a:pPr>
              <a:r>
                <a:rPr lang="en-US" sz="4437" spc="311" dirty="0">
                  <a:solidFill>
                    <a:srgbClr val="ABE3F9"/>
                  </a:solidFill>
                  <a:latin typeface="Evolventa Bold"/>
                </a:rPr>
                <a:t> </a:t>
              </a: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6492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076562"/>
              <a:ext cx="14567194" cy="16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8"/>
                </a:lnSpc>
              </a:pPr>
              <a:endParaRPr sz="70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5516" y="216907"/>
            <a:ext cx="750620" cy="75062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814555" y="4756326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6" name="TextBox 46"/>
          <p:cNvSpPr txBox="1"/>
          <p:nvPr/>
        </p:nvSpPr>
        <p:spPr>
          <a:xfrm>
            <a:off x="2987211" y="4684920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7" name="TextBox 47"/>
          <p:cNvSpPr txBox="1"/>
          <p:nvPr/>
        </p:nvSpPr>
        <p:spPr>
          <a:xfrm>
            <a:off x="5792320" y="4561517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8" name="TextBox 48"/>
          <p:cNvSpPr txBox="1"/>
          <p:nvPr/>
        </p:nvSpPr>
        <p:spPr>
          <a:xfrm>
            <a:off x="569271" y="4915721"/>
            <a:ext cx="298974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1" name="TextBox 51"/>
          <p:cNvSpPr txBox="1"/>
          <p:nvPr/>
        </p:nvSpPr>
        <p:spPr>
          <a:xfrm>
            <a:off x="547688" y="5180471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4" name="TextBox 54"/>
          <p:cNvSpPr txBox="1"/>
          <p:nvPr/>
        </p:nvSpPr>
        <p:spPr>
          <a:xfrm>
            <a:off x="2721936" y="3033564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5C0F84-FA72-1B0D-E391-21D7C3548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5" y="2556559"/>
            <a:ext cx="3225064" cy="215817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человек, одежда, небо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9D857D9D-99DC-4875-B639-12B37015F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156" y="461204"/>
            <a:ext cx="3023128" cy="2267346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человек, одежда, обувь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98BA9CA8-0E96-06BB-B3D9-363D6442F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089" y="2938558"/>
            <a:ext cx="2712522" cy="18139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DA32332-9AFD-6899-EE5C-BC92FD1E7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112" y="454633"/>
            <a:ext cx="2475191" cy="1658256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120D2270-090A-72CF-6730-A7EC6558E816}"/>
              </a:ext>
            </a:extLst>
          </p:cNvPr>
          <p:cNvSpPr/>
          <p:nvPr/>
        </p:nvSpPr>
        <p:spPr>
          <a:xfrm>
            <a:off x="3609995" y="1681407"/>
            <a:ext cx="2197897" cy="18754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ХОККЕЙ, ФУТБОЛ, ПЛАВАНЬЕ,</a:t>
            </a:r>
            <a:br>
              <a:rPr lang="ru-RU" dirty="0"/>
            </a:br>
            <a:r>
              <a:rPr lang="ru-RU" dirty="0"/>
              <a:t>МИНИ-ФУТБОЛ,</a:t>
            </a:r>
          </a:p>
          <a:p>
            <a:pPr algn="ctr"/>
            <a:br>
              <a:rPr lang="ru-RU" dirty="0"/>
            </a:br>
            <a:r>
              <a:rPr lang="ru-RU" dirty="0"/>
              <a:t>ЕЖЕГОДНО, ИРКУТСК</a:t>
            </a:r>
          </a:p>
        </p:txBody>
      </p:sp>
    </p:spTree>
    <p:extLst>
      <p:ext uri="{BB962C8B-B14F-4D97-AF65-F5344CB8AC3E}">
        <p14:creationId xmlns:p14="http://schemas.microsoft.com/office/powerpoint/2010/main" val="361793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solidFill>
              <a:srgbClr val="02A0E4">
                <a:alpha val="16863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311" y="482015"/>
            <a:ext cx="2320809" cy="23208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392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84" y="2486782"/>
            <a:ext cx="169937" cy="1699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9094" y="216907"/>
            <a:ext cx="200423" cy="200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9893" y="139588"/>
            <a:ext cx="881866" cy="88186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8521" y="2556016"/>
            <a:ext cx="701500" cy="7015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44804" y="1270597"/>
            <a:ext cx="6651730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7" name="TextBox 27"/>
          <p:cNvSpPr txBox="1"/>
          <p:nvPr/>
        </p:nvSpPr>
        <p:spPr>
          <a:xfrm>
            <a:off x="5065357" y="2952136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8" name="TextBox 28"/>
          <p:cNvSpPr txBox="1"/>
          <p:nvPr/>
        </p:nvSpPr>
        <p:spPr>
          <a:xfrm>
            <a:off x="814555" y="3475223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9" name="TextBox 29"/>
          <p:cNvSpPr txBox="1"/>
          <p:nvPr/>
        </p:nvSpPr>
        <p:spPr>
          <a:xfrm>
            <a:off x="5065357" y="4430855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0" name="TextBox 30"/>
          <p:cNvSpPr txBox="1"/>
          <p:nvPr/>
        </p:nvSpPr>
        <p:spPr>
          <a:xfrm>
            <a:off x="1689752" y="2241875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1" name="TextBox 31"/>
          <p:cNvSpPr txBox="1"/>
          <p:nvPr/>
        </p:nvSpPr>
        <p:spPr>
          <a:xfrm>
            <a:off x="5986640" y="3845558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9271" y="3733195"/>
            <a:ext cx="265939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3" name="TextBox 33"/>
          <p:cNvSpPr txBox="1"/>
          <p:nvPr/>
        </p:nvSpPr>
        <p:spPr>
          <a:xfrm>
            <a:off x="809608" y="2415649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147731" y="2787124"/>
            <a:ext cx="3222581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grpSp>
        <p:nvGrpSpPr>
          <p:cNvPr id="35" name="Group 35"/>
          <p:cNvGrpSpPr/>
          <p:nvPr/>
        </p:nvGrpSpPr>
        <p:grpSpPr>
          <a:xfrm>
            <a:off x="45089" y="1322841"/>
            <a:ext cx="2942122" cy="1637941"/>
            <a:chOff x="0" y="0"/>
            <a:chExt cx="7845658" cy="436784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7845658" cy="101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</a:pPr>
              <a:endParaRPr lang="en-US" sz="2207" spc="154" dirty="0">
                <a:solidFill>
                  <a:srgbClr val="FFFFFF"/>
                </a:solidFill>
                <a:latin typeface="Evolventa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518206"/>
              <a:ext cx="7245130" cy="84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 sz="7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41010" y="-141114"/>
            <a:ext cx="358020" cy="358020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160211" y="1092860"/>
            <a:ext cx="2475161" cy="97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ОПЫТ </a:t>
            </a:r>
            <a:br>
              <a:rPr lang="ru-RU" sz="1788" spc="125" dirty="0">
                <a:solidFill>
                  <a:srgbClr val="FFFFFF"/>
                </a:solidFill>
                <a:latin typeface="Evolventa Bold"/>
              </a:rPr>
            </a:b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РЕАЛИЗАЦИИ ПРОЕКТОВ</a:t>
            </a:r>
            <a:endParaRPr lang="en-US" sz="1788" spc="125" dirty="0">
              <a:solidFill>
                <a:srgbClr val="FFFFFF"/>
              </a:solidFill>
              <a:latin typeface="Evolventa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556029" y="1143280"/>
            <a:ext cx="5915487" cy="3283673"/>
            <a:chOff x="0" y="-9525"/>
            <a:chExt cx="15774631" cy="875646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15774631" cy="601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0"/>
                </a:lnSpc>
              </a:pPr>
              <a:r>
                <a:rPr lang="en-US" sz="4437" spc="311" dirty="0">
                  <a:solidFill>
                    <a:srgbClr val="ABE3F9"/>
                  </a:solidFill>
                  <a:latin typeface="Evolventa Bold"/>
                </a:rPr>
                <a:t> </a:t>
              </a: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6492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076562"/>
              <a:ext cx="14567194" cy="16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8"/>
                </a:lnSpc>
              </a:pPr>
              <a:endParaRPr sz="70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5516" y="216907"/>
            <a:ext cx="750620" cy="75062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814555" y="4756326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6" name="TextBox 46"/>
          <p:cNvSpPr txBox="1"/>
          <p:nvPr/>
        </p:nvSpPr>
        <p:spPr>
          <a:xfrm>
            <a:off x="2987211" y="4684920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7" name="TextBox 47"/>
          <p:cNvSpPr txBox="1"/>
          <p:nvPr/>
        </p:nvSpPr>
        <p:spPr>
          <a:xfrm>
            <a:off x="5792320" y="4561517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8" name="TextBox 48"/>
          <p:cNvSpPr txBox="1"/>
          <p:nvPr/>
        </p:nvSpPr>
        <p:spPr>
          <a:xfrm>
            <a:off x="569271" y="4915721"/>
            <a:ext cx="298974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1" name="TextBox 51"/>
          <p:cNvSpPr txBox="1"/>
          <p:nvPr/>
        </p:nvSpPr>
        <p:spPr>
          <a:xfrm>
            <a:off x="547688" y="5180471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4" name="TextBox 54"/>
          <p:cNvSpPr txBox="1"/>
          <p:nvPr/>
        </p:nvSpPr>
        <p:spPr>
          <a:xfrm>
            <a:off x="2721936" y="3033564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B6AE8A64-B09E-3656-D5FB-1900DEDC8460}"/>
              </a:ext>
            </a:extLst>
          </p:cNvPr>
          <p:cNvSpPr/>
          <p:nvPr/>
        </p:nvSpPr>
        <p:spPr>
          <a:xfrm>
            <a:off x="2915816" y="482015"/>
            <a:ext cx="4935536" cy="4008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ТУР ОБЛАСТЬ МОЛОДЫХ  - образовательные тур для молодежи с общественными организациями - более 3 000 участников по области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ФЕСТИВАЛЬ ДОБРОВОЛЬЦЕВ ИРКУТСКОЙ ОБЛАСТИ – образовательная программа для 200 участников, 2018-2024 </a:t>
            </a:r>
            <a:r>
              <a:rPr lang="ru-RU" dirty="0" err="1">
                <a:solidFill>
                  <a:schemeClr val="tx1"/>
                </a:solidFill>
              </a:rPr>
              <a:t>гг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ВОЛОНТЕРСКИЙ КОРПУС ЛД БАЙКАЛ – обучение, координация, подготовка, ежегодно – более 800 волонтеров (хоккей, конькобежный спорт, катания)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ресурсный центр  </a:t>
            </a:r>
            <a:r>
              <a:rPr lang="en-US" dirty="0">
                <a:solidFill>
                  <a:schemeClr val="tx1"/>
                </a:solidFill>
              </a:rPr>
              <a:t>WORLD SKILLS 2019, </a:t>
            </a:r>
            <a:r>
              <a:rPr lang="ru-RU" dirty="0">
                <a:solidFill>
                  <a:schemeClr val="tx1"/>
                </a:solidFill>
              </a:rPr>
              <a:t>ИГРЫ БУДУЩЕГО 2024 (КАЗАНЬ) – обучение, рекрутинг, подготовка делегации волонтеров региона и соседних 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249721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solidFill>
              <a:srgbClr val="02A0E4">
                <a:alpha val="16863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974" y="473070"/>
            <a:ext cx="2320809" cy="23208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392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84" y="2486782"/>
            <a:ext cx="169937" cy="1699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9094" y="216907"/>
            <a:ext cx="200423" cy="200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9893" y="139588"/>
            <a:ext cx="881866" cy="88186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8521" y="2556016"/>
            <a:ext cx="701500" cy="7015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44804" y="1270597"/>
            <a:ext cx="6651730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7" name="TextBox 27"/>
          <p:cNvSpPr txBox="1"/>
          <p:nvPr/>
        </p:nvSpPr>
        <p:spPr>
          <a:xfrm>
            <a:off x="5065357" y="2952136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8" name="TextBox 28"/>
          <p:cNvSpPr txBox="1"/>
          <p:nvPr/>
        </p:nvSpPr>
        <p:spPr>
          <a:xfrm>
            <a:off x="814555" y="3475223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9" name="TextBox 29"/>
          <p:cNvSpPr txBox="1"/>
          <p:nvPr/>
        </p:nvSpPr>
        <p:spPr>
          <a:xfrm>
            <a:off x="5065357" y="4430855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0" name="TextBox 30"/>
          <p:cNvSpPr txBox="1"/>
          <p:nvPr/>
        </p:nvSpPr>
        <p:spPr>
          <a:xfrm>
            <a:off x="1689752" y="2241875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1" name="TextBox 31"/>
          <p:cNvSpPr txBox="1"/>
          <p:nvPr/>
        </p:nvSpPr>
        <p:spPr>
          <a:xfrm>
            <a:off x="5986640" y="3845558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9271" y="3733195"/>
            <a:ext cx="265939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3" name="TextBox 33"/>
          <p:cNvSpPr txBox="1"/>
          <p:nvPr/>
        </p:nvSpPr>
        <p:spPr>
          <a:xfrm>
            <a:off x="809608" y="2415649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147731" y="2787124"/>
            <a:ext cx="3222581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grpSp>
        <p:nvGrpSpPr>
          <p:cNvPr id="35" name="Group 35"/>
          <p:cNvGrpSpPr/>
          <p:nvPr/>
        </p:nvGrpSpPr>
        <p:grpSpPr>
          <a:xfrm>
            <a:off x="45089" y="1322841"/>
            <a:ext cx="2942122" cy="1637941"/>
            <a:chOff x="0" y="0"/>
            <a:chExt cx="7845658" cy="436784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7845658" cy="101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</a:pPr>
              <a:endParaRPr lang="en-US" sz="2207" spc="154" dirty="0">
                <a:solidFill>
                  <a:srgbClr val="FFFFFF"/>
                </a:solidFill>
                <a:latin typeface="Evolventa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518206"/>
              <a:ext cx="7245130" cy="84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 sz="7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41010" y="-141114"/>
            <a:ext cx="358020" cy="358020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52651" y="1105727"/>
            <a:ext cx="2475161" cy="131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КОМАНДА</a:t>
            </a:r>
          </a:p>
          <a:p>
            <a:pPr algn="ctr">
              <a:lnSpc>
                <a:spcPts val="2593"/>
              </a:lnSpc>
              <a:spcBef>
                <a:spcPct val="0"/>
              </a:spcBef>
            </a:pPr>
            <a:endParaRPr lang="ru-RU" sz="1788" spc="125" dirty="0">
              <a:solidFill>
                <a:srgbClr val="FFFFFF"/>
              </a:solidFill>
              <a:latin typeface="Evolventa Bold"/>
            </a:endParaRPr>
          </a:p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Руководитель,</a:t>
            </a:r>
            <a:br>
              <a:rPr lang="ru-RU" sz="1788" spc="125" dirty="0">
                <a:solidFill>
                  <a:srgbClr val="FFFFFF"/>
                </a:solidFill>
                <a:latin typeface="Evolventa Bold"/>
              </a:rPr>
            </a:b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заместитель</a:t>
            </a:r>
            <a:endParaRPr lang="en-US" sz="1788" spc="125" dirty="0">
              <a:solidFill>
                <a:srgbClr val="FFFFFF"/>
              </a:solidFill>
              <a:latin typeface="Evolventa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556029" y="1143280"/>
            <a:ext cx="5915487" cy="3283673"/>
            <a:chOff x="0" y="-9525"/>
            <a:chExt cx="15774631" cy="875646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15774631" cy="601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0"/>
                </a:lnSpc>
              </a:pPr>
              <a:r>
                <a:rPr lang="en-US" sz="4437" spc="311" dirty="0">
                  <a:solidFill>
                    <a:srgbClr val="ABE3F9"/>
                  </a:solidFill>
                  <a:latin typeface="Evolventa Bold"/>
                </a:rPr>
                <a:t> </a:t>
              </a: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6492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076562"/>
              <a:ext cx="14567194" cy="16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8"/>
                </a:lnSpc>
              </a:pPr>
              <a:endParaRPr sz="70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5516" y="216907"/>
            <a:ext cx="750620" cy="75062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814555" y="4756326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6" name="TextBox 46"/>
          <p:cNvSpPr txBox="1"/>
          <p:nvPr/>
        </p:nvSpPr>
        <p:spPr>
          <a:xfrm>
            <a:off x="2987211" y="4684920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7" name="TextBox 47"/>
          <p:cNvSpPr txBox="1"/>
          <p:nvPr/>
        </p:nvSpPr>
        <p:spPr>
          <a:xfrm>
            <a:off x="5792320" y="4561517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8" name="TextBox 48"/>
          <p:cNvSpPr txBox="1"/>
          <p:nvPr/>
        </p:nvSpPr>
        <p:spPr>
          <a:xfrm>
            <a:off x="569271" y="4915721"/>
            <a:ext cx="298974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1" name="TextBox 51"/>
          <p:cNvSpPr txBox="1"/>
          <p:nvPr/>
        </p:nvSpPr>
        <p:spPr>
          <a:xfrm>
            <a:off x="547688" y="5180471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4" name="TextBox 54"/>
          <p:cNvSpPr txBox="1"/>
          <p:nvPr/>
        </p:nvSpPr>
        <p:spPr>
          <a:xfrm>
            <a:off x="2721936" y="3033564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D45FAB81-CFF4-143B-0D48-5C4D470AEAA2}"/>
              </a:ext>
            </a:extLst>
          </p:cNvPr>
          <p:cNvSpPr/>
          <p:nvPr/>
        </p:nvSpPr>
        <p:spPr>
          <a:xfrm>
            <a:off x="2847948" y="531259"/>
            <a:ext cx="5789967" cy="19876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	Дубровина Анастасия Сергеевна</a:t>
            </a:r>
          </a:p>
          <a:p>
            <a:pPr algn="just"/>
            <a:r>
              <a:rPr lang="ru-RU" dirty="0"/>
              <a:t>9 лет в организации спортивных мероприятий </a:t>
            </a:r>
            <a:br>
              <a:rPr lang="ru-RU" dirty="0"/>
            </a:br>
            <a:r>
              <a:rPr lang="ru-RU" dirty="0"/>
              <a:t>Мировой Чемпионат World </a:t>
            </a:r>
            <a:r>
              <a:rPr lang="ru-RU" dirty="0" err="1"/>
              <a:t>Skills</a:t>
            </a:r>
            <a:r>
              <a:rPr lang="ru-RU" dirty="0"/>
              <a:t> Казань 2019 (Иркутская область, делегация), Чемпионат мира по хоккею с мячом среди девушек 2018, Чемпионат мира по хоккею с мячом среди мужчин 2020, Кубок Дэвиса Матч Россия – Италия 2015, Российско-Китайские молодежные игры 2015, Хоккей на льду Байкала с участием звезд 2022-23, Волонтеры переписи (Иркутская область) и др.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D8A6693A-784E-CF0B-330D-C819350BBBD8}"/>
              </a:ext>
            </a:extLst>
          </p:cNvPr>
          <p:cNvSpPr/>
          <p:nvPr/>
        </p:nvSpPr>
        <p:spPr>
          <a:xfrm>
            <a:off x="2843449" y="2726087"/>
            <a:ext cx="5112568" cy="19876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	Шантанов Родион Викторович;</a:t>
            </a:r>
          </a:p>
          <a:p>
            <a:pPr algn="just"/>
            <a:r>
              <a:rPr lang="ru-RU" dirty="0"/>
              <a:t>опыт деятельности в качестве </a:t>
            </a:r>
            <a:r>
              <a:rPr lang="ru-RU" dirty="0" err="1"/>
              <a:t>тим</a:t>
            </a:r>
            <a:r>
              <a:rPr lang="ru-RU" dirty="0"/>
              <a:t>-лидера: Чемпионат мира World </a:t>
            </a:r>
            <a:r>
              <a:rPr lang="ru-RU" dirty="0" err="1"/>
              <a:t>Skills</a:t>
            </a:r>
            <a:r>
              <a:rPr lang="ru-RU" dirty="0"/>
              <a:t> Казань 2019, Чемпионат мира по хоккею с мячом 2020, Кубок России по хоккею с мячом 2021</a:t>
            </a:r>
          </a:p>
          <a:p>
            <a:pPr algn="just"/>
            <a:r>
              <a:rPr lang="ru-RU" dirty="0"/>
              <a:t>куратор образовательных мероприятий «Школа </a:t>
            </a:r>
            <a:r>
              <a:rPr lang="ru-RU" dirty="0" err="1"/>
              <a:t>тим</a:t>
            </a:r>
            <a:r>
              <a:rPr lang="ru-RU" dirty="0"/>
              <a:t>-лидера», «Интенсив по событийному добровольчеству»</a:t>
            </a:r>
          </a:p>
        </p:txBody>
      </p:sp>
    </p:spTree>
    <p:extLst>
      <p:ext uri="{BB962C8B-B14F-4D97-AF65-F5344CB8AC3E}">
        <p14:creationId xmlns:p14="http://schemas.microsoft.com/office/powerpoint/2010/main" val="111846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311" y="482015"/>
            <a:ext cx="2320809" cy="23208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392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84" y="2486782"/>
            <a:ext cx="169937" cy="1699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9094" y="216907"/>
            <a:ext cx="200423" cy="200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9893" y="139588"/>
            <a:ext cx="881866" cy="88186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8521" y="2556016"/>
            <a:ext cx="701500" cy="7015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44804" y="1270597"/>
            <a:ext cx="6651730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7" name="TextBox 27"/>
          <p:cNvSpPr txBox="1"/>
          <p:nvPr/>
        </p:nvSpPr>
        <p:spPr>
          <a:xfrm>
            <a:off x="5065357" y="2952136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8" name="TextBox 28"/>
          <p:cNvSpPr txBox="1"/>
          <p:nvPr/>
        </p:nvSpPr>
        <p:spPr>
          <a:xfrm>
            <a:off x="814555" y="3475223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9" name="TextBox 29"/>
          <p:cNvSpPr txBox="1"/>
          <p:nvPr/>
        </p:nvSpPr>
        <p:spPr>
          <a:xfrm>
            <a:off x="5065357" y="4430855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0" name="TextBox 30"/>
          <p:cNvSpPr txBox="1"/>
          <p:nvPr/>
        </p:nvSpPr>
        <p:spPr>
          <a:xfrm>
            <a:off x="1689752" y="2241875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1" name="TextBox 31"/>
          <p:cNvSpPr txBox="1"/>
          <p:nvPr/>
        </p:nvSpPr>
        <p:spPr>
          <a:xfrm>
            <a:off x="5986640" y="3845558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9271" y="3733195"/>
            <a:ext cx="265939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3" name="TextBox 33"/>
          <p:cNvSpPr txBox="1"/>
          <p:nvPr/>
        </p:nvSpPr>
        <p:spPr>
          <a:xfrm>
            <a:off x="809608" y="2415649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147731" y="2787124"/>
            <a:ext cx="3222581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grpSp>
        <p:nvGrpSpPr>
          <p:cNvPr id="35" name="Group 35"/>
          <p:cNvGrpSpPr/>
          <p:nvPr/>
        </p:nvGrpSpPr>
        <p:grpSpPr>
          <a:xfrm>
            <a:off x="45089" y="1322841"/>
            <a:ext cx="2942122" cy="1637941"/>
            <a:chOff x="0" y="0"/>
            <a:chExt cx="7845658" cy="436784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7845658" cy="101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</a:pPr>
              <a:endParaRPr lang="en-US" sz="2207" spc="154" dirty="0">
                <a:solidFill>
                  <a:srgbClr val="FFFFFF"/>
                </a:solidFill>
                <a:latin typeface="Evolventa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518206"/>
              <a:ext cx="7245130" cy="84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 sz="7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41010" y="-141114"/>
            <a:ext cx="358020" cy="358020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118487" y="1563069"/>
            <a:ext cx="2475161" cy="310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ПАРТНЕРЫ</a:t>
            </a:r>
            <a:endParaRPr lang="en-US" sz="1788" spc="125" dirty="0">
              <a:solidFill>
                <a:srgbClr val="FFFFFF"/>
              </a:solidFill>
              <a:latin typeface="Evolventa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556029" y="1143280"/>
            <a:ext cx="5915487" cy="3283673"/>
            <a:chOff x="0" y="-9525"/>
            <a:chExt cx="15774631" cy="875646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15774631" cy="601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0"/>
                </a:lnSpc>
              </a:pPr>
              <a:r>
                <a:rPr lang="en-US" sz="4437" spc="311" dirty="0">
                  <a:solidFill>
                    <a:srgbClr val="ABE3F9"/>
                  </a:solidFill>
                  <a:latin typeface="Evolventa Bold"/>
                </a:rPr>
                <a:t> </a:t>
              </a: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6492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076562"/>
              <a:ext cx="14567194" cy="16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8"/>
                </a:lnSpc>
              </a:pPr>
              <a:endParaRPr sz="70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5516" y="216907"/>
            <a:ext cx="750620" cy="75062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814555" y="4756326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6" name="TextBox 46"/>
          <p:cNvSpPr txBox="1"/>
          <p:nvPr/>
        </p:nvSpPr>
        <p:spPr>
          <a:xfrm>
            <a:off x="2987211" y="4684920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7" name="TextBox 47"/>
          <p:cNvSpPr txBox="1"/>
          <p:nvPr/>
        </p:nvSpPr>
        <p:spPr>
          <a:xfrm>
            <a:off x="5792320" y="4561517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8" name="TextBox 48"/>
          <p:cNvSpPr txBox="1"/>
          <p:nvPr/>
        </p:nvSpPr>
        <p:spPr>
          <a:xfrm>
            <a:off x="569271" y="4915721"/>
            <a:ext cx="298974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1" name="TextBox 51"/>
          <p:cNvSpPr txBox="1"/>
          <p:nvPr/>
        </p:nvSpPr>
        <p:spPr>
          <a:xfrm>
            <a:off x="547688" y="5180471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4" name="TextBox 54"/>
          <p:cNvSpPr txBox="1"/>
          <p:nvPr/>
        </p:nvSpPr>
        <p:spPr>
          <a:xfrm>
            <a:off x="2721936" y="3033564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F4647D4-3F40-4290-C3C8-3016D57A9A23}"/>
              </a:ext>
            </a:extLst>
          </p:cNvPr>
          <p:cNvSpPr/>
          <p:nvPr/>
        </p:nvSpPr>
        <p:spPr>
          <a:xfrm>
            <a:off x="2915816" y="716547"/>
            <a:ext cx="4255524" cy="37816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НАЦИОНАЛЬНЫЕ КУЛЬТУРНЫЕ ЦЕНТЫ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МИНИСТЕРСТВО ПО МОЛОДЕЖНОЙ ПОЛИТИКЕ ИРКУТСКОЙ ОБЛАСТИ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ФЕДЕРАЦИИ СПОРТА ИРКУТСКОЙ ОБЛАСТИ </a:t>
            </a:r>
          </a:p>
          <a:p>
            <a:pPr algn="ctr"/>
            <a:br>
              <a:rPr lang="ru-RU" dirty="0"/>
            </a:br>
            <a:r>
              <a:rPr lang="ru-RU" dirty="0"/>
              <a:t>ВУЗЫ, СУЗЫ ИРКУТСКОЙ ОБЛАСТИ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ДВИЖЕНИЕ ПЕРВЫХ,</a:t>
            </a:r>
            <a:br>
              <a:rPr lang="ru-RU" dirty="0"/>
            </a:br>
            <a:r>
              <a:rPr lang="ru-RU" dirty="0"/>
              <a:t>ВОЛОНТЕРЫ-МЕДИКИ, ВОЛОНТЕРЫ ПОБЕДЫ, ВОЛОНТЕРЫ КУЛЬТУРЫ (РЕЕГИОНАЛЬНЫЕ ПРЕДСТАВИТЕЛЬСТВА)</a:t>
            </a:r>
          </a:p>
        </p:txBody>
      </p:sp>
    </p:spTree>
    <p:extLst>
      <p:ext uri="{BB962C8B-B14F-4D97-AF65-F5344CB8AC3E}">
        <p14:creationId xmlns:p14="http://schemas.microsoft.com/office/powerpoint/2010/main" val="49491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722" y="317118"/>
            <a:ext cx="8376558" cy="4509264"/>
            <a:chOff x="0" y="0"/>
            <a:chExt cx="5843855" cy="314586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5843855" cy="3145861"/>
            </a:xfrm>
            <a:custGeom>
              <a:avLst/>
              <a:gdLst/>
              <a:ahLst/>
              <a:cxnLst/>
              <a:rect l="l" t="t" r="r" b="b"/>
              <a:pathLst>
                <a:path w="5843855" h="3145861">
                  <a:moveTo>
                    <a:pt x="0" y="0"/>
                  </a:moveTo>
                  <a:lnTo>
                    <a:pt x="5843855" y="0"/>
                  </a:lnTo>
                  <a:lnTo>
                    <a:pt x="5843855" y="3145861"/>
                  </a:lnTo>
                  <a:lnTo>
                    <a:pt x="0" y="314586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50386" y="4196145"/>
            <a:ext cx="1087431" cy="108743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72941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71070" y="4705418"/>
            <a:ext cx="120964" cy="12096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1311" y="482015"/>
            <a:ext cx="2320809" cy="23208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>
                <a:alpha val="83922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584" y="2486782"/>
            <a:ext cx="169937" cy="169937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A0E4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9094" y="216907"/>
            <a:ext cx="200423" cy="2004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71516" y="4826382"/>
            <a:ext cx="245712" cy="24571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29646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37423" y="3975237"/>
            <a:ext cx="220909" cy="220909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14D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9893" y="139588"/>
            <a:ext cx="881866" cy="88186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8521" y="2556016"/>
            <a:ext cx="701500" cy="7015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50386" y="4098093"/>
            <a:ext cx="433005" cy="43300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52830" y="2906766"/>
            <a:ext cx="860610" cy="86061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C133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544804" y="1270597"/>
            <a:ext cx="6651730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7" name="TextBox 27"/>
          <p:cNvSpPr txBox="1"/>
          <p:nvPr/>
        </p:nvSpPr>
        <p:spPr>
          <a:xfrm>
            <a:off x="5065357" y="2952136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8" name="TextBox 28"/>
          <p:cNvSpPr txBox="1"/>
          <p:nvPr/>
        </p:nvSpPr>
        <p:spPr>
          <a:xfrm>
            <a:off x="814555" y="3475223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29" name="TextBox 29"/>
          <p:cNvSpPr txBox="1"/>
          <p:nvPr/>
        </p:nvSpPr>
        <p:spPr>
          <a:xfrm>
            <a:off x="5065357" y="4430855"/>
            <a:ext cx="3128186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0" name="TextBox 30"/>
          <p:cNvSpPr txBox="1"/>
          <p:nvPr/>
        </p:nvSpPr>
        <p:spPr>
          <a:xfrm>
            <a:off x="1689752" y="2241875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1" name="TextBox 31"/>
          <p:cNvSpPr txBox="1"/>
          <p:nvPr/>
        </p:nvSpPr>
        <p:spPr>
          <a:xfrm>
            <a:off x="5986640" y="3845558"/>
            <a:ext cx="206436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2" name="TextBox 32"/>
          <p:cNvSpPr txBox="1"/>
          <p:nvPr/>
        </p:nvSpPr>
        <p:spPr>
          <a:xfrm>
            <a:off x="569271" y="3733195"/>
            <a:ext cx="265939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3" name="TextBox 33"/>
          <p:cNvSpPr txBox="1"/>
          <p:nvPr/>
        </p:nvSpPr>
        <p:spPr>
          <a:xfrm>
            <a:off x="809608" y="2415649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34" name="TextBox 34"/>
          <p:cNvSpPr txBox="1"/>
          <p:nvPr/>
        </p:nvSpPr>
        <p:spPr>
          <a:xfrm>
            <a:off x="5147731" y="2787124"/>
            <a:ext cx="3222581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grpSp>
        <p:nvGrpSpPr>
          <p:cNvPr id="35" name="Group 35"/>
          <p:cNvGrpSpPr/>
          <p:nvPr/>
        </p:nvGrpSpPr>
        <p:grpSpPr>
          <a:xfrm>
            <a:off x="45089" y="1322841"/>
            <a:ext cx="2942122" cy="1637941"/>
            <a:chOff x="0" y="0"/>
            <a:chExt cx="7845658" cy="436784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0"/>
              <a:ext cx="7845658" cy="1019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9"/>
                </a:lnSpc>
              </a:pPr>
              <a:endParaRPr lang="en-US" sz="2207" spc="154" dirty="0">
                <a:solidFill>
                  <a:srgbClr val="FFFFFF"/>
                </a:solidFill>
                <a:latin typeface="Evolventa Bold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518206"/>
              <a:ext cx="7245130" cy="84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12"/>
                </a:lnSpc>
              </a:pPr>
              <a:endParaRPr sz="7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41010" y="-141114"/>
            <a:ext cx="358020" cy="358020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6B5F">
                <a:alpha val="93725"/>
              </a:srgb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-111575" y="1066690"/>
            <a:ext cx="2475161" cy="131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3"/>
              </a:lnSpc>
              <a:spcBef>
                <a:spcPct val="0"/>
              </a:spcBef>
            </a:pPr>
            <a:r>
              <a:rPr lang="ru-RU" sz="1788" spc="125" dirty="0">
                <a:solidFill>
                  <a:srgbClr val="FFFFFF"/>
                </a:solidFill>
                <a:latin typeface="Evolventa Bold"/>
              </a:rPr>
              <a:t>ПЛАНЫ ПО РЕАЛИЗАЦИИ ВОЛОНТЕРСКОЙ ПРОГРАММЫ</a:t>
            </a:r>
            <a:endParaRPr lang="en-US" sz="1788" spc="125" dirty="0">
              <a:solidFill>
                <a:srgbClr val="FFFFFF"/>
              </a:solidFill>
              <a:latin typeface="Evolventa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556029" y="1143280"/>
            <a:ext cx="5915487" cy="3283673"/>
            <a:chOff x="0" y="-9525"/>
            <a:chExt cx="15774631" cy="8756460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9525"/>
              <a:ext cx="15774631" cy="601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0"/>
                </a:lnSpc>
              </a:pPr>
              <a:r>
                <a:rPr lang="en-US" sz="4437" spc="311" dirty="0">
                  <a:solidFill>
                    <a:srgbClr val="ABE3F9"/>
                  </a:solidFill>
                  <a:latin typeface="Evolventa Bold"/>
                </a:rPr>
                <a:t> </a:t>
              </a: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3860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  <a:p>
              <a:pPr>
                <a:lnSpc>
                  <a:spcPts val="6492"/>
                </a:lnSpc>
              </a:pPr>
              <a:endParaRPr lang="en-US" sz="4437" spc="311" dirty="0">
                <a:solidFill>
                  <a:srgbClr val="ABE3F9"/>
                </a:solidFill>
                <a:latin typeface="Evolventa Bold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7076562"/>
              <a:ext cx="14567194" cy="16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58"/>
                </a:lnSpc>
              </a:pPr>
              <a:endParaRPr sz="700"/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5516" y="216907"/>
            <a:ext cx="750620" cy="75062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814555" y="4756326"/>
            <a:ext cx="3474408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6" name="TextBox 46"/>
          <p:cNvSpPr txBox="1"/>
          <p:nvPr/>
        </p:nvSpPr>
        <p:spPr>
          <a:xfrm>
            <a:off x="2987211" y="4684920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7" name="TextBox 47"/>
          <p:cNvSpPr txBox="1"/>
          <p:nvPr/>
        </p:nvSpPr>
        <p:spPr>
          <a:xfrm>
            <a:off x="5792320" y="4561517"/>
            <a:ext cx="276984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8" name="TextBox 48"/>
          <p:cNvSpPr txBox="1"/>
          <p:nvPr/>
        </p:nvSpPr>
        <p:spPr>
          <a:xfrm>
            <a:off x="569271" y="4915721"/>
            <a:ext cx="2989745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1" name="TextBox 51"/>
          <p:cNvSpPr txBox="1"/>
          <p:nvPr/>
        </p:nvSpPr>
        <p:spPr>
          <a:xfrm>
            <a:off x="547688" y="5180471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54" name="TextBox 54"/>
          <p:cNvSpPr txBox="1"/>
          <p:nvPr/>
        </p:nvSpPr>
        <p:spPr>
          <a:xfrm>
            <a:off x="2721936" y="3033564"/>
            <a:ext cx="6265764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sz="70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22519F8D-0665-D9F9-AED2-0BED58D261E1}"/>
              </a:ext>
            </a:extLst>
          </p:cNvPr>
          <p:cNvSpPr/>
          <p:nvPr/>
        </p:nvSpPr>
        <p:spPr>
          <a:xfrm>
            <a:off x="2987211" y="716547"/>
            <a:ext cx="4886037" cy="3734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СОВМЕСТНЫЕ АКЦИИ С НАЦИОНАЛЬНЫМИ ЦЕНТРАМИ И ИНОСТРАННЫМИ СТУДЕНТАМИ,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ИНФОРМАЦИОННЫЕ ЛЕКЦИИ В ВУЗАХ, СУЗАХ, МУНИЦИПАЛИТЕТАХ ОБЛАСТИ,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ФЛЕШМОБ В СОЦСЕТЯХ,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КВИЗ ОБ ИГРАХ ДРУЖБЫ,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ИНФОРМАЦИОННАЯ КОМПАНИЯ В ВК И ТГ КАНАЛЕ ИРВЦ ДЛЯ ЖИТЕЛЕЙ ИРКУТСКОЙ ОБЛАСТИ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53594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428</Words>
  <Application>Microsoft Office PowerPoint</Application>
  <PresentationFormat>Экран (16:9)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Alegreya Sans Bold Bold</vt:lpstr>
      <vt:lpstr>Evolventa Bold</vt:lpstr>
      <vt:lpstr>Arimo Bold</vt:lpstr>
      <vt:lpstr>Lato Light</vt:lpstr>
      <vt:lpstr>Roboto Slab Light</vt:lpstr>
      <vt:lpstr>Arial</vt:lpstr>
      <vt:lpstr>Kent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Anastasia</dc:creator>
  <cp:lastModifiedBy>Nastya Dubrovina</cp:lastModifiedBy>
  <cp:revision>207</cp:revision>
  <dcterms:modified xsi:type="dcterms:W3CDTF">2024-01-28T15:55:11Z</dcterms:modified>
</cp:coreProperties>
</file>