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84" r:id="rId3"/>
    <p:sldId id="283" r:id="rId4"/>
    <p:sldId id="285" r:id="rId5"/>
    <p:sldId id="286" r:id="rId6"/>
    <p:sldId id="287" r:id="rId7"/>
    <p:sldId id="280" r:id="rId8"/>
    <p:sldId id="288" r:id="rId9"/>
    <p:sldId id="281" r:id="rId10"/>
    <p:sldId id="289" r:id="rId11"/>
    <p:sldId id="290" r:id="rId12"/>
    <p:sldId id="278" r:id="rId13"/>
    <p:sldId id="291" r:id="rId14"/>
    <p:sldId id="279" r:id="rId15"/>
    <p:sldId id="292" r:id="rId16"/>
    <p:sldId id="293" r:id="rId17"/>
    <p:sldId id="269" r:id="rId18"/>
    <p:sldId id="294" r:id="rId19"/>
    <p:sldId id="270" r:id="rId20"/>
    <p:sldId id="295" r:id="rId21"/>
    <p:sldId id="271" r:id="rId22"/>
    <p:sldId id="296" r:id="rId23"/>
    <p:sldId id="272" r:id="rId24"/>
    <p:sldId id="297" r:id="rId25"/>
    <p:sldId id="299" r:id="rId26"/>
    <p:sldId id="274" r:id="rId27"/>
    <p:sldId id="298" r:id="rId28"/>
    <p:sldId id="275" r:id="rId29"/>
    <p:sldId id="301" r:id="rId30"/>
    <p:sldId id="276" r:id="rId31"/>
    <p:sldId id="300" r:id="rId32"/>
    <p:sldId id="302" r:id="rId33"/>
    <p:sldId id="303" r:id="rId34"/>
    <p:sldId id="304" r:id="rId35"/>
    <p:sldId id="305" r:id="rId36"/>
    <p:sldId id="306" r:id="rId37"/>
    <p:sldId id="307" r:id="rId38"/>
    <p:sldId id="28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FF"/>
    <a:srgbClr val="E46C0A"/>
    <a:srgbClr val="0A5AA5"/>
    <a:srgbClr val="D5B991"/>
    <a:srgbClr val="0066FF"/>
    <a:srgbClr val="2205F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7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6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8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88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58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79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7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2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1D946-84FC-4974-9A45-0EEE85442B21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37BB-760F-4586-BBB9-DDB7501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0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34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34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g"/><Relationship Id="rId5" Type="http://schemas.openxmlformats.org/officeDocument/2006/relationships/image" Target="../media/image34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6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62.pn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6" y="164905"/>
            <a:ext cx="5401067" cy="6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55" y="89031"/>
            <a:ext cx="2126845" cy="21546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98" y="2374734"/>
            <a:ext cx="2872520" cy="422993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Адресная помощь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951016"/>
            <a:ext cx="1031597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оплата лекарств, питания, медицинских препаратов, медицинского оборудования, исследований, процедур, а также протезов, инвалидных колясок и других средств реабилитации;</a:t>
            </a:r>
          </a:p>
          <a:p>
            <a:endParaRPr lang="ru-RU" sz="1000" b="1" dirty="0" smtClean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оплата проживания и проезда тяжелобольного ребенка и сопровождающего его взрослого к месту лечения и обратно. </a:t>
            </a:r>
          </a:p>
          <a:p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2982236"/>
            <a:ext cx="4829908" cy="36224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9" y="2863563"/>
            <a:ext cx="4830919" cy="425475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291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Адресная помощь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6635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«День именинника»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90" y="1812685"/>
            <a:ext cx="7263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Малыш, проходящий лечение от онкологической болезни ограничен во многом. Он живет в стерильном боксе без праздничных и выходных дней. День рождения бывает раз в году, и каждый малыш ждет его с нетерпением. Это праздник веселья, радости, моря добрых слов, чудесных подарков и счастливых воспоминаний! В рамках проекта "День именинника" мы поздравляем детей, которые свой день рождения встречают в отделении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онкогематологии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. Любой человек может ощутить себя добрым волшебником или прекрасной феей, исполнив мечту ребенка, который встречает свой день рождения в больничном боксе.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55" y="89031"/>
            <a:ext cx="2126845" cy="2154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74" y="2459016"/>
            <a:ext cx="4799526" cy="304764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9403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0"/>
            <a:ext cx="11975123" cy="101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День именинника</a:t>
            </a:r>
            <a:endParaRPr lang="ru-RU" sz="4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" y="1032477"/>
            <a:ext cx="2945097" cy="52314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4" y="1011116"/>
            <a:ext cx="3020440" cy="53652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56" y="1039378"/>
            <a:ext cx="2953238" cy="524588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13" y="3163766"/>
            <a:ext cx="3115905" cy="30509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55" y="89031"/>
            <a:ext cx="2126845" cy="21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Адресная помощь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6635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«День красоты»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90" y="1812685"/>
            <a:ext cx="7263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 преддверии добрых и замечательных праздников «День матери» и «8 марта» в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онкогематологическом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центре проводится «Праздник красоты». На несколько часов отделение превращается в «салон красоты», где мамы и работники отделения могут воспользоваться услугами парикмахера, мастера маникюра, визажиста. Это очень важно для мам – отвлечься от больничных будней, получить позитивные эмоции, ощутить себя прекрасной. Всем известно, если у мамы хорошее настроение, оно непременно передастся и ребенку, и вместе с этим не угаснет надежда на выздоровление, и будут силы бороться дальше!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55" y="89031"/>
            <a:ext cx="2126845" cy="2154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33" y="2391223"/>
            <a:ext cx="4979767" cy="35986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223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0"/>
            <a:ext cx="11975123" cy="101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День</a:t>
            </a:r>
            <a:r>
              <a:rPr lang="ru-RU" sz="4800" b="1" dirty="0" smtClean="0">
                <a:solidFill>
                  <a:srgbClr val="0099FF"/>
                </a:solidFill>
                <a:latin typeface="Segoe Script" panose="030B0504020000000003" pitchFamily="66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красоты</a:t>
            </a:r>
            <a:endParaRPr lang="ru-RU" sz="4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55" y="89031"/>
            <a:ext cx="2126845" cy="2154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4" y="615633"/>
            <a:ext cx="4886041" cy="32560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r="21614"/>
          <a:stretch/>
        </p:blipFill>
        <p:spPr>
          <a:xfrm>
            <a:off x="5625138" y="867662"/>
            <a:ext cx="4611521" cy="56209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0" y="3496550"/>
            <a:ext cx="5316428" cy="354290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597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7" r="11462"/>
          <a:stretch/>
        </p:blipFill>
        <p:spPr>
          <a:xfrm>
            <a:off x="8148894" y="1531033"/>
            <a:ext cx="4275787" cy="5324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Реабилитация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951016"/>
            <a:ext cx="103159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содействие психологическому и физическому оздоровлению детей с тяжелыми заболеваниями: улучшение социальных навыков, повышение уверенности в себе, снижение тревоги после болезни, освоение новых видов досуга, улучшение физического состояния.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8" y="3132246"/>
            <a:ext cx="4960793" cy="330202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46" y="3132246"/>
            <a:ext cx="5524500" cy="36764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672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Реабилитация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057522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«Добрые каникулы»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1595021"/>
            <a:ext cx="72636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После болезненных процедур и сложных операций, которые переносят дети, они могут потерять уверенность или просто замкнуться в себе, им становится сложно просто побегать с другими ребятами, они не в силах ходить в школу и детский садик. Проект - отличная возможность для подопечных фонда провести каникулы не только весело, но и с пользой. В программе каждый найдет для себя что-то особенно увлекательное: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квест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, полосу препятствий, настольный теннис, футбол,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лазертаг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, уроки брейк-данса, тренировки карате, занятия конным спортом, стрельбу из лука. После возвращения из лагеря родители говорят, что их дети начинают чаще улыбаться, смеяться, общаться.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43" y="2536907"/>
            <a:ext cx="5060755" cy="33744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079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0"/>
            <a:ext cx="11975123" cy="104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Добрые каникулы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r="14162"/>
          <a:stretch/>
        </p:blipFill>
        <p:spPr>
          <a:xfrm>
            <a:off x="5106199" y="3475227"/>
            <a:ext cx="3639049" cy="31860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6" y="647070"/>
            <a:ext cx="5542506" cy="28760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71" y="740601"/>
            <a:ext cx="4349974" cy="29005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" y="3422474"/>
            <a:ext cx="4945004" cy="32915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r="23391"/>
          <a:stretch/>
        </p:blipFill>
        <p:spPr>
          <a:xfrm>
            <a:off x="8795557" y="2595125"/>
            <a:ext cx="3396443" cy="40661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375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Реабилитация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057522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«Семейный клуб выходного дня»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1595021"/>
            <a:ext cx="7263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Такая короткая, но насыщенная разными видами активности программа рассчитана на участие детей и их семей. Все семьи разные, но поддержка нужна каждой семье. В момент болезни ребенка один из родителей постоянно находится с ним в больнице, а другой — дома. Зачастую семья как бы закрывается от внешнего мира, в некоторых случаях родители начинают излишне опекать ребенка или наоборот, ребенок боится отойти от родителей. "Семейные выходные" — программа, которая позволяет не только провести вместе время, но и увидеть друг друга в ином качестве, в непривычных обстоятельствах.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22514"/>
          <a:stretch/>
        </p:blipFill>
        <p:spPr>
          <a:xfrm>
            <a:off x="7508382" y="2016476"/>
            <a:ext cx="4398753" cy="42095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537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67980" y="-96862"/>
            <a:ext cx="11975123" cy="1688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Семейный клуб выходного дня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965"/>
            <a:ext cx="4667921" cy="31125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" y="4050811"/>
            <a:ext cx="4273848" cy="284978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77" y="4050919"/>
            <a:ext cx="4072763" cy="27157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09" y="866119"/>
            <a:ext cx="5149631" cy="34317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5" b="22628"/>
          <a:stretch/>
        </p:blipFill>
        <p:spPr>
          <a:xfrm>
            <a:off x="7743214" y="2989039"/>
            <a:ext cx="4572000" cy="38765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201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10" y="0"/>
            <a:ext cx="1944290" cy="2332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" y="230880"/>
            <a:ext cx="5912476" cy="6377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2948728"/>
            <a:ext cx="57182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99FF"/>
                </a:solidFill>
              </a:rPr>
              <a:t>Чтобы поверить в добро, </a:t>
            </a:r>
          </a:p>
          <a:p>
            <a:r>
              <a:rPr lang="ru-RU" sz="4000" dirty="0" smtClean="0">
                <a:solidFill>
                  <a:srgbClr val="0099FF"/>
                </a:solidFill>
              </a:rPr>
              <a:t>надо начать делать его.</a:t>
            </a:r>
          </a:p>
          <a:p>
            <a:endParaRPr lang="ru-RU" sz="4000" dirty="0">
              <a:solidFill>
                <a:srgbClr val="0099FF"/>
              </a:solidFill>
            </a:endParaRPr>
          </a:p>
          <a:p>
            <a:pPr algn="r"/>
            <a:r>
              <a:rPr lang="ru-RU" sz="4000" dirty="0" smtClean="0">
                <a:solidFill>
                  <a:srgbClr val="0099FF"/>
                </a:solidFill>
              </a:rPr>
              <a:t>Л.Н. Толстой</a:t>
            </a:r>
            <a:endParaRPr lang="ru-RU" sz="4000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Реабилитация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959123"/>
            <a:ext cx="10315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«Фестиваль спорта и творчества </a:t>
            </a:r>
          </a:p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«Мы все можем сами!»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016476"/>
            <a:ext cx="7263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Юные участники фестиваля в разное время столкнулись с труднейшим испытанием, поставившим под угрозу их жизни. Но они изо всех сил боролись с тяжелым заболеванием, проявили стойкость и мужество во время лечения и… победили болезнь! На фестивале ребята показывают, что теперь им открыты любые возможности, в том числе и спортивные! Участники соревнуются в четырех видах спорта: настольном теннисе, стрельбе или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дартсе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, шашках/шахматах, беге. В перерывах между стартами ребята могут проявить свои творческие способности на мастер-классах, а также в различных играх и конкурсах.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16" y="2356833"/>
            <a:ext cx="5467084" cy="36447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161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304064" y="-36566"/>
            <a:ext cx="11975123" cy="211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Фестиваль  спорта и творчества </a:t>
            </a:r>
          </a:p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«Мы все можем сами!»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" y="1531936"/>
            <a:ext cx="4216373" cy="28114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4"/>
          <a:stretch/>
        </p:blipFill>
        <p:spPr>
          <a:xfrm>
            <a:off x="4570201" y="1476540"/>
            <a:ext cx="5041173" cy="28668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8" y="4199095"/>
            <a:ext cx="3721287" cy="24813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68" y="4060423"/>
            <a:ext cx="4670641" cy="31143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11528" r="14955" b="1818"/>
          <a:stretch/>
        </p:blipFill>
        <p:spPr>
          <a:xfrm>
            <a:off x="8385261" y="3635571"/>
            <a:ext cx="4029608" cy="320520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03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3306551"/>
            <a:ext cx="5263166" cy="35138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Реабилитация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58518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«Хочу увидеть мир!»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016476"/>
            <a:ext cx="6941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 ходе проекта организуются различные экскурсии, оздоровительные прогулки, культпоходы, поездки в аквапарки, парки игрового обучения,  семейно-досуговые центры, семейно-оздоровительные и культурно-образовательные комплексы, музеи. Это помогает расширить кругозор подопечным и их семьям, сплотить детей и родителей и помочь им познать окружающий мир.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-2"/>
            <a:ext cx="11975123" cy="89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«хочу увидеть мир!»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" y="888023"/>
            <a:ext cx="4404643" cy="29370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01" y="3708133"/>
            <a:ext cx="3848054" cy="31506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54" y="529656"/>
            <a:ext cx="5479533" cy="36537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01" y="67794"/>
            <a:ext cx="1940417" cy="1865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" y="3560418"/>
            <a:ext cx="4948307" cy="329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2" y="1933579"/>
            <a:ext cx="3646599" cy="546989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58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13693" r="22612" b="2522"/>
          <a:stretch/>
        </p:blipFill>
        <p:spPr>
          <a:xfrm>
            <a:off x="8345511" y="2451116"/>
            <a:ext cx="3846490" cy="45167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99FF"/>
                </a:solidFill>
                <a:cs typeface="Times New Roman" pitchFamily="18" charset="0"/>
              </a:rPr>
              <a:t>Волонтёрство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951016"/>
            <a:ext cx="925991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привлечение внимания частных лиц к проблемам тяжелобольных детей; </a:t>
            </a:r>
          </a:p>
          <a:p>
            <a:endParaRPr lang="ru-RU" sz="1000" b="1" dirty="0" smtClean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содействие организации службы добровольных помощников, обеспечивающих поддержку, содействие в социальной адаптации детей с тяжелыми заболеваниями;</a:t>
            </a:r>
          </a:p>
          <a:p>
            <a:endParaRPr lang="ru-RU" sz="1000" b="1" dirty="0" smtClean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информирование населения Брянской области о вопросах детской онкологии, гематологии и иммунологии;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привлечение частных лиц и организаций к участию в  благотворительных акциях в пользу детей и молодых людей, страдающих тяжелыми заболеваниями.</a:t>
            </a:r>
          </a:p>
          <a:p>
            <a:endParaRPr lang="ru-RU" sz="2800" b="1" dirty="0">
              <a:solidFill>
                <a:srgbClr val="0000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99FF"/>
                </a:solidFill>
                <a:cs typeface="Times New Roman" pitchFamily="18" charset="0"/>
              </a:rPr>
              <a:t>Волонтёрство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58518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«Благотворительные акции, ярмарки»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016476"/>
            <a:ext cx="6941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Проводятся с целью сбора средств для подопечных БФ "ДОБРЫЙ ЖУРАВЛИК" и на нужды фонда для осуществления уставных программ. Любой желающий может сделать что-то </a:t>
            </a:r>
            <a:r>
              <a:rPr lang="ru-RU" sz="2400" dirty="0">
                <a:solidFill>
                  <a:srgbClr val="000000"/>
                </a:solidFill>
              </a:rPr>
              <a:t>с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воими руками и передать в фонд, чтобы его работы были "проданы" на благотворительной акции или ярмарке.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5" y="2133850"/>
            <a:ext cx="5580845" cy="371911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623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463038" y="-128234"/>
            <a:ext cx="11975123" cy="158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Благотворительные акции, ярмарки</a:t>
            </a:r>
            <a:endParaRPr lang="ru-RU" sz="4800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9" y="703212"/>
            <a:ext cx="4842891" cy="32273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03" y="1456381"/>
            <a:ext cx="3051854" cy="54210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48" y="1144483"/>
            <a:ext cx="3221657" cy="53446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6" y="3816813"/>
            <a:ext cx="4054915" cy="30411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99FF"/>
                </a:solidFill>
                <a:cs typeface="Times New Roman" pitchFamily="18" charset="0"/>
              </a:rPr>
              <a:t>Волонтёрство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58518"/>
            <a:ext cx="10315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«Благотворительные концерты,</a:t>
            </a:r>
          </a:p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 спектакли, аукционы»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469911"/>
            <a:ext cx="6941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Дети и родители разных школ города готовят различные выступления целью которых является сбор средств в пользу подопечных БФ "ДОБРЫЙ ЖУРАВЛИК". Концерты всегда получаются очень красочные, выступления живые. Это показывает здоровым детям и их родителям, что болезнь можно и должно побеждать участием и неравнодушием!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67" y="2358847"/>
            <a:ext cx="5546959" cy="36965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5139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"/>
            <a:ext cx="11642501" cy="158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Благотворительные </a:t>
            </a:r>
          </a:p>
          <a:p>
            <a:pPr algn="ctr"/>
            <a:r>
              <a:rPr lang="ru-RU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концерты, </a:t>
            </a:r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спектакли, аукционы</a:t>
            </a:r>
            <a:endParaRPr lang="ru-RU" sz="4800" b="1" dirty="0">
              <a:solidFill>
                <a:srgbClr val="0099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458" y="2533652"/>
            <a:ext cx="3243261" cy="43243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185"/>
            <a:ext cx="5083880" cy="33899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89" y="1146954"/>
            <a:ext cx="5185005" cy="31876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" y="3927536"/>
            <a:ext cx="4740980" cy="31612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2" y="3982466"/>
            <a:ext cx="3859355" cy="28945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99FF"/>
                </a:solidFill>
                <a:cs typeface="Times New Roman" pitchFamily="18" charset="0"/>
              </a:rPr>
              <a:t>Волонтёрство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58518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«Просветительские акции»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174181"/>
            <a:ext cx="6941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Проводятся с целью привлечения внимания частных лиц к проблемам тяжелобольных детей, информирования населения Брянской области о вопросах детской онкологии, гематологии и иммунологии, привлечение частных лиц и организаций к участию в  благотворительных акциях в пользу детей и молодых людей, страдающих онкологическими, гематологическими и иммунологическими заболеваниями.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2899499"/>
            <a:ext cx="5288925" cy="39585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10" y="0"/>
            <a:ext cx="1944290" cy="2332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52" y="141668"/>
            <a:ext cx="104061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  <a:t>Благотворительный фонд «ДОБРЫЙ ЖУРАВЛИК» </a:t>
            </a:r>
            <a:b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  <a:t>основан в 2011 году. </a:t>
            </a:r>
            <a:b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  <a:t>Его деятельность направлена на оказание помощи детям с </a:t>
            </a:r>
            <a:r>
              <a:rPr lang="ru-RU" sz="2800" b="1" dirty="0" err="1" smtClean="0">
                <a:solidFill>
                  <a:srgbClr val="0099FF"/>
                </a:solidFill>
                <a:cs typeface="Times New Roman" pitchFamily="18" charset="0"/>
              </a:rPr>
              <a:t>онкозаболеваниями</a:t>
            </a:r>
            <a:r>
              <a:rPr lang="ru-RU" sz="2800" b="1" dirty="0" smtClean="0">
                <a:solidFill>
                  <a:srgbClr val="0099FF"/>
                </a:solidFill>
                <a:cs typeface="Times New Roman" pitchFamily="18" charset="0"/>
              </a:rPr>
              <a:t>, проживающим в Брянской области и городе Брянске,  а также их семьям.</a:t>
            </a:r>
            <a:endParaRPr lang="ru-RU" sz="2800" dirty="0">
              <a:solidFill>
                <a:srgbClr val="0099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56" y="2011473"/>
            <a:ext cx="7538941" cy="502694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551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-1"/>
            <a:ext cx="11975123" cy="1037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Просветительские акции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" t="2036" r="679" b="13909"/>
          <a:stretch/>
        </p:blipFill>
        <p:spPr>
          <a:xfrm>
            <a:off x="8288162" y="2071686"/>
            <a:ext cx="3792469" cy="47863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43"/>
            <a:ext cx="5122064" cy="3413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" y="3479369"/>
            <a:ext cx="5066957" cy="33786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7" r="5246"/>
          <a:stretch/>
        </p:blipFill>
        <p:spPr>
          <a:xfrm>
            <a:off x="5177171" y="977159"/>
            <a:ext cx="3116689" cy="58808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79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0099FF"/>
                </a:solidFill>
                <a:cs typeface="Times New Roman" pitchFamily="18" charset="0"/>
              </a:rPr>
              <a:t>Волонтёрство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58518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«Волонтёрские тренинги и </a:t>
            </a:r>
            <a:r>
              <a:rPr lang="en-US" sz="3600" b="1" dirty="0" smtClean="0">
                <a:solidFill>
                  <a:srgbClr val="0000CC"/>
                </a:solidFill>
              </a:rPr>
              <a:t>Camp-Day</a:t>
            </a:r>
            <a:r>
              <a:rPr lang="ru-RU" sz="3600" b="1" dirty="0" smtClean="0">
                <a:solidFill>
                  <a:srgbClr val="0000CC"/>
                </a:solidFill>
              </a:rPr>
              <a:t>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89" y="2174181"/>
            <a:ext cx="6941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Проводятся с целью научить волонтёров работе с детьми по системе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Therapeutic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Recreation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. Волонтеры узнают, что такое терапевтическая рекреация, как правильно взаимодействовать с детьми и управлять их поведением, какими качествами должен обладать идеальный вожатый, как нужно работать в команде. Также в форме игры "Ребенок-вожатый" можно на себе прочувствовать все прелести наших реабилитационных смен.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1" y="3134492"/>
            <a:ext cx="5452166" cy="36333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093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29342" y="-31817"/>
            <a:ext cx="11975123" cy="1037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Волонтёрские тренинги и </a:t>
            </a:r>
            <a:r>
              <a:rPr lang="en-US" sz="4800" b="1" dirty="0">
                <a:solidFill>
                  <a:srgbClr val="0099FF"/>
                </a:solidFill>
                <a:latin typeface="+mn-lt"/>
                <a:cs typeface="Times New Roman" pitchFamily="18" charset="0"/>
              </a:rPr>
              <a:t>Camp-Day</a:t>
            </a:r>
            <a:endParaRPr lang="ru-RU" sz="4800" b="1" dirty="0">
              <a:solidFill>
                <a:srgbClr val="0099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9" y="0"/>
            <a:ext cx="1824507" cy="1983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04" y="3477249"/>
            <a:ext cx="5440299" cy="36254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0" y="642664"/>
            <a:ext cx="4498063" cy="29975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7" y="3277189"/>
            <a:ext cx="5740507" cy="38255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91" y="642664"/>
            <a:ext cx="4974163" cy="33148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4" y="2059538"/>
            <a:ext cx="5288790" cy="405117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Миллион добрых дел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51016"/>
            <a:ext cx="817808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организация работы по сбору благотворительных пожертвований от неопределенного круга лиц для формирования финансовой базы, необходимой для реализации программ фонда;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800" b="1" dirty="0">
                <a:solidFill>
                  <a:srgbClr val="0000CC"/>
                </a:solidFill>
              </a:rPr>
              <a:t>п</a:t>
            </a:r>
            <a:r>
              <a:rPr lang="ru-RU" sz="2800" b="1" dirty="0" smtClean="0">
                <a:solidFill>
                  <a:srgbClr val="0000CC"/>
                </a:solidFill>
              </a:rPr>
              <a:t>ривлечение внимания к благотворительной деятельности фонда и решению социально значимых проблем;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формирование чувств милосердия, отзывчивости, сострадания, доброго отношения друг к другу;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сбор средств через размещение ящиков для пожертвований, проведение акций в магазинах;</a:t>
            </a:r>
          </a:p>
          <a:p>
            <a:endParaRPr lang="ru-RU" sz="1000" b="1" dirty="0" smtClean="0">
              <a:solidFill>
                <a:srgbClr val="0000CC"/>
              </a:solidFill>
            </a:endParaRPr>
          </a:p>
          <a:p>
            <a:r>
              <a:rPr lang="ru-RU" sz="2800" b="1" dirty="0" smtClean="0">
                <a:solidFill>
                  <a:srgbClr val="0000CC"/>
                </a:solidFill>
              </a:rPr>
              <a:t>информационное освещение деятельности фонда.</a:t>
            </a:r>
            <a:endParaRPr lang="ru-RU" sz="2800" b="1" dirty="0">
              <a:solidFill>
                <a:srgbClr val="0000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41" y="150691"/>
            <a:ext cx="1756140" cy="19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Миллион добрых дел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96661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«Эстафета добра»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8941" y="1504869"/>
            <a:ext cx="71606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Во всех магазинах торговых сетей  «Журавли», «Калита» и «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Свенская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ярмарка» вы можете приобрести яркие пакеты с символикой благотворительного фонда помощи детям «ДОБРЫЙ ЖУРАВЛИК» и надписью: «СЕГОДНЯ Я ПОМОГ ДЕТЯМ». Пять рублей от стоимости каждого купленного пакета будут перечислены в благотворительный фонд для оказания помощи тяжелобольным детям Брянской области. Вся информация о денежных средствах, перечисленных от продажи пакетов, и их распределении на нужды тяжелобольных детей, размещается на нашем сайте. Приобретая пакеты с логотипом фонда в магазинах, вы помогаете детям!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41" y="150691"/>
            <a:ext cx="1756140" cy="1908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58" y="2059538"/>
            <a:ext cx="3422853" cy="45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63" y="762903"/>
            <a:ext cx="3839378" cy="57538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229342" y="-31817"/>
            <a:ext cx="11975123" cy="1037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Эстафета добра</a:t>
            </a:r>
            <a:endParaRPr lang="ru-RU" sz="4800" b="1" dirty="0">
              <a:solidFill>
                <a:srgbClr val="0099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41" y="150691"/>
            <a:ext cx="1756140" cy="19088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2" y="762903"/>
            <a:ext cx="4233318" cy="59310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05" y="2987062"/>
            <a:ext cx="3614495" cy="352964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65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Миллион добрых дел</a:t>
            </a:r>
            <a:endParaRPr lang="ru-RU" sz="6000" dirty="0">
              <a:solidFill>
                <a:srgbClr val="0099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941" y="110511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«Протяни руку помощи»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8941" y="1891235"/>
            <a:ext cx="71606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Во всех магазинах торговых сетей  «Журавли», «Калита» и «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Свенская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ярмарка» установлены ящики для пожертвований с символикой благотворительного фонда помощи детям «ДОБРЫЙ ЖУРАВЛИК». Любой желающий может сделать пожертвование на посильную ему сумму и помочь, таким образом, детям, страдающим онкологическими, гематологическими и иммунологическими заболеваниями.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41" y="150691"/>
            <a:ext cx="1756140" cy="1908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00" y="1326525"/>
            <a:ext cx="3860800" cy="582769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688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29342" y="-31817"/>
            <a:ext cx="11975123" cy="1037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Протяни руку помощи</a:t>
            </a:r>
            <a:endParaRPr lang="ru-RU" sz="4800" b="1" dirty="0">
              <a:solidFill>
                <a:srgbClr val="0099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41" y="150691"/>
            <a:ext cx="1756140" cy="1908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4"/>
          <a:stretch/>
        </p:blipFill>
        <p:spPr>
          <a:xfrm>
            <a:off x="4926145" y="357021"/>
            <a:ext cx="3651161" cy="40609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66" y="3390019"/>
            <a:ext cx="3761908" cy="376190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347" y="1364747"/>
            <a:ext cx="6278004" cy="4708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26385"/>
          <a:stretch/>
        </p:blipFill>
        <p:spPr>
          <a:xfrm>
            <a:off x="8281580" y="2448376"/>
            <a:ext cx="3857625" cy="42757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973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-1"/>
            <a:ext cx="11975123" cy="1030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присоединяйтесь к нам!</a:t>
            </a:r>
            <a:endParaRPr lang="ru-RU" sz="4800" b="1" dirty="0">
              <a:solidFill>
                <a:srgbClr val="0099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Содержимое 3" descr="фо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41115" y="776903"/>
            <a:ext cx="8103907" cy="60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10" y="0"/>
            <a:ext cx="1944290" cy="2332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941" y="880049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Программы фонда</a:t>
            </a:r>
            <a:endParaRPr lang="ru-RU" sz="6000" dirty="0">
              <a:solidFill>
                <a:srgbClr val="0099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639" y="2474377"/>
            <a:ext cx="13214798" cy="29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Помощь больнице</a:t>
            </a:r>
            <a:endParaRPr lang="ru-RU" sz="6000" dirty="0">
              <a:solidFill>
                <a:srgbClr val="0099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91" y="150691"/>
            <a:ext cx="2248504" cy="17940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941" y="1166354"/>
            <a:ext cx="103159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</a:rPr>
              <a:t>приобретение медикаментов, расходных материалов, лабораторных исследований, поиска и активации доноров костного мозга, медицинского оборудования, реагентов и иных предметов медицинского назначения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11" y="3103807"/>
            <a:ext cx="5578350" cy="33741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2584026"/>
            <a:ext cx="3310304" cy="44137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54" y="2182017"/>
            <a:ext cx="3657746" cy="46396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932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Помощь больнице</a:t>
            </a:r>
            <a:endParaRPr lang="ru-RU" sz="6000" dirty="0">
              <a:solidFill>
                <a:srgbClr val="0099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91" y="150691"/>
            <a:ext cx="2248504" cy="17940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941" y="116635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«Больничное </a:t>
            </a:r>
            <a:r>
              <a:rPr lang="ru-RU" sz="3600" b="1" dirty="0" err="1" smtClean="0">
                <a:solidFill>
                  <a:srgbClr val="0000CC"/>
                </a:solidFill>
              </a:rPr>
              <a:t>волонтёрство</a:t>
            </a:r>
            <a:r>
              <a:rPr lang="ru-RU" sz="3600" b="1" dirty="0" smtClean="0">
                <a:solidFill>
                  <a:srgbClr val="0000CC"/>
                </a:solidFill>
              </a:rPr>
              <a:t>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90" y="1812685"/>
            <a:ext cx="7263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Волонтеры приходят в гости к пациентам детского отделения, чтобы провести творческие мастер-классы. Дети и их родители с нетерпением ждут занятия, веди они помогают раскрасить серые больничные будни яркими цветами и добрыми эмоциями, на время отвлечься от мыслей о болезни. Дети очень любят рисовать, лепить, мастерить. С помощью волонтеров они создают чудесные поделки. Во время изготовления поделок дети узнают много интересных фактов по заданной теме. Занятия с волонтерами – это всегда интересно и весело! А хорошее настроение, как известно, положительно влияет на процесс выздоровления!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38" y="2495102"/>
            <a:ext cx="4269263" cy="35288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733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" y="863175"/>
            <a:ext cx="4088596" cy="54514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5508" y="0"/>
            <a:ext cx="11975123" cy="101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Больничное </a:t>
            </a:r>
            <a:r>
              <a:rPr lang="ru-RU" sz="4800" b="1" dirty="0" err="1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волонтёрство</a:t>
            </a:r>
            <a:endParaRPr lang="ru-RU" sz="4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09" y="1161807"/>
            <a:ext cx="4473622" cy="44231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20" y="2702169"/>
            <a:ext cx="5977065" cy="40183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91" y="150691"/>
            <a:ext cx="2248504" cy="17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150691"/>
            <a:ext cx="1040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FF"/>
                </a:solidFill>
                <a:cs typeface="Times New Roman" pitchFamily="18" charset="0"/>
              </a:rPr>
              <a:t>Помощь больнице</a:t>
            </a:r>
            <a:endParaRPr lang="ru-RU" sz="6000" dirty="0">
              <a:solidFill>
                <a:srgbClr val="0099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91" y="150691"/>
            <a:ext cx="2248504" cy="17940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941" y="1166354"/>
            <a:ext cx="1031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Проект «Помогающее пространство»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8790" y="1812685"/>
            <a:ext cx="72636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Специалисты провели исследования и выяснили: создание комфортной атмосферы в больнице помогает нейтрализовать негативный эффект от нахождения среди людей в белых халатах у 80% детей. Если мальчиков и девочек окружают яркие рисунки, и если у них есть возможность поиграть, то им становится легче проходить все болезненные процедуры и общаться с врачами. Помогающее пространство – это не только рисунки на стенах. Даже специальные медицинские аппараты: например, УЗИ, МРТ и КТ – оформляют яркими цветами, превращая их в космические аппараты или подводные лодки, чтобы детям не было страшно, а становилось, наоборот, интересно лечиться.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3" y="2047741"/>
            <a:ext cx="5132462" cy="3652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60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5508" y="0"/>
            <a:ext cx="11975123" cy="1011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0099FF"/>
                </a:solidFill>
                <a:latin typeface="+mn-lt"/>
                <a:cs typeface="Times New Roman" pitchFamily="18" charset="0"/>
              </a:rPr>
              <a:t>Помогающее пространство</a:t>
            </a:r>
            <a:endParaRPr lang="ru-RU" sz="4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195" y="2702169"/>
            <a:ext cx="11975123" cy="97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0066FF"/>
              </a:solidFill>
              <a:latin typeface="Segoe Script" panose="030B0504020000000003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827"/>
            <a:ext cx="4249615" cy="28280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12" y="3762798"/>
            <a:ext cx="4680438" cy="31202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62" y="832827"/>
            <a:ext cx="4819649" cy="32130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91" y="150691"/>
            <a:ext cx="2248504" cy="1794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3" y="1233852"/>
            <a:ext cx="3749432" cy="56241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5" y="4041969"/>
            <a:ext cx="4031500" cy="268766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702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1450</Words>
  <Application>Microsoft Office PowerPoint</Application>
  <PresentationFormat>Широкоэкранный</PresentationFormat>
  <Paragraphs>93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Киреев</dc:creator>
  <cp:lastModifiedBy>Марла Колючкова</cp:lastModifiedBy>
  <cp:revision>49</cp:revision>
  <dcterms:created xsi:type="dcterms:W3CDTF">2018-01-23T14:23:29Z</dcterms:created>
  <dcterms:modified xsi:type="dcterms:W3CDTF">2023-03-29T11:41:06Z</dcterms:modified>
</cp:coreProperties>
</file>