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style7.xml" ContentType="application/vnd.ms-office.chart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56" r:id="rId5"/>
    <p:sldId id="261" r:id="rId6"/>
    <p:sldId id="262" r:id="rId7"/>
    <p:sldId id="263" r:id="rId8"/>
    <p:sldId id="268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03" autoAdjust="0"/>
  </p:normalViewPr>
  <p:slideViewPr>
    <p:cSldViewPr snapToGrid="0">
      <p:cViewPr varScale="1">
        <p:scale>
          <a:sx n="72" d="100"/>
          <a:sy n="72" d="100"/>
        </p:scale>
        <p:origin x="-9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3-3\Desktop\&#1043;&#1088;&#1072;&#1092;&#1080;&#1082;&#1080;\&#1043;&#1088;&#1072;&#1092;&#1080;&#1082;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3-3\Desktop\&#1043;&#1088;&#1072;&#1092;&#1080;&#1082;&#1080;\&#1043;&#1088;&#1072;&#1092;&#1080;&#1082;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3-3\Desktop\&#1043;&#1088;&#1072;&#1092;&#1080;&#1082;&#1080;\&#1043;&#1088;&#1072;&#1092;&#1080;&#1082;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3-3\Desktop\&#1043;&#1088;&#1072;&#1092;&#1080;&#1082;&#1080;\&#1043;&#1088;&#1072;&#1092;&#1080;&#1082;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k3-3\Desktop\&#1043;&#1088;&#1072;&#1092;&#1080;&#1082;&#1080;\&#1043;&#1088;&#1072;&#1092;&#1080;&#1082;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k3-3\Desktop\&#1043;&#1088;&#1072;&#1092;&#1080;&#1082;&#1080;\&#1043;&#1088;&#1072;&#1092;&#1080;&#1082;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k3-3\Desktop\&#1043;&#1088;&#1072;&#1092;&#1080;&#1082;&#1080;\&#1043;&#1088;&#1072;&#1092;&#1080;&#108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Че</a:t>
            </a:r>
            <a:r>
              <a:rPr lang="ru-RU" baseline="0"/>
              <a:t>м является патриотизм</a:t>
            </a:r>
            <a:r>
              <a:rPr lang="en-US" baseline="0"/>
              <a:t>?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"/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36-480E-8AD0-DB392B4BC41F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36-480E-8AD0-DB392B4BC41F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36-480E-8AD0-DB392B4BC41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Лист1!$A$17:$A$19</c:f>
              <c:strCache>
                <c:ptCount val="3"/>
                <c:pt idx="0">
                  <c:v>Уважение к своей Родине гордость за свою страну</c:v>
                </c:pt>
                <c:pt idx="1">
                  <c:v>Любовь к Родине</c:v>
                </c:pt>
                <c:pt idx="2">
                  <c:v>Патриотизм теряет своё значение в условиях глобализации</c:v>
                </c:pt>
              </c:strCache>
            </c:strRef>
          </c:cat>
          <c:val>
            <c:numRef>
              <c:f>Лист1!$B$17:$B$19</c:f>
              <c:numCache>
                <c:formatCode>General</c:formatCode>
                <c:ptCount val="3"/>
                <c:pt idx="0">
                  <c:v>58</c:v>
                </c:pt>
                <c:pt idx="1">
                  <c:v>44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36-480E-8AD0-DB392B4BC41F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</a:t>
            </a:r>
            <a:r>
              <a:rPr lang="ru-RU" baseline="0"/>
              <a:t> чем для тебя п</a:t>
            </a:r>
            <a:r>
              <a:rPr lang="ru-RU"/>
              <a:t>роявляется</a:t>
            </a:r>
            <a:r>
              <a:rPr lang="ru-RU" baseline="0"/>
              <a:t> патриотизм?</a:t>
            </a:r>
            <a:endParaRPr lang="ru-RU"/>
          </a:p>
        </c:rich>
      </c:tx>
      <c:layout>
        <c:manualLayout>
          <c:xMode val="edge"/>
          <c:yMode val="edge"/>
          <c:x val="0.13544866742798337"/>
          <c:y val="3.8054631960954613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F6-43CA-A756-2AD94B72F8C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F6-43CA-A756-2AD94B72F8C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F6-43CA-A756-2AD94B72F8C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Лист1!$A$21:$A$23</c:f>
              <c:strCache>
                <c:ptCount val="3"/>
                <c:pt idx="0">
                  <c:v>Укрепление семьи и воспитание детей в духе патриотизма</c:v>
                </c:pt>
                <c:pt idx="1">
                  <c:v>Работа с полной отдачей сил по своей специальности</c:v>
                </c:pt>
                <c:pt idx="2">
                  <c:v>В разговорах и беседах со знакомыми на патриотические темы</c:v>
                </c:pt>
              </c:strCache>
            </c:strRef>
          </c:cat>
          <c:val>
            <c:numRef>
              <c:f>Лист1!$B$21:$B$23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F6-43CA-A756-2AD94B72F8CD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Необходимость</a:t>
            </a:r>
            <a:r>
              <a:rPr lang="ru-RU" baseline="0"/>
              <a:t> патриотического воспитания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C3-4744-8FCB-DF6A5D36E114}"/>
              </c:ext>
            </c:extLst>
          </c:dPt>
          <c:dPt>
            <c:idx val="1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C3-4744-8FCB-DF6A5D36E11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Лист1!$A$26:$A$27</c:f>
              <c:strCache>
                <c:ptCount val="2"/>
                <c:pt idx="0">
                  <c:v>Больше внимания патриотичекому воспитанию молодёжи</c:v>
                </c:pt>
                <c:pt idx="1">
                  <c:v>Не требуется патриотическое воспитание</c:v>
                </c:pt>
              </c:strCache>
            </c:strRef>
          </c:cat>
          <c:val>
            <c:numRef>
              <c:f>Лист1!$B$26:$B$27</c:f>
              <c:numCache>
                <c:formatCode>General</c:formatCode>
                <c:ptCount val="2"/>
                <c:pt idx="0">
                  <c:v>106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C3-4744-8FCB-DF6A5D36E114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Чем</a:t>
            </a:r>
            <a:r>
              <a:rPr lang="ru-RU" baseline="0"/>
              <a:t> можно гордиться в России</a:t>
            </a:r>
            <a:r>
              <a:rPr lang="en-US" baseline="0"/>
              <a:t>?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cat>
            <c:strRef>
              <c:f>Лист1!$A$37:$A$43</c:f>
              <c:strCache>
                <c:ptCount val="7"/>
                <c:pt idx="0">
                  <c:v>Победой в Великой Отечественной войне</c:v>
                </c:pt>
                <c:pt idx="1">
                  <c:v>Историей страны</c:v>
                </c:pt>
                <c:pt idx="2">
                  <c:v>Культурным наследием</c:v>
                </c:pt>
                <c:pt idx="3">
                  <c:v>Принадлежностью к своей национальности</c:v>
                </c:pt>
                <c:pt idx="4">
                  <c:v>Природными богатствами страны</c:v>
                </c:pt>
                <c:pt idx="5">
                  <c:v>Положением России в мировом сообществе</c:v>
                </c:pt>
                <c:pt idx="6">
                  <c:v>Гордиться нечем</c:v>
                </c:pt>
              </c:strCache>
            </c:strRef>
          </c:cat>
          <c:val>
            <c:numRef>
              <c:f>Лист1!$B$37:$B$43</c:f>
              <c:numCache>
                <c:formatCode>General</c:formatCode>
                <c:ptCount val="7"/>
                <c:pt idx="0">
                  <c:v>100</c:v>
                </c:pt>
                <c:pt idx="1">
                  <c:v>66</c:v>
                </c:pt>
                <c:pt idx="2">
                  <c:v>62</c:v>
                </c:pt>
                <c:pt idx="3">
                  <c:v>54</c:v>
                </c:pt>
                <c:pt idx="4">
                  <c:v>60</c:v>
                </c:pt>
                <c:pt idx="5">
                  <c:v>32</c:v>
                </c:pt>
                <c:pt idx="6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58-48EC-85F9-C373360BCD89}"/>
            </c:ext>
          </c:extLst>
        </c:ser>
        <c:gapWidth val="65"/>
        <c:shape val="box"/>
        <c:axId val="67942656"/>
        <c:axId val="70864896"/>
        <c:axId val="0"/>
      </c:bar3DChart>
      <c:catAx>
        <c:axId val="679426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64896"/>
        <c:crosses val="autoZero"/>
        <c:auto val="1"/>
        <c:lblAlgn val="ctr"/>
        <c:lblOffset val="100"/>
      </c:catAx>
      <c:valAx>
        <c:axId val="708648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4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Можешь</a:t>
            </a:r>
            <a:r>
              <a:rPr lang="ru-RU" baseline="0" dirty="0" smtClean="0"/>
              <a:t> </a:t>
            </a:r>
            <a:r>
              <a:rPr lang="ru-RU" baseline="0" dirty="0"/>
              <a:t>ли </a:t>
            </a:r>
            <a:r>
              <a:rPr lang="ru-RU" baseline="0" dirty="0" smtClean="0"/>
              <a:t>ты </a:t>
            </a:r>
            <a:r>
              <a:rPr lang="ru-RU" baseline="0" dirty="0"/>
              <a:t>назвать себя патриотом</a:t>
            </a:r>
            <a:r>
              <a:rPr lang="en-US" baseline="0" dirty="0"/>
              <a:t>?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FB-4895-A015-B76E12E7381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FB-4895-A015-B76E12E7381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Лист1!$A$34:$A$35</c:f>
              <c:strCache>
                <c:ptCount val="2"/>
                <c:pt idx="0">
                  <c:v>Могут назвать себя патриотами</c:v>
                </c:pt>
                <c:pt idx="1">
                  <c:v>Нет</c:v>
                </c:pt>
              </c:strCache>
            </c:strRef>
          </c:cat>
          <c:val>
            <c:numRef>
              <c:f>Лист1!$B$34:$B$35</c:f>
              <c:numCache>
                <c:formatCode>General</c:formatCode>
                <c:ptCount val="2"/>
                <c:pt idx="0">
                  <c:v>94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FB-4895-A015-B76E12E73815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Участие</a:t>
            </a:r>
            <a:r>
              <a:rPr lang="ru-RU" baseline="0"/>
              <a:t> в патриотических мероприятиях</a:t>
            </a:r>
            <a:endParaRPr lang="ru-RU"/>
          </a:p>
        </c:rich>
      </c:tx>
      <c:layout>
        <c:manualLayout>
          <c:xMode val="edge"/>
          <c:yMode val="edge"/>
          <c:x val="0.15034047439811798"/>
          <c:y val="2.3156005534346071E-2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7D-4640-90C1-5F900DEC8B1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7D-4640-90C1-5F900DEC8B1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7D-4640-90C1-5F900DEC8B1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7D-4640-90C1-5F900DEC8B1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Лист1!$A$29:$A$32</c:f>
              <c:strCache>
                <c:ptCount val="4"/>
                <c:pt idx="0">
                  <c:v>Очень редко</c:v>
                </c:pt>
                <c:pt idx="1">
                  <c:v>Никогда</c:v>
                </c:pt>
                <c:pt idx="2">
                  <c:v>Неоднократно</c:v>
                </c:pt>
                <c:pt idx="3">
                  <c:v>Довольно часто</c:v>
                </c:pt>
              </c:strCache>
            </c:strRef>
          </c:cat>
          <c:val>
            <c:numRef>
              <c:f>Лист1!$B$29:$B$32</c:f>
              <c:numCache>
                <c:formatCode>General</c:formatCode>
                <c:ptCount val="4"/>
                <c:pt idx="0">
                  <c:v>52</c:v>
                </c:pt>
                <c:pt idx="1">
                  <c:v>30</c:v>
                </c:pt>
                <c:pt idx="2">
                  <c:v>34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7D-4640-90C1-5F900DEC8B1C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</a:t>
            </a:r>
            <a:r>
              <a:rPr lang="ru-RU" baseline="0"/>
              <a:t> личного патриотизма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B-4491-B5F2-007A3422876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B-4491-B5F2-007A3422876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DB-4491-B5F2-007A3422876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Лист1!$A$46:$A$48</c:f>
              <c:strCache>
                <c:ptCount val="3"/>
                <c:pt idx="0">
                  <c:v>Считают себя патриотом</c:v>
                </c:pt>
                <c:pt idx="1">
                  <c:v>Хотят жить и родиться в другой стране</c:v>
                </c:pt>
                <c:pt idx="2">
                  <c:v>Не может назвать себя патриотом или знакомых</c:v>
                </c:pt>
              </c:strCache>
            </c:strRef>
          </c:cat>
          <c:val>
            <c:numRef>
              <c:f>Лист1!$B$46:$B$48</c:f>
              <c:numCache>
                <c:formatCode>General</c:formatCode>
                <c:ptCount val="3"/>
                <c:pt idx="0">
                  <c:v>94</c:v>
                </c:pt>
                <c:pt idx="1">
                  <c:v>76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DB-4491-B5F2-007A3422876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3E03-50EE-4D82-81E2-825335E92ED9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71649-454D-42F2-859D-2DD14FB02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21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54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667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18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03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14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72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7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50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000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4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41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1649-454D-42F2-859D-2DD14FB025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4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5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6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72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9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2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79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65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48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2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47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D01C-2DFD-4E49-AA71-53235B330F9D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92E3-9E6B-4991-B07A-E2EDD66D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13061" y="152964"/>
            <a:ext cx="8001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ЧУВАШСКОЙ РЕСПУБЛИКИ «ШУМЕРЛИНСКИЙ ПОЛИТЕХНИЧЕСКИЙ ТЕХНИКУМ»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cap="all" dirty="0">
                <a:latin typeface="Times New Roman" pitchFamily="18" charset="0"/>
                <a:cs typeface="Times New Roman" pitchFamily="18" charset="0"/>
              </a:rPr>
              <a:t> МИНИСТЕРСТВА ОБРАЗОВАНИЯ И МОЛОДЕЖНОЙ ПОЛИТИКИ чувашской РЕСПУБЛИКИ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751" y="1054864"/>
            <a:ext cx="11621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sz="2000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2000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sz="2000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sz="2000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20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611429" y="6188075"/>
            <a:ext cx="580571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266FD0-6274-49AE-A6CD-1E44B1005C4C}" type="slidenum">
              <a:rPr lang="ru-RU" altLang="ru-RU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r>
              <a:rPr lang="ru-RU" altLang="ru-RU" sz="1400" dirty="0" smtClean="0">
                <a:solidFill>
                  <a:srgbClr val="0000FF"/>
                </a:solidFill>
              </a:rPr>
              <a:t>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1347" y="2041042"/>
            <a:ext cx="4977970" cy="36043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2144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0533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2609" y="885325"/>
            <a:ext cx="11589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275627"/>
            <a:ext cx="12130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волонтерского движения,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исторической памяти о войне в Чеченской Республике, о ратных подвигах земляков – жителях города Шумерля в годы боевых действий,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патриотизма, воспитание чувства любви к Родине, готовности к военной службе,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информационного фонда, раскрывающего подвиг молодых людей, погибших в военных действиях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Чечне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50" y="2928729"/>
            <a:ext cx="12130150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волонтерское движение,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гражданственности и патриотизма у подростков на примере жизни и подвига героев Чеченской войны, жителях города Шумерля, выпускниках Шумерлинского политехнического техникума Минобразования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Чувашии,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исторические факты, связанные с подвигом земляков –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шумерлинцев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выпускников техникума, пополнить фонд краеведческого уголка техникума,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сохранять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о выпускниках техникума, погибших в Чеченской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войне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490159" y="6188075"/>
            <a:ext cx="70184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10/12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1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6111" y="16878"/>
            <a:ext cx="12230533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7588" y="968558"/>
            <a:ext cx="1191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аправления реализации проекта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-1" y="1623242"/>
            <a:ext cx="79102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направлена на оказание безвозмездной помощи людям, нуждающимся в ней, безвозмездное участие в общественно значимых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поисково-исследовательская деятельность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даёт возможность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 исследовательской работе, проявить свои исследовательские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умения;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 хранение фондов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собранный материал и информация подлежат хранению,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мультимедийные и видео-презентации, видеофильмы, пополняя их фонд;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экспозиционная деятельность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повышению научного и эстетического уровня мультимедийных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видео-презентаций;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позволяет развивать коммуникативные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атмосферу творчества и групповой ответственности, способствует эффективному межличностному взаимодействию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511605" y="6188075"/>
            <a:ext cx="68039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11/12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8554064" y="1272209"/>
            <a:ext cx="2957541" cy="17490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8554064" y="2895966"/>
            <a:ext cx="2957541" cy="17290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 descr="https://sun9-5.userapi.com/impg/i8vKNJToh4aw6qIn6x3t3yhy50H9mQtISNxqQQ/PIoWwL_QJRk.jpg?size=643x359&amp;quality=96&amp;sign=6405312aaf0bee6067b8011a45b9d949&amp;type=album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54064" y="4564734"/>
            <a:ext cx="3025667" cy="183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78"/>
            <a:ext cx="12230533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7588" y="968558"/>
            <a:ext cx="1191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399314" y="1730716"/>
            <a:ext cx="66921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благородном смысле этого слова должен быть основой укрепления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государства…Я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не быть основой укрепления нашего государства, в широком и в самом благородном смысле этого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слова…Для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высокие идеалы патриотизма имеют особую ценность: на них основана непобедимая сила духа нашего народа, которая не раз удивляла и восхищала весь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мир. Чувство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 - важнейшая часть общенациональной культуры, стержень нашей генетической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памяти…»</a:t>
            </a:r>
          </a:p>
          <a:p>
            <a:pPr lvl="0" algn="r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232" y="1809113"/>
            <a:ext cx="5098025" cy="38893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417301" y="6188075"/>
            <a:ext cx="7747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266FD0-6274-49AE-A6CD-1E44B1005C4C}" type="slidenum">
              <a:rPr lang="ru-RU" altLang="ru-RU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lang="ru-RU" altLang="ru-RU" sz="1400" smtClean="0">
                <a:solidFill>
                  <a:srgbClr val="0000FF"/>
                </a:solidFill>
              </a:rPr>
              <a:t>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33" y="0"/>
            <a:ext cx="12230533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96071" y="1707958"/>
            <a:ext cx="7234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Огурцов Александр Валерьевич,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уководитель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 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 группы 3ТО по специальности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Шумерлинского политехнического техникума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Минобразования Чувашии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477625" y="6248872"/>
            <a:ext cx="71437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2/12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аб 10\Downloads\AdqrlisUOJI2EIqS29AZt7XNUW2n2IOvJdNdUa3e498mbPM_ivLmdQ7Dkz2Is4PacXyvYY2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4633" y="1298711"/>
            <a:ext cx="3207854" cy="42771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8798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0533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1089786" y="992242"/>
            <a:ext cx="10369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творческого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«ПЛАМЯ»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218343" y="1403887"/>
            <a:ext cx="11920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- Год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трудовому подвигу строителей Сурского и Казанского оборонительных рубежей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9214" y="1857240"/>
            <a:ext cx="838957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памятной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Стелы, посвященной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строителям Сурского оборонительного рубежа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 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узей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открытым небом «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Сурский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рубеж» 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восстановленных в наши дни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окопов Сурского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оборонительного рубежа под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г.Шумерля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правобережье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р.Сура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исторических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 (под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г.Шумерля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правобережье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р.Сура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видеоролика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«Невидимые слезы в тылу…»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336" y="1709529"/>
            <a:ext cx="2940447" cy="21468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22788" y="26699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1796" y="3854424"/>
            <a:ext cx="2940447" cy="2135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63" y="3869106"/>
            <a:ext cx="1141519" cy="20413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159" y="3880929"/>
            <a:ext cx="1123545" cy="20030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611429" y="6188075"/>
            <a:ext cx="580571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3/12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322" y="3909391"/>
            <a:ext cx="1152940" cy="200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919" y="3856383"/>
            <a:ext cx="1157515" cy="201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2169" y="3869635"/>
            <a:ext cx="1207258" cy="205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19907" y="3856382"/>
            <a:ext cx="1233145" cy="20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78"/>
            <a:ext cx="12192000" cy="68226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6133" y="172435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</a:rPr>
              <a:t>Отдавая дань уважения и признательности выдающимся землякам, внесшим значительный вклад в государственное, экономическое, социальное и культурное развитие Чувашской Республики, постановляю объявить в Чувашской Республике 2022 год Годом выдающихся земляков. Вспомнив каждого выдающегося земляка, мы логично завершим линию сохранения исторической памяти, которая красной нитью проходила через Год памяти и славы в 2020 году, Год трудового подвига строителей Сурского и Казанского оборонительных рубежей в 2021 году. Вдохновляясь нашим богатым прошлым, подвигами земляков, мы продолжим уверенно двигаться вперед по решению тех задач, которые сегодня стоят перед </a:t>
            </a:r>
            <a:r>
              <a:rPr lang="ru-RU" i="1" dirty="0" smtClean="0">
                <a:latin typeface="Times New Roman" panose="02020603050405020304" pitchFamily="18" charset="0"/>
              </a:rPr>
              <a:t>нами</a:t>
            </a:r>
          </a:p>
          <a:p>
            <a:pPr algn="r"/>
            <a:r>
              <a:rPr lang="ru-RU" i="1" dirty="0" err="1" smtClean="0">
                <a:latin typeface="Times New Roman" panose="02020603050405020304" pitchFamily="18" charset="0"/>
              </a:rPr>
              <a:t>О.Николаев</a:t>
            </a:r>
            <a:endParaRPr lang="ru-RU" i="1" dirty="0" smtClean="0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86" y="1762539"/>
            <a:ext cx="3209569" cy="389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605043" y="5908675"/>
            <a:ext cx="580571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4/12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2537" y="1084229"/>
            <a:ext cx="808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год - Год выдающихся земляков в Чувашии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5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78"/>
            <a:ext cx="12230533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6009" y="1129346"/>
            <a:ext cx="10978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65256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гражданско-патриотического воспитания молодежи в соответствии со Стратегией национальной безопасности и Госпрограммы по патриотическому воспитанию занимает важную роль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 безопасности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 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 конкретного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Патриотизм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это составная и неотъемлемая часть национальной идеи, неотъемлемый компонент культуры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науки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611429" y="6188075"/>
            <a:ext cx="580571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5/12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https://sun9-32.userapi.com/impg/lxivHwKmNE-XIvB8LrEdGnytBVtQuQzRACl-Iw/E6AmOO5pyyg.jpg?size=1280x853&amp;quality=95&amp;sign=4206e9d5f600f892320818c1f36f6aa8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6139" y="3286538"/>
            <a:ext cx="4055166" cy="280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2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78"/>
            <a:ext cx="12230533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29346"/>
            <a:ext cx="12230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патриотического воспитания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Шумерлинского политехнического техникума Минобразования Чувашии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2076478"/>
            <a:ext cx="122305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привитие студентам любви к Отчизне, гордости за свою Родину,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желания и готовности защищать страну в случае необходимости, стремления способствовать процветанию Отечества,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ответственных граждан России на основе традиционных российских духовно-нравственных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и культурно-исторических ценностей</a:t>
            </a:r>
            <a:endParaRPr lang="ru-RU" dirty="0"/>
          </a:p>
        </p:txBody>
      </p:sp>
      <p:sp>
        <p:nvSpPr>
          <p:cNvPr id="14" name="Номер слайда 11"/>
          <p:cNvSpPr txBox="1">
            <a:spLocks/>
          </p:cNvSpPr>
          <p:nvPr/>
        </p:nvSpPr>
        <p:spPr bwMode="auto">
          <a:xfrm>
            <a:off x="11611429" y="6188075"/>
            <a:ext cx="58057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i="1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6/12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346713" y="3776870"/>
            <a:ext cx="3287156" cy="22841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7"/>
          <a:srcRect l="13122" t="17070" r="14900" b="5973"/>
          <a:stretch/>
        </p:blipFill>
        <p:spPr bwMode="auto">
          <a:xfrm>
            <a:off x="8070574" y="3803374"/>
            <a:ext cx="3357752" cy="225759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3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3882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519" y="1002157"/>
            <a:ext cx="11434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исследования личного патриотизма среди студентов 1 курса техникума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611429" y="6188075"/>
            <a:ext cx="580571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7/12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8599508"/>
              </p:ext>
            </p:extLst>
          </p:nvPr>
        </p:nvGraphicFramePr>
        <p:xfrm>
          <a:off x="162232" y="2119796"/>
          <a:ext cx="3916473" cy="341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1698391"/>
              </p:ext>
            </p:extLst>
          </p:nvPr>
        </p:nvGraphicFramePr>
        <p:xfrm>
          <a:off x="4402927" y="2119797"/>
          <a:ext cx="3790578" cy="341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0000739"/>
              </p:ext>
            </p:extLst>
          </p:nvPr>
        </p:nvGraphicFramePr>
        <p:xfrm>
          <a:off x="8538837" y="2119796"/>
          <a:ext cx="3537283" cy="339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882" y="0"/>
            <a:ext cx="12293882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611429" y="6188075"/>
            <a:ext cx="580571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8/12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519" y="1002157"/>
            <a:ext cx="11434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исследования личного патриотизма среди студентов 1 курса техникума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8305930"/>
              </p:ext>
            </p:extLst>
          </p:nvPr>
        </p:nvGraphicFramePr>
        <p:xfrm>
          <a:off x="641519" y="2057399"/>
          <a:ext cx="10969910" cy="351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93882" cy="716771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32" y="128003"/>
            <a:ext cx="927554" cy="5435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447" y="16878"/>
            <a:ext cx="808673" cy="873283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641519" y="890161"/>
            <a:ext cx="11074195" cy="205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11611429" y="6188075"/>
            <a:ext cx="580571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i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00FF"/>
                </a:solidFill>
              </a:rPr>
              <a:t>9/12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7102889"/>
              </p:ext>
            </p:extLst>
          </p:nvPr>
        </p:nvGraphicFramePr>
        <p:xfrm>
          <a:off x="296779" y="2247994"/>
          <a:ext cx="3866147" cy="32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1842427"/>
              </p:ext>
            </p:extLst>
          </p:nvPr>
        </p:nvGraphicFramePr>
        <p:xfrm>
          <a:off x="4446475" y="2247994"/>
          <a:ext cx="3781929" cy="329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2245138"/>
              </p:ext>
            </p:extLst>
          </p:nvPr>
        </p:nvGraphicFramePr>
        <p:xfrm>
          <a:off x="8531085" y="2247994"/>
          <a:ext cx="3545035" cy="327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41519" y="1002157"/>
            <a:ext cx="11434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исследования личного патриотизма среди студентов 1 курса техникума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4742" y="180221"/>
            <a:ext cx="116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ЧЕЧНЯ - НАША БОЛЬ И СКОРБЬ. СОХРАНЕНИЕ ИСТОРИЧЕСКОЙ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kern="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ПАТРИОТИЗМА ЧЕРЕЗ РАЗВИТИЕ</a:t>
            </a:r>
            <a:r>
              <a:rPr lang="ru-RU" kern="1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889</Words>
  <Application>Microsoft Office PowerPoint</Application>
  <PresentationFormat>Произвольный</PresentationFormat>
  <Paragraphs>103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каб 10</cp:lastModifiedBy>
  <cp:revision>68</cp:revision>
  <dcterms:created xsi:type="dcterms:W3CDTF">2022-05-12T15:14:56Z</dcterms:created>
  <dcterms:modified xsi:type="dcterms:W3CDTF">2022-06-10T12:32:35Z</dcterms:modified>
</cp:coreProperties>
</file>