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3" r:id="rId15"/>
    <p:sldId id="291" r:id="rId16"/>
    <p:sldId id="288" r:id="rId17"/>
    <p:sldId id="28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E85D9"/>
    <a:srgbClr val="283196"/>
    <a:srgbClr val="008000"/>
    <a:srgbClr val="0EAAD2"/>
    <a:srgbClr val="8CC63E"/>
    <a:srgbClr val="FFDA3B"/>
    <a:srgbClr val="FF944C"/>
    <a:srgbClr val="FFC466"/>
    <a:srgbClr val="FFE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689FB7-9136-4CA1-F59D-EF8BD2985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DCC0FC6-A18B-61B8-A09D-B566136CC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790BCB3-E02E-4230-C47C-6C2F7D6B0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558-7DB8-41EB-9AC7-A2E6C2C70D8D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ED92EA-4804-10EC-D614-5F3C26F34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439DB1-7150-3AAA-8DCC-AA1899ADC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C9A8-33DA-4A3E-8495-51E0C647BF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4564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82C72E-727D-0BD5-1EB4-94CAB584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6678820-F81F-2AD6-EBD6-F583AE483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916FF39-C349-EDE4-F8E5-6A3960D88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558-7DB8-41EB-9AC7-A2E6C2C70D8D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CFBF0F4-8612-32F0-D6A5-5DF4CAB6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BD4DBA9-2887-8BA1-A162-C0902A2A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C9A8-33DA-4A3E-8495-51E0C647BF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401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B8980F0-534A-7BAC-96AF-3975FBB07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09B9837-D24F-49F3-62DE-7DAAEB27D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701941-C03E-067D-BF40-471923EE0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558-7DB8-41EB-9AC7-A2E6C2C70D8D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E9B185E-DF52-CA56-56F1-400A9DC1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F01D41C-C1D3-7DCB-A7EC-33AC566B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C9A8-33DA-4A3E-8495-51E0C647BF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989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7FBE91-B7C3-806C-3D1A-AD0E346CB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0A9F2A2-1B1D-900B-8F27-BBC41EE17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4E36B93-3A79-30D2-D2D0-31C4B0169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558-7DB8-41EB-9AC7-A2E6C2C70D8D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A775F27-F50D-5772-5EA8-691EAE888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4AFDB23-B337-8240-718F-B873E717C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C9A8-33DA-4A3E-8495-51E0C647BF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78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544030-F27B-1E08-5C3F-9C6AEC621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93BB80F-B9CB-21DF-D5AE-9C59E621D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47E1720-73C5-4FAC-0E68-E35074E0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558-7DB8-41EB-9AC7-A2E6C2C70D8D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FAE6D87-7C9E-E589-1C52-A1DDDB41F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F7CFFBC-7956-B900-A3C7-3E65005B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C9A8-33DA-4A3E-8495-51E0C647BF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268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FE150C-7B47-0BE2-2DAD-23A1DEC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F904BA3-4773-DA19-4CE3-559EB21FB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5507F5F-FFA7-AC20-1D2F-7DD171189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221A78E-CABE-6590-74E9-12BCCDB51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558-7DB8-41EB-9AC7-A2E6C2C70D8D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F5E539E-7001-9764-1BC7-B22F0AFF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0D2B4C5-893F-031C-3171-8D568087E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C9A8-33DA-4A3E-8495-51E0C647BF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5281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7545040-50F1-58C6-D39F-A0DB89A7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4093DCE-16D1-6400-C44D-3C5A36D20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8056398-57BC-AACE-8AB8-E1562A565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EEC0741-EB77-D7D4-B3D2-C77224A50E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74ABD85-4EE4-99A5-5953-D5137FB89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1CE0230-0961-B7D5-3184-15D97E301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558-7DB8-41EB-9AC7-A2E6C2C70D8D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E451FFE-754D-ACF6-932F-4E3B5D4F5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2D446D5-6C48-2473-1DAE-1D3D13E2F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C9A8-33DA-4A3E-8495-51E0C647BF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2234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654255-6849-63FB-F5B7-B7D323F46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32E4328-900C-D935-5B43-CEDDAE61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558-7DB8-41EB-9AC7-A2E6C2C70D8D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44966EB-408C-262E-5B51-D7512E27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6430E19-BC5A-75C9-B7BD-BE824EC74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C9A8-33DA-4A3E-8495-51E0C647BF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375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FEA97D5-70B4-A78A-C825-6D490D052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558-7DB8-41EB-9AC7-A2E6C2C70D8D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E3CB161-B981-ED17-335D-F2EC69601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19080BB-8BF5-7B5D-DBD0-9352B1C6A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C9A8-33DA-4A3E-8495-51E0C647BF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2428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7338C0-965A-A179-6829-5CA6DA9E4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D4C57EC-0731-7674-4E69-9410511BD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BADF8E9-49DE-3B1C-7324-F951301A6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EF3B4BA-1EFA-93D5-12F1-366543B7B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558-7DB8-41EB-9AC7-A2E6C2C70D8D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84FCD33-E17D-5D91-18EB-834881E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7403D5C-DA95-B54D-F4AE-F73BC934C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C9A8-33DA-4A3E-8495-51E0C647BF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282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4599A9-C5B2-062E-A4ED-066EA5B0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0009405-56C2-4AA7-A240-2237186A3E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F31F158-5D16-7279-C485-1450FC0E8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4CE01D3-D20A-8ABC-E4A8-22438819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558-7DB8-41EB-9AC7-A2E6C2C70D8D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11DC328-9DF0-9D69-B1DB-CBAAADD4F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77DE0ED-EDA8-DA0D-38E9-66A8452A1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C9A8-33DA-4A3E-8495-51E0C647BF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7918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495C99-68A1-E9C0-DA75-33DB15B3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1181F82-1B9F-88BF-7669-1B2C3BE3B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490C9A6-FDF5-EC6F-3911-8E370500A6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29558-7DB8-41EB-9AC7-A2E6C2C70D8D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F462154-D233-8F49-4210-2822D4645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0634570-FEF0-C76F-BC0C-4E9904CD6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7C9A8-33DA-4A3E-8495-51E0C647BF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737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A119A1CF-F2B7-E005-9C92-0F2166158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53F1AE1-8017-8029-E9DB-C2E7086ED4D1}"/>
              </a:ext>
            </a:extLst>
          </p:cNvPr>
          <p:cNvSpPr/>
          <p:nvPr/>
        </p:nvSpPr>
        <p:spPr>
          <a:xfrm>
            <a:off x="1632383" y="488086"/>
            <a:ext cx="10481010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6600">
                  <a:solidFill>
                    <a:srgbClr val="2A407A"/>
                  </a:solidFill>
                  <a:prstDash val="solid"/>
                </a:ln>
                <a:solidFill>
                  <a:srgbClr val="D0262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Narrow" panose="020B0606020202030204" pitchFamily="34" charset="0"/>
              </a:rPr>
              <a:t>О РАБОТЕ ОПОРНОГО ЦЕНТРА</a:t>
            </a:r>
          </a:p>
          <a:p>
            <a:pPr algn="ctr"/>
            <a:r>
              <a:rPr lang="ru-RU" sz="4800" b="1" cap="none" spc="0" dirty="0">
                <a:ln w="6600">
                  <a:solidFill>
                    <a:srgbClr val="2A407A"/>
                  </a:solidFill>
                  <a:prstDash val="solid"/>
                </a:ln>
                <a:solidFill>
                  <a:srgbClr val="D0262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Narrow" panose="020B0606020202030204" pitchFamily="34" charset="0"/>
              </a:rPr>
              <a:t>ПО ПОДДЕРЖКЕ И РАЗВИТИЮ </a:t>
            </a:r>
          </a:p>
          <a:p>
            <a:pPr algn="ctr"/>
            <a:r>
              <a:rPr lang="ru-RU" sz="4800" b="1" dirty="0">
                <a:ln w="6600">
                  <a:solidFill>
                    <a:srgbClr val="2A407A"/>
                  </a:solidFill>
                  <a:prstDash val="solid"/>
                </a:ln>
                <a:solidFill>
                  <a:srgbClr val="D0262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Narrow" panose="020B0606020202030204" pitchFamily="34" charset="0"/>
              </a:rPr>
              <a:t>МОЛОДЕЖНОГО ДОБРОВОЛЬЧЕСКОГО</a:t>
            </a:r>
          </a:p>
          <a:p>
            <a:pPr algn="ctr"/>
            <a:r>
              <a:rPr lang="ru-RU" sz="4800" b="1" cap="none" spc="0" dirty="0">
                <a:ln w="6600">
                  <a:solidFill>
                    <a:srgbClr val="2A407A"/>
                  </a:solidFill>
                  <a:prstDash val="solid"/>
                </a:ln>
                <a:solidFill>
                  <a:srgbClr val="D0262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Narrow" panose="020B0606020202030204" pitchFamily="34" charset="0"/>
              </a:rPr>
              <a:t>(ВОЛОНТЕРСКОГО) ДВИЖЕНИЯ</a:t>
            </a:r>
          </a:p>
          <a:p>
            <a:pPr algn="ctr"/>
            <a:r>
              <a:rPr lang="ru-RU" sz="4800" b="1" dirty="0">
                <a:ln w="6600">
                  <a:solidFill>
                    <a:srgbClr val="2A407A"/>
                  </a:solidFill>
                  <a:prstDash val="solid"/>
                </a:ln>
                <a:solidFill>
                  <a:srgbClr val="D0262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Narrow" panose="020B0606020202030204" pitchFamily="34" charset="0"/>
              </a:rPr>
              <a:t>В КРОНШТАДТСКОМ РАЙОНЕ</a:t>
            </a:r>
          </a:p>
          <a:p>
            <a:pPr algn="ctr"/>
            <a:r>
              <a:rPr lang="ru-RU" sz="4800" b="1" cap="none" spc="0" dirty="0">
                <a:ln w="6600">
                  <a:solidFill>
                    <a:srgbClr val="2A407A"/>
                  </a:solidFill>
                  <a:prstDash val="solid"/>
                </a:ln>
                <a:solidFill>
                  <a:srgbClr val="D0262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Narrow" panose="020B0606020202030204" pitchFamily="34" charset="0"/>
              </a:rPr>
              <a:t>САНКТ-ПЕТЕРБУРГА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41771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="" xmlns:a16="http://schemas.microsoft.com/office/drawing/2014/main" id="{2DC36D28-B47C-4C87-2B10-05AD5E7B3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1FAB082-D51E-D8A3-DFCB-A26BBE287C86}"/>
              </a:ext>
            </a:extLst>
          </p:cNvPr>
          <p:cNvSpPr/>
          <p:nvPr/>
        </p:nvSpPr>
        <p:spPr>
          <a:xfrm>
            <a:off x="6007694" y="153947"/>
            <a:ext cx="585751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БЛАГОТВОРИТЕЛЬНАЯ АКЦИЯ «</a:t>
            </a:r>
            <a:r>
              <a:rPr lang="ru-RU" sz="2800" b="1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СУНДУЧОК </a:t>
            </a:r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ХРАБРОСТИ» </a:t>
            </a:r>
          </a:p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ПО СБОРУ СРЕДСТВ </a:t>
            </a:r>
          </a:p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ДЛЯ ОНКОБОЛЬНЫХ ДЕТЕЙ</a:t>
            </a:r>
          </a:p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 НИИ ИМ. ГОРБАЧЕВОЙ</a:t>
            </a:r>
          </a:p>
        </p:txBody>
      </p:sp>
      <p:pic>
        <p:nvPicPr>
          <p:cNvPr id="20484" name="Picture 4">
            <a:extLst>
              <a:ext uri="{FF2B5EF4-FFF2-40B4-BE49-F238E27FC236}">
                <a16:creationId xmlns="" xmlns:a16="http://schemas.microsoft.com/office/drawing/2014/main" id="{9AD2208E-D36E-0CF1-5C20-3B51BCA0E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7" y="205397"/>
            <a:ext cx="4806148" cy="4499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>
            <a:extLst>
              <a:ext uri="{FF2B5EF4-FFF2-40B4-BE49-F238E27FC236}">
                <a16:creationId xmlns="" xmlns:a16="http://schemas.microsoft.com/office/drawing/2014/main" id="{A1CBCECC-91F6-8C3C-8DF1-EC6D580BF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717" y="3030022"/>
            <a:ext cx="6369376" cy="3350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52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="" xmlns:a16="http://schemas.microsoft.com/office/drawing/2014/main" id="{CBC56E71-0EAF-6FE4-3B6A-3C9E47587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537E51D-73ED-C063-824A-A3007BEC2860}"/>
              </a:ext>
            </a:extLst>
          </p:cNvPr>
          <p:cNvSpPr/>
          <p:nvPr/>
        </p:nvSpPr>
        <p:spPr>
          <a:xfrm>
            <a:off x="259233" y="437585"/>
            <a:ext cx="1167352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ОБЕСПЕЧЕНИЕ </a:t>
            </a:r>
          </a:p>
          <a:p>
            <a:pPr algn="ctr"/>
            <a:r>
              <a:rPr lang="ru-RU" sz="5400" b="1" dirty="0">
                <a:ln w="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ЭКОЛОГИЧЕСКОГО БЛАГОПОЛУЧИЯ </a:t>
            </a:r>
          </a:p>
          <a:p>
            <a:pPr algn="ctr"/>
            <a:r>
              <a:rPr lang="ru-RU" sz="5400" b="1" dirty="0">
                <a:ln w="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НА ТЕРРИТОРИИ КРОНШТАДТСКОГО РАЙОНА</a:t>
            </a:r>
            <a:endParaRPr lang="ru-RU" sz="5400" b="1" cap="none" spc="0" dirty="0">
              <a:ln w="0">
                <a:solidFill>
                  <a:schemeClr val="tx1"/>
                </a:solidFill>
              </a:ln>
              <a:solidFill>
                <a:srgbClr val="008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875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="" xmlns:a16="http://schemas.microsoft.com/office/drawing/2014/main" id="{CBC56E71-0EAF-6FE4-3B6A-3C9E47587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66" y="0"/>
            <a:ext cx="122877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>
            <a:extLst>
              <a:ext uri="{FF2B5EF4-FFF2-40B4-BE49-F238E27FC236}">
                <a16:creationId xmlns="" xmlns:a16="http://schemas.microsoft.com/office/drawing/2014/main" id="{94748503-A101-2EBB-794F-1C2E6F20D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16" y="1107990"/>
            <a:ext cx="3979206" cy="2656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="" xmlns:a16="http://schemas.microsoft.com/office/drawing/2014/main" id="{C9527E0C-26A9-6260-7BCB-083E07FA8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310" y="4542949"/>
            <a:ext cx="4040957" cy="223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5789A70-6AC5-1511-72B6-0B71EA4295AF}"/>
              </a:ext>
            </a:extLst>
          </p:cNvPr>
          <p:cNvSpPr/>
          <p:nvPr/>
        </p:nvSpPr>
        <p:spPr>
          <a:xfrm>
            <a:off x="179654" y="0"/>
            <a:ext cx="115069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ЭКОЛОГИЧЕСКИЕ АКЦИИ</a:t>
            </a:r>
          </a:p>
        </p:txBody>
      </p:sp>
      <p:pic>
        <p:nvPicPr>
          <p:cNvPr id="23558" name="Picture 6">
            <a:extLst>
              <a:ext uri="{FF2B5EF4-FFF2-40B4-BE49-F238E27FC236}">
                <a16:creationId xmlns="" xmlns:a16="http://schemas.microsoft.com/office/drawing/2014/main" id="{5888D187-E161-F472-6D83-41B85E8BA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0"/>
          <a:stretch/>
        </p:blipFill>
        <p:spPr bwMode="auto">
          <a:xfrm>
            <a:off x="179654" y="4372945"/>
            <a:ext cx="4225292" cy="2454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="" xmlns:a16="http://schemas.microsoft.com/office/drawing/2014/main" id="{2BB3FE37-1CB4-6D1C-493B-663E5559F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4"/>
          <a:stretch/>
        </p:blipFill>
        <p:spPr bwMode="auto">
          <a:xfrm>
            <a:off x="7233570" y="1778910"/>
            <a:ext cx="4708689" cy="2199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C57FB7C-200B-F389-0B78-79BA4455673A}"/>
              </a:ext>
            </a:extLst>
          </p:cNvPr>
          <p:cNvSpPr/>
          <p:nvPr/>
        </p:nvSpPr>
        <p:spPr>
          <a:xfrm>
            <a:off x="387023" y="584770"/>
            <a:ext cx="35834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«ДАРМАРКА»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0D0AA94-5409-9FCD-13D4-62BEA4EAF1EC}"/>
              </a:ext>
            </a:extLst>
          </p:cNvPr>
          <p:cNvSpPr/>
          <p:nvPr/>
        </p:nvSpPr>
        <p:spPr>
          <a:xfrm>
            <a:off x="6367542" y="4111335"/>
            <a:ext cx="51218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«РАЗДЕЛЬНЫЙ СБОР»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B10E3F8-1F4E-09C5-2559-1994C5B9B78C}"/>
              </a:ext>
            </a:extLst>
          </p:cNvPr>
          <p:cNvSpPr/>
          <p:nvPr/>
        </p:nvSpPr>
        <p:spPr>
          <a:xfrm>
            <a:off x="30326" y="3849725"/>
            <a:ext cx="429684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«ЧИСТЫЙ БЕРЕГ»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22E118F-7960-C150-05E8-7E4629DFB77A}"/>
              </a:ext>
            </a:extLst>
          </p:cNvPr>
          <p:cNvSpPr/>
          <p:nvPr/>
        </p:nvSpPr>
        <p:spPr>
          <a:xfrm>
            <a:off x="6972300" y="508214"/>
            <a:ext cx="52197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ЭКОЛОГИЧЕСКИЙ СУББОТНИК ФОНДА ДРУЗЕЙ БАЛТИЙСКОЙ НЕРПЫ И «ОСТРОВА ФОРТОВ»</a:t>
            </a:r>
          </a:p>
        </p:txBody>
      </p:sp>
    </p:spTree>
    <p:extLst>
      <p:ext uri="{BB962C8B-B14F-4D97-AF65-F5344CB8AC3E}">
        <p14:creationId xmlns:p14="http://schemas.microsoft.com/office/powerpoint/2010/main" val="22639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1.userapi.com/impf/c636916/v636916025/5b39b/oG0zPJHKZcA.jpg?size=938x938&amp;quality=96&amp;sign=cf1e96a38a8eb1767e27c0b812a5c6b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297" y="0"/>
            <a:ext cx="1323703" cy="132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east.userapi.com/sun9-75/s/v1/ig2/WlzeR99kdWSt8dx-PhUOuswkxJtmpYpWqFspsdTmACK3RGGqJ5zltfIChn-ZP6Vth8TNew6r_HtlYKQ6NItyGJ_I.jpg?size=1920x1280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9" y="1077456"/>
            <a:ext cx="4378689" cy="2919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east.userapi.com/sun9-18/s/v1/ig2/kW_G4Jt-rblu2sSdgrLlfjrGHexqOclvEdJPyBu3husLGvImUlczQ-yiloWD_I-61UCdt7xxT8S8r0sBdNytywPd.jpg?size=1280x960&amp;quality=9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414" y="3932536"/>
            <a:ext cx="3734947" cy="2801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5789A70-6AC5-1511-72B6-0B71EA4295AF}"/>
              </a:ext>
            </a:extLst>
          </p:cNvPr>
          <p:cNvSpPr/>
          <p:nvPr/>
        </p:nvSpPr>
        <p:spPr>
          <a:xfrm>
            <a:off x="102550" y="0"/>
            <a:ext cx="1102069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УЧАСТИЕ ВО ВСЕРОССИЙСКИХ АКЦИЯХ </a:t>
            </a:r>
          </a:p>
          <a:p>
            <a:pPr algn="ctr"/>
            <a:r>
              <a:rPr lang="ru-RU" sz="3200" b="1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«ГЕОРГИЕВСКАЯ ЛЕНТОЧКА», «БЕССМЕРТНЫЙ ПОЛК»</a:t>
            </a:r>
            <a:endParaRPr lang="ru-RU" sz="3200" b="1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054" name="Picture 6" descr="https://sun9-west.userapi.com/sun9-62/s/v1/ig2/eLNPJAWP3Siw3KqmWqO0oU93jEQfVBOFqvWSVokYdrQ9v5GCoXk06q7dJobdAePDXQ_bjOecgRG2v_usSiD9VDmG.jpg?size=1280x960&amp;quality=9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09" y="4108053"/>
            <a:ext cx="3580686" cy="2685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east.userapi.com/sun9-21/s/v1/ig2/IEWVGCGkgTGIAjjc61lZAHqWrFMDsW3sxQuYrKWIkYeSLGAYqD4N6R8CdRJgSDYPXgUvZgaMHR4XDegS809U27yR.jpg?size=1600x922&amp;quality=9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595" y="1077456"/>
            <a:ext cx="4638401" cy="2672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4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north.userapi.com/sun9-77/s/v1/ig2/DRiOiipnzOx9T8k4Aktk0kvVHoM5r_ASgSTLUh1dGdBVlqUWkG3WGEOehZS93sHUMXMAVd4_muzv5oGZt_11ybJY.jpg?size=1280x961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73" y="153045"/>
            <a:ext cx="3992089" cy="2997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north.userapi.com/sun9-88/s/v1/ig2/y5pJUVy7rMYmzlqJvJ1prFcSOgdMkO0UKpqii_1fdQh58OTpuy6DG3L_AAtvp1Eu_GUDV4mUCzEjWpNWi-LUzh_d.jpg?size=1920x1439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383" y="2436744"/>
            <a:ext cx="4533509" cy="3397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west.userapi.com/sun9-11/s/v1/ig2/DQpuxIe1zA1X6wXa79C5kuoyuGiSl6Bjjk_yCIUjDdR2MN-byLDnH-0wGpDvP7_S0Yg736Aq0xqe5zhTPlfwbczz.jpg?size=1920x1440&amp;quality=9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17" y="3532041"/>
            <a:ext cx="4221513" cy="3166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5789A70-6AC5-1511-72B6-0B71EA4295AF}"/>
              </a:ext>
            </a:extLst>
          </p:cNvPr>
          <p:cNvSpPr/>
          <p:nvPr/>
        </p:nvSpPr>
        <p:spPr>
          <a:xfrm>
            <a:off x="4452358" y="703062"/>
            <a:ext cx="755033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«ПОМОЩЬ ВЕТЕРАНАМ»</a:t>
            </a:r>
            <a:endParaRPr lang="ru-RU" sz="3600" b="1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8" name="Picture 2" descr="https://sun9-1.userapi.com/impf/c636916/v636916025/5b39b/oG0zPJHKZcA.jpg?size=938x938&amp;quality=96&amp;sign=cf1e96a38a8eb1767e27c0b812a5c6bf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297" y="0"/>
            <a:ext cx="1323703" cy="132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24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CC63E"/>
            </a:gs>
            <a:gs pos="100000">
              <a:srgbClr val="0EAAD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28041_11-p-fon-dlya-prezentatsii-zhizn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20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537E51D-73ED-C063-824A-A3007BEC2860}"/>
              </a:ext>
            </a:extLst>
          </p:cNvPr>
          <p:cNvSpPr/>
          <p:nvPr/>
        </p:nvSpPr>
        <p:spPr>
          <a:xfrm>
            <a:off x="302776" y="2136338"/>
            <a:ext cx="1167352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ДОБРОВОЛЬЧЕСКАЯ</a:t>
            </a:r>
          </a:p>
          <a:p>
            <a:pPr algn="ctr"/>
            <a:r>
              <a:rPr lang="ru-RU" sz="5400" b="1" dirty="0" smtClean="0">
                <a:ln w="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ПРОФИЛАКТИЧЕСКАЯ</a:t>
            </a:r>
          </a:p>
          <a:p>
            <a:pPr algn="ctr"/>
            <a:r>
              <a:rPr lang="ru-RU" sz="5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246570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catherineasquithgallery.com/uploads/posts/2021-02/1613628041_11-p-fon-dlya-prezentatsii-zhizn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kron-dm.ru/images/uploads/2021/06/uM0Ji9BJm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779"/>
            <a:ext cx="5818680" cy="522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99412" y="-51546"/>
            <a:ext cx="60773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СЕТЕВАЯ УЛИЧНАЯ АКЦИЯ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«СИНЯЯ ПТИЦА –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БЕЗОПАСНАЯ ТЕРРИТОРИЯ»</a:t>
            </a:r>
            <a:endParaRPr lang="ru-RU" sz="28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pic>
        <p:nvPicPr>
          <p:cNvPr id="5134" name="Picture 14" descr="https://sun9-49.userapi.com/impg/0tzzym3GGViH1e5dzZRrlYseR5yrsOw1KL1zSg/NewPuTv6vrs.jpg?size=1920x1280&amp;quality=95&amp;sign=e7de50f44f3d0661f60a39aced266a3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037" y="1333449"/>
            <a:ext cx="3797306" cy="253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6" descr="https://profcenter.spb.ru/wp-content/themes/profcenter2020/images/logo_kontak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8" descr="https://profcenter.spb.ru/wp-content/themes/profcenter2020/images/logo_kontakt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380" y="5189892"/>
            <a:ext cx="2129920" cy="138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37" y="4194019"/>
            <a:ext cx="3202093" cy="240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s://sun9-west.userapi.com/sun9-15/s/v1/ig2/mC46VUWApzj1PbDb-DDVhxTsY_A8sASD0X62c2WICaw5Zr89nAfEPKtb8TwvuQx1CMive9_AGpSCxTcUbpUQt9Id.jpg?size=1920x1440&amp;quality=96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705" y="3429000"/>
            <a:ext cx="3013105" cy="2259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8654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2778DAE-12F9-CE36-800A-EC6AA1098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kron-dm.ru/images/uploads/2021/12/DSC_34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6" r="11572"/>
          <a:stretch/>
        </p:blipFill>
        <p:spPr bwMode="auto">
          <a:xfrm>
            <a:off x="2765259" y="1836255"/>
            <a:ext cx="4245141" cy="2347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1741714" y="50709"/>
            <a:ext cx="10450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200" b="1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ТОРЖЕСТВЕННАЯ ЦЕРЕМОНИЯ НАГРАЖДЕНИЯ </a:t>
            </a:r>
          </a:p>
          <a:p>
            <a:pPr algn="ctr" fontAlgn="base"/>
            <a:r>
              <a:rPr lang="ru-RU" sz="3200" b="1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АКТИВНЫХ ДОБРОВОЛЬЦЕВ </a:t>
            </a:r>
          </a:p>
          <a:p>
            <a:pPr algn="ctr" fontAlgn="base"/>
            <a:r>
              <a:rPr lang="ru-RU" sz="3200" b="1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«Я- ДОБРОВОЛЕЦ»</a:t>
            </a:r>
            <a:endParaRPr lang="ru-RU" sz="3200" b="1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AutoShape 4" descr="https://mail.google.com/mail/u/0?ui=2&amp;ik=8e0feb6d16&amp;attid=0.1&amp;permmsgid=msg-f:1750275994911710824&amp;th=184a3abe779b1e68&amp;view=fimg&amp;disp=thd&amp;attbid=ANGjdJ9TYChLW66Jgh-0wQaWr2g4GryYHRqI8IOhAPf0pWXe1zgEBY0f-3PyaLqGhChA80BEbvaErGffjw0ejBNd_e9ZGYyRevFZ8GZU47Vii43pH0CywsL9Sqfv954&amp;ats=2524608000000&amp;sz=w1872-h9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mail.google.com/mail/u/0?ui=2&amp;ik=8e0feb6d16&amp;attid=0.1&amp;permmsgid=msg-f:1750275994911710824&amp;th=184a3abe779b1e68&amp;view=fimg&amp;disp=thd&amp;attbid=ANGjdJ9TYChLW66Jgh-0wQaWr2g4GryYHRqI8IOhAPf0pWXe1zgEBY0f-3PyaLqGhChA80BEbvaErGffjw0ejBNd_e9ZGYyRevFZ8GZU47Vii43pH0CywsL9Sqfv954&amp;ats=2524608000000&amp;sz=w1872-h96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6"/>
          <a:stretch/>
        </p:blipFill>
        <p:spPr bwMode="auto">
          <a:xfrm>
            <a:off x="7279801" y="3429000"/>
            <a:ext cx="4773427" cy="2790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132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="" xmlns:a16="http://schemas.microsoft.com/office/drawing/2014/main" id="{354ED97D-DB58-014F-7887-E9899FBA7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2FDBD7F-E8CC-E1B9-D577-AF5EE99F2B8E}"/>
              </a:ext>
            </a:extLst>
          </p:cNvPr>
          <p:cNvSpPr/>
          <p:nvPr/>
        </p:nvSpPr>
        <p:spPr>
          <a:xfrm>
            <a:off x="0" y="834304"/>
            <a:ext cx="8418136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0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ФОРМИРОВАНИЕ СОЦИАЛЬНО-ПАТРИОТИЧЕСКИХ И ГРАЖДАНСКИХ ЦЕННОСТЕЙ, ВОСПИТАНИЕ ГРАЖДАНСТВЕННОСТИ И ПАТРИОТИЗМА</a:t>
            </a:r>
            <a:endParaRPr lang="ru-RU" sz="4000" b="1" cap="none" spc="0" dirty="0">
              <a:ln w="0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90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8C56677D-0E6E-4A56-37EF-7DB59BD83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FD021BE-F203-9B93-AEFD-BE284264F5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2"/>
          <a:stretch/>
        </p:blipFill>
        <p:spPr>
          <a:xfrm>
            <a:off x="6512605" y="4063472"/>
            <a:ext cx="5465037" cy="2816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D02C1AC-66A2-D4AB-D70D-EA92FF1DF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6"/>
          <a:stretch/>
        </p:blipFill>
        <p:spPr>
          <a:xfrm>
            <a:off x="6512605" y="0"/>
            <a:ext cx="5465037" cy="3205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824ABE9-690B-8A20-BF42-DCE1948F3B9B}"/>
              </a:ext>
            </a:extLst>
          </p:cNvPr>
          <p:cNvSpPr/>
          <p:nvPr/>
        </p:nvSpPr>
        <p:spPr>
          <a:xfrm>
            <a:off x="5972428" y="3202234"/>
            <a:ext cx="65453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МОЛОДЕЖНАЯ АКЦИЯ </a:t>
            </a:r>
          </a:p>
          <a:p>
            <a:pPr algn="ctr"/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«СВЕЧА ПАМЯТИ»</a:t>
            </a:r>
            <a:endParaRPr lang="ru-RU" sz="2400" b="1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="" xmlns:a16="http://schemas.microsoft.com/office/drawing/2014/main" id="{9ED405AE-FC83-664A-97C7-97B17213D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6" b="7030"/>
          <a:stretch/>
        </p:blipFill>
        <p:spPr bwMode="auto">
          <a:xfrm>
            <a:off x="478564" y="0"/>
            <a:ext cx="4973653" cy="2882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="" xmlns:a16="http://schemas.microsoft.com/office/drawing/2014/main" id="{F4D8774B-C45A-3479-1830-C906E697C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2"/>
          <a:stretch/>
        </p:blipFill>
        <p:spPr bwMode="auto">
          <a:xfrm>
            <a:off x="478563" y="4096375"/>
            <a:ext cx="5050565" cy="2751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F40619F-FF7F-023A-2FBD-9CB334AD6070}"/>
              </a:ext>
            </a:extLst>
          </p:cNvPr>
          <p:cNvSpPr/>
          <p:nvPr/>
        </p:nvSpPr>
        <p:spPr>
          <a:xfrm>
            <a:off x="153824" y="2863143"/>
            <a:ext cx="52983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ДОБРОВОЛЬЧЕСКАЯ АКЦИЯ </a:t>
            </a:r>
          </a:p>
          <a:p>
            <a:pPr algn="ctr"/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«ПАМЯТЬ» ПО БЛАГОУСТРОЙСТВУ ПАМЯТНЫХ МЕСТ КРОНШТАДТА</a:t>
            </a:r>
            <a:endParaRPr lang="ru-RU" sz="2400" b="1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88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311C7431-8B0A-58B3-B7E1-7B533C6C2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3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FB94D18-063A-B794-8CAE-F9A063F3B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21" y="3936438"/>
            <a:ext cx="4221811" cy="281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>
            <a:extLst>
              <a:ext uri="{FF2B5EF4-FFF2-40B4-BE49-F238E27FC236}">
                <a16:creationId xmlns="" xmlns:a16="http://schemas.microsoft.com/office/drawing/2014/main" id="{0F57F8C5-BC1F-5C1A-7BBB-1379046DC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68" y="3936438"/>
            <a:ext cx="4221811" cy="281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D52A28A-B3C3-42AA-8EE3-365EA357F9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21" y="614025"/>
            <a:ext cx="4221638" cy="281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6884EFD-AF36-BE96-6C56-DC99BA00E6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1" y="694691"/>
            <a:ext cx="4221638" cy="281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68472CA-1FB5-2186-CDE9-472AAE419EAB}"/>
              </a:ext>
            </a:extLst>
          </p:cNvPr>
          <p:cNvSpPr/>
          <p:nvPr/>
        </p:nvSpPr>
        <p:spPr>
          <a:xfrm>
            <a:off x="7125705" y="3509666"/>
            <a:ext cx="511247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МОЛОДЕЖНАЯ АКЦИЯ </a:t>
            </a:r>
          </a:p>
          <a:p>
            <a:pPr algn="ctr"/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«НЕТ-ТЕРРОРУ! ДА-МИРУ НА ЗЕМЛЕ!»</a:t>
            </a:r>
          </a:p>
          <a:p>
            <a:pPr algn="ctr"/>
            <a:r>
              <a:rPr lang="ru-RU" sz="24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КО ДНЮ СОЛИДАРНОСТИ В БОРЬБЕ С ТЕРРОРИЗМОМ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8D1EE4B-C2F6-A963-59AD-0F3D25A0BD33}"/>
              </a:ext>
            </a:extLst>
          </p:cNvPr>
          <p:cNvSpPr/>
          <p:nvPr/>
        </p:nvSpPr>
        <p:spPr>
          <a:xfrm>
            <a:off x="7277097" y="198526"/>
            <a:ext cx="51218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МОЛОДЕЖНАЯ АКЦИЯ </a:t>
            </a:r>
          </a:p>
          <a:p>
            <a:pPr algn="ctr"/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«БУДУЩЕЕ РОССИИ – МЫ!»</a:t>
            </a:r>
          </a:p>
          <a:p>
            <a:pPr algn="ctr"/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 КО ДНЮ РОССИИ</a:t>
            </a:r>
            <a:endParaRPr lang="ru-RU" sz="2400" b="1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75154B8A-93DB-A80D-82BB-EE9DB2BB96DB}"/>
              </a:ext>
            </a:extLst>
          </p:cNvPr>
          <p:cNvSpPr/>
          <p:nvPr/>
        </p:nvSpPr>
        <p:spPr>
          <a:xfrm>
            <a:off x="114297" y="106587"/>
            <a:ext cx="51218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АКЦИЯ ПАМЯТИ КО ДНЮ ПОБЕДЫ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1E471772-3EF4-7014-2A02-782DE4C26A96}"/>
              </a:ext>
            </a:extLst>
          </p:cNvPr>
          <p:cNvSpPr/>
          <p:nvPr/>
        </p:nvSpPr>
        <p:spPr>
          <a:xfrm>
            <a:off x="-107738" y="3633748"/>
            <a:ext cx="51218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МОЛОДЕЖНАЯ АКЦИЯ «НАША ГОРДОСТЬ! НАША СЛАВА</a:t>
            </a:r>
            <a:r>
              <a:rPr lang="ru-RU" sz="2400" b="1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!» </a:t>
            </a:r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КО ДНЮ ГОСУДАРСТВЕННОГО ФЛАГА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51977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953E065-3F45-1194-7A5F-43CCBD818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23" y="0"/>
            <a:ext cx="12343925" cy="694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="" xmlns:a16="http://schemas.microsoft.com/office/drawing/2014/main" id="{16D3FFD9-950C-F1B5-699C-2B2B3157D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200" y="1582682"/>
            <a:ext cx="3846800" cy="288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="" xmlns:a16="http://schemas.microsoft.com/office/drawing/2014/main" id="{21E493D7-1E50-93AD-3340-BE269D38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10" y="3829141"/>
            <a:ext cx="3944695" cy="2958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="" xmlns:a16="http://schemas.microsoft.com/office/drawing/2014/main" id="{07FD24C4-E4FB-03CB-C1D2-1E3ED6DC8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3" y="2052581"/>
            <a:ext cx="3526304" cy="4701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9F89E5B-46DB-C33D-7A2E-43CEDBECACF8}"/>
              </a:ext>
            </a:extLst>
          </p:cNvPr>
          <p:cNvSpPr/>
          <p:nvPr/>
        </p:nvSpPr>
        <p:spPr>
          <a:xfrm>
            <a:off x="8449408" y="1059462"/>
            <a:ext cx="35696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ПАРАД ПОБЕДЫ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53F9D70-C88F-A9B9-0C96-E8AE1484218F}"/>
              </a:ext>
            </a:extLst>
          </p:cNvPr>
          <p:cNvSpPr/>
          <p:nvPr/>
        </p:nvSpPr>
        <p:spPr>
          <a:xfrm>
            <a:off x="0" y="0"/>
            <a:ext cx="12132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ВОЛОНТЕРСКОЕ СОПРОВОЖДЕНИЕ И ОКАЗАНИЕ ПОМОЩИ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49CA409-06D2-8000-9E30-05D30C2E22EE}"/>
              </a:ext>
            </a:extLst>
          </p:cNvPr>
          <p:cNvSpPr/>
          <p:nvPr/>
        </p:nvSpPr>
        <p:spPr>
          <a:xfrm>
            <a:off x="3613418" y="2722407"/>
            <a:ext cx="490534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ГЛАВНЫЙ ВОЕННО-МОРСКОЙ ПАРАД КО ДНЮ ВМФ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FD99B7C-16E6-C1C1-B645-C9E803CFAAC9}"/>
              </a:ext>
            </a:extLst>
          </p:cNvPr>
          <p:cNvSpPr/>
          <p:nvPr/>
        </p:nvSpPr>
        <p:spPr>
          <a:xfrm>
            <a:off x="-59823" y="628575"/>
            <a:ext cx="561656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ТРЕТИЙ ЕВРАЗИЙСКИЙ КЛУБНЫЙ ФУТБОЛЬНЫЙ ТУРНИР СРЕДИ ЮНОШЕСКИХ КОМАНД СТРАН СНГ</a:t>
            </a:r>
          </a:p>
        </p:txBody>
      </p:sp>
    </p:spTree>
    <p:extLst>
      <p:ext uri="{BB962C8B-B14F-4D97-AF65-F5344CB8AC3E}">
        <p14:creationId xmlns:p14="http://schemas.microsoft.com/office/powerpoint/2010/main" val="268969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C9F6966-E410-3BEB-C885-BB839251B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814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5E29953-36D0-D92A-6C93-2AA69FCF2A9D}"/>
              </a:ext>
            </a:extLst>
          </p:cNvPr>
          <p:cNvSpPr/>
          <p:nvPr/>
        </p:nvSpPr>
        <p:spPr>
          <a:xfrm>
            <a:off x="89554" y="0"/>
            <a:ext cx="1201289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ПОМОЩЬ В ОРГАНИЗАЦИИ И ПРОВЕДЕНИИ МЕРОПРИЯТИЙ </a:t>
            </a:r>
          </a:p>
          <a:p>
            <a:pPr algn="ctr"/>
            <a:r>
              <a:rPr lang="ru-RU" sz="32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СПб ГБУ «КРОНШТАДТСКИЙ ДВОРЕЦ МОЛОДЕЖИ»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="" xmlns:a16="http://schemas.microsoft.com/office/drawing/2014/main" id="{D987EC50-8C5E-DD39-9464-9EB7ABA9F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6" b="9025"/>
          <a:stretch/>
        </p:blipFill>
        <p:spPr bwMode="auto">
          <a:xfrm>
            <a:off x="441579" y="2238996"/>
            <a:ext cx="4483990" cy="1580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="" xmlns:a16="http://schemas.microsoft.com/office/drawing/2014/main" id="{565291C8-6927-F4B8-D6D4-2F754C5CC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8"/>
          <a:stretch/>
        </p:blipFill>
        <p:spPr bwMode="auto">
          <a:xfrm>
            <a:off x="7255538" y="4818835"/>
            <a:ext cx="3973636" cy="1981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="" xmlns:a16="http://schemas.microsoft.com/office/drawing/2014/main" id="{88C6EA01-816B-D0F4-C752-17432BCAA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8"/>
          <a:stretch/>
        </p:blipFill>
        <p:spPr bwMode="auto">
          <a:xfrm>
            <a:off x="5845322" y="1502086"/>
            <a:ext cx="4047343" cy="2317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02EA998-2C96-B10F-CAB0-5F08868BE3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0"/>
          <a:stretch/>
        </p:blipFill>
        <p:spPr>
          <a:xfrm>
            <a:off x="366757" y="4867171"/>
            <a:ext cx="4339781" cy="1884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3995A136-24EF-0754-CBBD-0ACD0E6F8780}"/>
              </a:ext>
            </a:extLst>
          </p:cNvPr>
          <p:cNvSpPr/>
          <p:nvPr/>
        </p:nvSpPr>
        <p:spPr>
          <a:xfrm>
            <a:off x="0" y="1095310"/>
            <a:ext cx="55291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КОНКУРСНАЯ ПРОГРАММА </a:t>
            </a:r>
            <a:endParaRPr lang="ru-RU" sz="2400" b="1" dirty="0" smtClean="0">
              <a:ln w="0">
                <a:solidFill>
                  <a:schemeClr val="tx1"/>
                </a:solidFill>
              </a:ln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ru-RU" sz="2400" b="1" dirty="0" smtClean="0">
                <a:ln w="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«</a:t>
            </a:r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ВЫБОР РОССИИ» КО ДНЮ МОЛОДОГО ИЗБИРАТЕЛЯ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9EE2CCD-EA10-8844-B35D-D09223129214}"/>
              </a:ext>
            </a:extLst>
          </p:cNvPr>
          <p:cNvSpPr/>
          <p:nvPr/>
        </p:nvSpPr>
        <p:spPr>
          <a:xfrm>
            <a:off x="-1" y="3960399"/>
            <a:ext cx="529839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МОЛОДЕЖНАЯ АКЦИЯ </a:t>
            </a:r>
          </a:p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«ГОРОД-МЕЧТА» КО ДНЮ ГОРОДА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5F6EE63A-8844-80C5-C24A-036CF7E61661}"/>
              </a:ext>
            </a:extLst>
          </p:cNvPr>
          <p:cNvSpPr/>
          <p:nvPr/>
        </p:nvSpPr>
        <p:spPr>
          <a:xfrm>
            <a:off x="7613014" y="1077218"/>
            <a:ext cx="448943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ПАТРИОТИЧЕСКИЙ ФЕСТИВАЛЬ </a:t>
            </a:r>
            <a:endParaRPr lang="ru-RU" sz="2400" b="1" dirty="0" smtClean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ru-RU" sz="2400" b="1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ТВОРЧЕСТВА </a:t>
            </a:r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МОЛОДЕЖИ </a:t>
            </a:r>
            <a:endParaRPr lang="ru-RU" sz="2400" b="1" dirty="0" smtClean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ru-RU" sz="2400" b="1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«</a:t>
            </a:r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СОРОКОВЫЕ, РОКОВЫЕ…»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C61B07A0-A6DF-2566-3F36-D7F912F103FF}"/>
              </a:ext>
            </a:extLst>
          </p:cNvPr>
          <p:cNvSpPr/>
          <p:nvPr/>
        </p:nvSpPr>
        <p:spPr>
          <a:xfrm>
            <a:off x="6095999" y="3995423"/>
            <a:ext cx="599635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КОМАНДНАЯ ИГРА «РИСК: РАЗУМ, ИНТУИЦИЯ, СКОРОСТЬ, КОМАНДА»</a:t>
            </a:r>
          </a:p>
        </p:txBody>
      </p:sp>
    </p:spTree>
    <p:extLst>
      <p:ext uri="{BB962C8B-B14F-4D97-AF65-F5344CB8AC3E}">
        <p14:creationId xmlns:p14="http://schemas.microsoft.com/office/powerpoint/2010/main" val="139171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="" xmlns:a16="http://schemas.microsoft.com/office/drawing/2014/main" id="{2DC36D28-B47C-4C87-2B10-05AD5E7B3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CED54F3-70A7-1C6E-00CF-97C6994ED338}"/>
              </a:ext>
            </a:extLst>
          </p:cNvPr>
          <p:cNvSpPr/>
          <p:nvPr/>
        </p:nvSpPr>
        <p:spPr>
          <a:xfrm>
            <a:off x="5778630" y="542073"/>
            <a:ext cx="641336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ПОВЫШЕНИЕ </a:t>
            </a:r>
          </a:p>
          <a:p>
            <a:pPr algn="ctr"/>
            <a:r>
              <a:rPr lang="ru-RU" sz="6000" b="1" cap="none" spc="0" dirty="0">
                <a:ln w="0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СОЦИАЛЬНОЙ</a:t>
            </a:r>
          </a:p>
          <a:p>
            <a:pPr algn="ctr"/>
            <a:r>
              <a:rPr lang="ru-RU" sz="6000" b="1" cap="none" spc="0" dirty="0">
                <a:ln w="0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 АКТИВНОСТИ</a:t>
            </a:r>
          </a:p>
          <a:p>
            <a:pPr algn="ctr"/>
            <a:r>
              <a:rPr lang="ru-RU" sz="6000" b="1" cap="none" spc="0" dirty="0">
                <a:ln w="0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 МОЛОДЕЖИ</a:t>
            </a:r>
          </a:p>
        </p:txBody>
      </p:sp>
    </p:spTree>
    <p:extLst>
      <p:ext uri="{BB962C8B-B14F-4D97-AF65-F5344CB8AC3E}">
        <p14:creationId xmlns:p14="http://schemas.microsoft.com/office/powerpoint/2010/main" val="5346116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="" xmlns:a16="http://schemas.microsoft.com/office/drawing/2014/main" id="{2DC36D28-B47C-4C87-2B10-05AD5E7B3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="" xmlns:a16="http://schemas.microsoft.com/office/drawing/2014/main" id="{23E1B83F-D0F7-BDCF-3F2D-540AD0C63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306" y="2554663"/>
            <a:ext cx="5373279" cy="4029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1FAB082-D51E-D8A3-DFCB-A26BBE287C86}"/>
              </a:ext>
            </a:extLst>
          </p:cNvPr>
          <p:cNvSpPr/>
          <p:nvPr/>
        </p:nvSpPr>
        <p:spPr>
          <a:xfrm>
            <a:off x="6743306" y="153947"/>
            <a:ext cx="5121897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УЧАСТИЕ В ФЕДЕРАЛЬНОЙ АКЦИИ </a:t>
            </a:r>
          </a:p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ПО СБОРУ ДЕТСКИХ КНИГ</a:t>
            </a:r>
          </a:p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 ДЛЯ ДЕТЕЙ ДНР И ЛНР </a:t>
            </a:r>
          </a:p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«ДЕТИ – ДЕТЯМ»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="" xmlns:a16="http://schemas.microsoft.com/office/drawing/2014/main" id="{066E18ED-223A-557E-0B26-04B257462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9" y="359692"/>
            <a:ext cx="6333917" cy="3562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16010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="" xmlns:a16="http://schemas.microsoft.com/office/drawing/2014/main" id="{2DC36D28-B47C-4C87-2B10-05AD5E7B3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1FAB082-D51E-D8A3-DFCB-A26BBE287C86}"/>
              </a:ext>
            </a:extLst>
          </p:cNvPr>
          <p:cNvSpPr/>
          <p:nvPr/>
        </p:nvSpPr>
        <p:spPr>
          <a:xfrm>
            <a:off x="6743306" y="153947"/>
            <a:ext cx="512189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УЧАСТИЕ В КРОНШТАДТСКОМ ДОНОРСКОМ ДЕСАНТЕ ДЛЯ ПЕТЕРБУРГСКОГО ОНКОЦЕНТРА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="" xmlns:a16="http://schemas.microsoft.com/office/drawing/2014/main" id="{AAD8D740-2C5F-F25C-3C04-8F3FC35B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37" y="380190"/>
            <a:ext cx="3156677" cy="4208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508" name="Picture 4">
            <a:extLst>
              <a:ext uri="{FF2B5EF4-FFF2-40B4-BE49-F238E27FC236}">
                <a16:creationId xmlns="" xmlns:a16="http://schemas.microsoft.com/office/drawing/2014/main" id="{43EFA9A7-E560-F5E0-A897-DA9C87B3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713" y="2375553"/>
            <a:ext cx="3288128" cy="4384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510" name="Picture 6">
            <a:extLst>
              <a:ext uri="{FF2B5EF4-FFF2-40B4-BE49-F238E27FC236}">
                <a16:creationId xmlns="" xmlns:a16="http://schemas.microsoft.com/office/drawing/2014/main" id="{4AD8CEBC-7BDA-DDEE-D580-CC3D13403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856" y="1698851"/>
            <a:ext cx="3321363" cy="4428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360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287</Words>
  <Application>Microsoft Office PowerPoint</Application>
  <PresentationFormat>Широкоэкранный</PresentationFormat>
  <Paragraphs>66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Юсупзянова</dc:creator>
  <cp:lastModifiedBy>Ксюша</cp:lastModifiedBy>
  <cp:revision>30</cp:revision>
  <dcterms:created xsi:type="dcterms:W3CDTF">2022-11-22T18:54:55Z</dcterms:created>
  <dcterms:modified xsi:type="dcterms:W3CDTF">2024-02-02T10:08:50Z</dcterms:modified>
</cp:coreProperties>
</file>