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941" y="1436921"/>
            <a:ext cx="426801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9695" y="5096663"/>
            <a:ext cx="3275648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6051828" y="5422165"/>
            <a:ext cx="552505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6772470" y="3463631"/>
            <a:ext cx="2381485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8282872" y="4566100"/>
            <a:ext cx="866861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8057746" y="-1688"/>
            <a:ext cx="1085957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4902585" y="-12701"/>
            <a:ext cx="3734168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4889223" y="-12701"/>
            <a:ext cx="3772271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694" y="3425364"/>
            <a:ext cx="2721975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/>
        </p:nvSpPr>
        <p:spPr>
          <a:xfrm>
            <a:off x="671788" y="3124629"/>
            <a:ext cx="1618722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/>
        </p:nvSpPr>
        <p:spPr>
          <a:xfrm>
            <a:off x="-5862" y="5057879"/>
            <a:ext cx="536331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61215" y="1"/>
            <a:ext cx="5689443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6819956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33892" y="1"/>
            <a:ext cx="5207252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208" y="453051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6528440" y="5422906"/>
            <a:ext cx="55245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7244572" y="3776986"/>
            <a:ext cx="1905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316" y="3955666"/>
            <a:ext cx="3275648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316" y="4633362"/>
            <a:ext cx="3275648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16" y="4892977"/>
            <a:ext cx="3275648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316" y="5334300"/>
            <a:ext cx="3275648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316" y="5593915"/>
            <a:ext cx="3275648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=""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675733" y="1561557"/>
            <a:ext cx="2230418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51D0359-A547-4B21-8850-06B9F1CDF9CE}"/>
              </a:ext>
            </a:extLst>
          </p:cNvPr>
          <p:cNvSpPr/>
          <p:nvPr/>
        </p:nvSpPr>
        <p:spPr>
          <a:xfrm>
            <a:off x="5379309" y="-12694"/>
            <a:ext cx="37338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9374815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941" y="1436921"/>
            <a:ext cx="426801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6051828" y="5422165"/>
            <a:ext cx="552505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6772470" y="3463631"/>
            <a:ext cx="2381485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8282872" y="4566100"/>
            <a:ext cx="866861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8057746" y="-1688"/>
            <a:ext cx="1085957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4902585" y="-12701"/>
            <a:ext cx="3734168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4889223" y="-12701"/>
            <a:ext cx="3772271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/>
        </p:nvSpPr>
        <p:spPr>
          <a:xfrm>
            <a:off x="671788" y="3124629"/>
            <a:ext cx="1618722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/>
        </p:nvSpPr>
        <p:spPr>
          <a:xfrm>
            <a:off x="-5862" y="5057879"/>
            <a:ext cx="536331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941" y="3429000"/>
            <a:ext cx="2721975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6408915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/>
        </p:nvSpPr>
        <p:spPr>
          <a:xfrm>
            <a:off x="5999116" y="1645349"/>
            <a:ext cx="3147553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/>
        </p:nvSpPr>
        <p:spPr>
          <a:xfrm>
            <a:off x="9140190" y="2632656"/>
            <a:ext cx="381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490" y="793173"/>
            <a:ext cx="6858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829" y="1877052"/>
            <a:ext cx="5132459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677417" y="1550951"/>
            <a:ext cx="2455164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2924968" y="4662943"/>
            <a:ext cx="6219032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2932387" y="4665642"/>
            <a:ext cx="6207803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9140190" y="4665641"/>
            <a:ext cx="381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2928925" y="4922855"/>
            <a:ext cx="6215075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444834"/>
      </p:ext>
    </p:extLst>
  </p:cSld>
  <p:clrMapOvr>
    <a:masterClrMapping/>
  </p:clrMapOvr>
  <p:transition spd="slow">
    <p:wedg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7506264" y="0"/>
            <a:ext cx="16416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787889" cy="9454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/>
        </p:nvSpPr>
        <p:spPr>
          <a:xfrm>
            <a:off x="628650" y="1492524"/>
            <a:ext cx="4615434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8012402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7506264" y="0"/>
            <a:ext cx="16416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787889" cy="9454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/>
        </p:nvSpPr>
        <p:spPr>
          <a:xfrm>
            <a:off x="628650" y="1492524"/>
            <a:ext cx="4615434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825624"/>
            <a:ext cx="3868340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323459"/>
            <a:ext cx="3868340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828800"/>
            <a:ext cx="3887391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23459"/>
            <a:ext cx="3887391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3384647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7506264" y="0"/>
            <a:ext cx="16416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787889" cy="9454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/>
        </p:nvSpPr>
        <p:spPr>
          <a:xfrm>
            <a:off x="628650" y="1492524"/>
            <a:ext cx="4615434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582" y="1825624"/>
            <a:ext cx="38862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867990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31892" y="532519"/>
            <a:ext cx="4812108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293159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/>
        </p:nvSpPr>
        <p:spPr>
          <a:xfrm>
            <a:off x="7810333" y="4433244"/>
            <a:ext cx="133694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/>
        </p:nvSpPr>
        <p:spPr>
          <a:xfrm>
            <a:off x="665687" y="2045663"/>
            <a:ext cx="2838985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/>
        </p:nvSpPr>
        <p:spPr>
          <a:xfrm>
            <a:off x="7812706" y="4161025"/>
            <a:ext cx="1338848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/>
        </p:nvSpPr>
        <p:spPr>
          <a:xfrm>
            <a:off x="6455318" y="4437665"/>
            <a:ext cx="2696688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356700"/>
            <a:ext cx="2949178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02305132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293159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/>
        </p:nvSpPr>
        <p:spPr>
          <a:xfrm>
            <a:off x="7810333" y="4433244"/>
            <a:ext cx="133694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/>
        </p:nvSpPr>
        <p:spPr>
          <a:xfrm>
            <a:off x="665687" y="2045663"/>
            <a:ext cx="2838985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/>
        </p:nvSpPr>
        <p:spPr>
          <a:xfrm>
            <a:off x="7812706" y="4161025"/>
            <a:ext cx="1338848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/>
        </p:nvSpPr>
        <p:spPr>
          <a:xfrm>
            <a:off x="6455318" y="4437665"/>
            <a:ext cx="2696688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356700"/>
            <a:ext cx="2949178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4989909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75906"/>
      </p:ext>
    </p:extLst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7506264" y="0"/>
            <a:ext cx="16416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/>
        </p:nvSpPr>
        <p:spPr>
          <a:xfrm>
            <a:off x="628650" y="1492524"/>
            <a:ext cx="4615434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787889" cy="9454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564275"/>
      </p:ext>
    </p:extLst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7506264" y="0"/>
            <a:ext cx="16416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1415782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310" y="2373273"/>
            <a:ext cx="8453738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/>
        </p:nvSpPr>
        <p:spPr>
          <a:xfrm>
            <a:off x="5999116" y="1645349"/>
            <a:ext cx="3147553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/>
        </p:nvSpPr>
        <p:spPr>
          <a:xfrm>
            <a:off x="9140190" y="2632656"/>
            <a:ext cx="381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6490" y="793173"/>
            <a:ext cx="6858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829" y="1877052"/>
            <a:ext cx="5132459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285626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Graphic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677417" y="1550951"/>
            <a:ext cx="2455164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2924968" y="4662943"/>
            <a:ext cx="6219032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2932387" y="4665642"/>
            <a:ext cx="6207803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9140190" y="4665641"/>
            <a:ext cx="381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2928925" y="4922855"/>
            <a:ext cx="6215075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9704614"/>
      </p:ext>
    </p:extLst>
  </p:cSld>
  <p:clrMapOvr>
    <a:masterClrMapping/>
  </p:clrMapOvr>
  <p:transition spd="slow">
    <p:wedge/>
  </p:transition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586" y="0"/>
            <a:ext cx="2921125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2518" y="908050"/>
            <a:ext cx="3377471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293159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4119110" y="-12675"/>
            <a:ext cx="409281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4109591" y="-12675"/>
            <a:ext cx="428318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2518" y="2050476"/>
            <a:ext cx="3411140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518" y="2839714"/>
            <a:ext cx="3411140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/>
        </p:nvSpPr>
        <p:spPr>
          <a:xfrm>
            <a:off x="5236461" y="1726673"/>
            <a:ext cx="2838985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/>
        </p:nvSpPr>
        <p:spPr>
          <a:xfrm>
            <a:off x="802028" y="-12675"/>
            <a:ext cx="751935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0297746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8828" y="1483676"/>
            <a:ext cx="4816056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90" y="1231900"/>
            <a:ext cx="3377471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293159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Text Placeholder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551" y="3889184"/>
            <a:ext cx="3411140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/>
        </p:nvSpPr>
        <p:spPr>
          <a:xfrm>
            <a:off x="7810333" y="4433244"/>
            <a:ext cx="133694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/>
        </p:nvSpPr>
        <p:spPr>
          <a:xfrm>
            <a:off x="9144885" y="4156602"/>
            <a:ext cx="2398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/>
        </p:nvSpPr>
        <p:spPr>
          <a:xfrm>
            <a:off x="9144885" y="4682093"/>
            <a:ext cx="2398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336" y="2374901"/>
            <a:ext cx="3424238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8337" y="3165302"/>
            <a:ext cx="3437335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/>
        </p:nvSpPr>
        <p:spPr>
          <a:xfrm>
            <a:off x="665687" y="2045663"/>
            <a:ext cx="2838985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/>
        </p:nvSpPr>
        <p:spPr>
          <a:xfrm>
            <a:off x="7812706" y="4161025"/>
            <a:ext cx="1338848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/>
        </p:nvSpPr>
        <p:spPr>
          <a:xfrm>
            <a:off x="6455318" y="4437665"/>
            <a:ext cx="2696688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0862230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F44C9A9-0E74-4918-9B66-273196D2956C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4FD74D9D-1BEE-4A13-ABAA-5FBA5C4D1BFA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781051"/>
            <a:ext cx="78867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964" y="2959594"/>
            <a:ext cx="3137738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50" y="1898651"/>
            <a:ext cx="78866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="" xmlns:a16="http://schemas.microsoft.com/office/drawing/2014/main" id="{258EB2BC-F42B-4177-83EB-F2D2BF76129C}"/>
              </a:ext>
            </a:extLst>
          </p:cNvPr>
          <p:cNvSpPr/>
          <p:nvPr/>
        </p:nvSpPr>
        <p:spPr>
          <a:xfrm>
            <a:off x="2264283" y="1583026"/>
            <a:ext cx="4615434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16970" y="2959594"/>
            <a:ext cx="3137738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484" y="3294246"/>
            <a:ext cx="3274219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0489" y="3294246"/>
            <a:ext cx="3274219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7" name="Graphic 39">
            <a:extLst>
              <a:ext uri="{FF2B5EF4-FFF2-40B4-BE49-F238E27FC236}">
                <a16:creationId xmlns=""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7506264" y="0"/>
            <a:ext cx="16416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82737243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BE8D45D-1E08-4F59-96CC-EA53D7CA6AB0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8E968353-82DA-42A2-88B6-AEFCF124AF4E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2065" y="1474970"/>
            <a:ext cx="3296444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7417" y="2592570"/>
            <a:ext cx="4223164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594789" y="3719428"/>
            <a:ext cx="1198417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4790" y="3990709"/>
            <a:ext cx="1198417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594808" y="4451493"/>
            <a:ext cx="1198417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94809" y="4722774"/>
            <a:ext cx="1198417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049425" y="3719428"/>
            <a:ext cx="1198417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49425" y="3990709"/>
            <a:ext cx="1198417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49443" y="4451493"/>
            <a:ext cx="1198417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49444" y="4722774"/>
            <a:ext cx="1198417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7504060" y="3719428"/>
            <a:ext cx="1198417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04061" y="3990709"/>
            <a:ext cx="1198417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7504079" y="4451493"/>
            <a:ext cx="1198417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04080" y="4722774"/>
            <a:ext cx="1198417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83419" y="908051"/>
            <a:ext cx="3213497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grpSp>
        <p:nvGrpSpPr>
          <p:cNvPr id="7" name="Graphic 39">
            <a:extLst>
              <a:ext uri="{FF2B5EF4-FFF2-40B4-BE49-F238E27FC236}">
                <a16:creationId xmlns="" xmlns:a16="http://schemas.microsoft.com/office/drawing/2014/main" id="{D0A213E0-4DC9-4F6A-98B8-21DE9AE2D9B0}"/>
              </a:ext>
            </a:extLst>
          </p:cNvPr>
          <p:cNvGrpSpPr/>
          <p:nvPr/>
        </p:nvGrpSpPr>
        <p:grpSpPr>
          <a:xfrm>
            <a:off x="7506264" y="0"/>
            <a:ext cx="16416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=""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4298865" y="2267880"/>
            <a:ext cx="2262656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0955685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="" xmlns:a16="http://schemas.microsoft.com/office/drawing/2014/main" id="{F21AF1E2-466C-487E-86AF-CA6FFFCA2720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="" xmlns:a16="http://schemas.microsoft.com/office/drawing/2014/main" id="{531F1BC1-79BD-45BA-B27E-7A2C62A65EC9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808" y="2134676"/>
            <a:ext cx="2552481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8" y="579777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7054" y="3252275"/>
            <a:ext cx="2547128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543300" y="1493215"/>
            <a:ext cx="4920854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 dirty="0"/>
          </a:p>
        </p:txBody>
      </p:sp>
      <p:grpSp>
        <p:nvGrpSpPr>
          <p:cNvPr id="7" name="Graphic 39">
            <a:extLst>
              <a:ext uri="{FF2B5EF4-FFF2-40B4-BE49-F238E27FC236}">
                <a16:creationId xmlns="" xmlns:a16="http://schemas.microsoft.com/office/drawing/2014/main" id="{2B29CFAD-7DFA-43C8-BC78-F666303C4A65}"/>
              </a:ext>
            </a:extLst>
          </p:cNvPr>
          <p:cNvGrpSpPr/>
          <p:nvPr/>
        </p:nvGrpSpPr>
        <p:grpSpPr>
          <a:xfrm flipH="1">
            <a:off x="-2608" y="0"/>
            <a:ext cx="16416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=""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671745" y="2912162"/>
            <a:ext cx="2086425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6220927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=""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2995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5509387" y="-12701"/>
            <a:ext cx="3638909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7336729" y="458515"/>
            <a:ext cx="1809929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9525" y="2355829"/>
            <a:ext cx="2143336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F8CA5B8-0BAD-4554-87FE-E0910E6CD5C5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="" xmlns:a16="http://schemas.microsoft.com/office/drawing/2014/main" id="{12CBB0CF-5FCC-4507-BD7B-C02386D2A23C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349863"/>
            <a:ext cx="78867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7" y="5797770"/>
            <a:ext cx="179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9740" y="5718810"/>
            <a:ext cx="5524520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1875" y="5155440"/>
            <a:ext cx="200025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6619575" y="2044902"/>
            <a:ext cx="552505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6607667" y="2029025"/>
            <a:ext cx="581082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5497454" y="-9526"/>
            <a:ext cx="3648434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7325212" y="442639"/>
            <a:ext cx="1819454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49472789-B79C-464F-9D88-E51F8B5062D3}"/>
              </a:ext>
            </a:extLst>
          </p:cNvPr>
          <p:cNvSpPr/>
          <p:nvPr/>
        </p:nvSpPr>
        <p:spPr>
          <a:xfrm>
            <a:off x="-7144" y="2340318"/>
            <a:ext cx="2152862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069854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/>
        </p:nvSpPr>
        <p:spPr>
          <a:xfrm>
            <a:off x="8170065" y="5803030"/>
            <a:ext cx="2889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/>
        </p:nvSpPr>
        <p:spPr>
          <a:xfrm>
            <a:off x="8500719" y="5787812"/>
            <a:ext cx="652882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83419" y="908050"/>
            <a:ext cx="7777163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Вставка клипа мультимедиа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217" y="5797770"/>
            <a:ext cx="179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6605571" y="2003790"/>
            <a:ext cx="5814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6A97B71-3A84-4844-BDB5-E3F77302BBC0}"/>
              </a:ext>
            </a:extLst>
          </p:cNvPr>
          <p:cNvSpPr/>
          <p:nvPr/>
        </p:nvSpPr>
        <p:spPr>
          <a:xfrm>
            <a:off x="7335034" y="430740"/>
            <a:ext cx="181092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7322081" y="410418"/>
            <a:ext cx="1829983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759BB951-621D-4456-A832-116187764B2E}"/>
              </a:ext>
            </a:extLst>
          </p:cNvPr>
          <p:cNvSpPr/>
          <p:nvPr/>
        </p:nvSpPr>
        <p:spPr>
          <a:xfrm>
            <a:off x="5505736" y="-16344"/>
            <a:ext cx="3640904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F8008CE-2F0A-4568-9C4A-C347A4880513}"/>
              </a:ext>
            </a:extLst>
          </p:cNvPr>
          <p:cNvSpPr/>
          <p:nvPr/>
        </p:nvSpPr>
        <p:spPr>
          <a:xfrm>
            <a:off x="5495668" y="-16344"/>
            <a:ext cx="3650435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40" y="5707146"/>
            <a:ext cx="5524520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223A17C7-5A8B-4D9D-AC8A-2486018F3FB8}"/>
              </a:ext>
            </a:extLst>
          </p:cNvPr>
          <p:cNvGrpSpPr/>
          <p:nvPr/>
        </p:nvGrpSpPr>
        <p:grpSpPr>
          <a:xfrm>
            <a:off x="-14099" y="2319272"/>
            <a:ext cx="2163177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473244470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58168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3268" y="5816820"/>
            <a:ext cx="4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218" y="5816820"/>
            <a:ext cx="2549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ransition spd="slow"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Открытая городская интеллектуальная игра «РУМБ»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143380"/>
            <a:ext cx="6572296" cy="121444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Волонтёрский отряд «Исток» </a:t>
            </a:r>
          </a:p>
          <a:p>
            <a:r>
              <a:rPr lang="ru-RU" sz="2000" dirty="0" smtClean="0"/>
              <a:t>МКУДО ДЮЦ Среднеахтубинского района, </a:t>
            </a:r>
          </a:p>
          <a:p>
            <a:r>
              <a:rPr lang="ru-RU" sz="2000" dirty="0" smtClean="0"/>
              <a:t>руководитель отряда Коложвари Василина Анатольевна</a:t>
            </a:r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" y="6153168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Городское поселение рабочий поселок Средняя Ахтуба Волгоградской области, 2021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8650" y="1825625"/>
            <a:ext cx="822963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9 июля 2021 года состоялась очередная открытая городская интеллектуальная игра «РУМБ», которая на этот раз прошла в форме викторины за душевным чаепитием – члены Совета ветеранов Среднеахтубинского района пригласили в гости членов волонтёрского отряда «Исток» (педагог Коложвари В.А.) и членов  Среднеахтубинского отделения ВОД «Волонтёры Победы» (руководитель </a:t>
            </a:r>
            <a:r>
              <a:rPr lang="ru-RU" sz="1800" dirty="0" err="1" smtClean="0"/>
              <a:t>Дурновцев</a:t>
            </a:r>
            <a:r>
              <a:rPr lang="ru-RU" sz="1800" dirty="0" smtClean="0"/>
              <a:t> В.В.).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В уютной атмосфере общения ветераны рассказали о </a:t>
            </a:r>
            <a:r>
              <a:rPr lang="ru-RU" sz="1800" dirty="0" smtClean="0"/>
              <a:t>традициях в их семьях, о выборе направления трудовой деятельности. Представители старшего поколения рассказали о ценности семьи, роли семьи в выборе их профессии, поделились интересным историями как из профессиональной жизни, так и из жизни их </a:t>
            </a:r>
            <a:r>
              <a:rPr lang="ru-RU" sz="1800" dirty="0" smtClean="0"/>
              <a:t>родных. </a:t>
            </a:r>
            <a:r>
              <a:rPr lang="ru-RU" sz="1800" dirty="0" smtClean="0"/>
              <a:t>Ребята задали вопросы о трудовом пути ветеранов, интересовались временем </a:t>
            </a:r>
            <a:r>
              <a:rPr lang="ru-RU" sz="1800" dirty="0" err="1" smtClean="0"/>
              <a:t>учëбы</a:t>
            </a:r>
            <a:r>
              <a:rPr lang="ru-RU" sz="1800" dirty="0" smtClean="0"/>
              <a:t> и хобби в студенческие годы и в начале семейной жизни</a:t>
            </a:r>
            <a:r>
              <a:rPr lang="ru-RU" sz="1800" dirty="0" smtClean="0"/>
              <a:t>. После общения все с удовольствием отвечали на вопросы викторины о семейных узах, русском фольклоре, связанном с семьёй.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Четвертая игра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Мои документы\МОЛОДЁЖКА\!!! инфоповоды январь\РУМБ 2021 год\встрреч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949703" cy="2962277"/>
          </a:xfrm>
          <a:prstGeom prst="rect">
            <a:avLst/>
          </a:prstGeom>
          <a:noFill/>
        </p:spPr>
      </p:pic>
      <p:pic>
        <p:nvPicPr>
          <p:cNvPr id="5123" name="Picture 3" descr="F:\Мои документы\МОЛОДЁЖКА\!!! инфоповоды январь\РУМБ 2021 год\встрреч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3810026" cy="2857520"/>
          </a:xfrm>
          <a:prstGeom prst="rect">
            <a:avLst/>
          </a:prstGeom>
          <a:noFill/>
        </p:spPr>
      </p:pic>
      <p:pic>
        <p:nvPicPr>
          <p:cNvPr id="5124" name="Picture 4" descr="F:\Мои документы\МОЛОДЁЖКА\!!! инфоповоды январь\РУМБ 2021 год\встрреч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3929090" cy="2946818"/>
          </a:xfrm>
          <a:prstGeom prst="rect">
            <a:avLst/>
          </a:prstGeom>
          <a:noFill/>
        </p:spPr>
      </p:pic>
      <p:pic>
        <p:nvPicPr>
          <p:cNvPr id="5125" name="Picture 5" descr="F:\Мои документы\МОЛОДЁЖКА\!!! инфоповоды январь\РУМБ 2021 год\встрреча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85728"/>
            <a:ext cx="3929090" cy="29468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891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К концу 2021 года ввести новую форму организации досуга молодежи и старшего поколения - интеллектуальную игру - и провести на базе учреждений образования и культуры не менее 4 игр с привлечением не менее 10 волонтёров и не менее 100 участников - жителей городского поселения р.п. Средняя Ахтуба в возрасте от 10 до 80 лет для совместного </a:t>
            </a:r>
            <a:r>
              <a:rPr lang="ru-RU" sz="2000" dirty="0" smtClean="0"/>
              <a:t>времяпрепровождения.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pic>
        <p:nvPicPr>
          <p:cNvPr id="1028" name="Picture 4" descr="F:\Мои документы\МОЛОДЁЖКА\!!! инфоповоды январь\РУМБ 2021 год\JD5A9TlsKchlAA5YuUMFaoAsr4fm8bIN7ols7D3BDI85TWI_6qRYyvBV3NI_Vv7CqnwUY2fL-0t16cKbr8UHKa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1"/>
            <a:ext cx="3286148" cy="2464611"/>
          </a:xfrm>
          <a:prstGeom prst="rect">
            <a:avLst/>
          </a:prstGeom>
          <a:noFill/>
        </p:spPr>
      </p:pic>
      <p:pic>
        <p:nvPicPr>
          <p:cNvPr id="1030" name="Picture 6" descr="F:\Мои документы\МОЛОДЁЖКА\!!! инфоповоды январь\РУМБ 2021 год\встрре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71942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6056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/>
              <a:t>Волонтёрский отряд «Исток» МКУДО ДЮЦ Среднеахтубинского района.</a:t>
            </a:r>
          </a:p>
          <a:p>
            <a:pPr>
              <a:lnSpc>
                <a:spcPct val="110000"/>
              </a:lnSpc>
            </a:pPr>
            <a:r>
              <a:rPr lang="ru-RU" sz="2800" dirty="0" smtClean="0"/>
              <a:t>Р</a:t>
            </a:r>
            <a:r>
              <a:rPr lang="ru-RU" sz="2800" dirty="0" smtClean="0"/>
              <a:t>уководитель: Коложвари Василина Анатольевна, педагог дополнительного образования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проекта:</a:t>
            </a:r>
            <a:endParaRPr lang="ru-RU" dirty="0"/>
          </a:p>
        </p:txBody>
      </p:sp>
      <p:pic>
        <p:nvPicPr>
          <p:cNvPr id="6146" name="Picture 2" descr="F:\Мои документы\ДЮЦ_Пед копилка\1. Достижения\2020-2021 учебный год\Исток Культурное добровольче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3730213" cy="2643206"/>
          </a:xfrm>
          <a:prstGeom prst="rect">
            <a:avLst/>
          </a:prstGeom>
          <a:noFill/>
        </p:spPr>
      </p:pic>
      <p:pic>
        <p:nvPicPr>
          <p:cNvPr id="6148" name="Picture 4" descr="F:\Мои документы\МОЛОДЁЖКА\!!! инфоповоды январь\РУМБ 2021 год\E9be4_2y4mRvSnNYcFskPfpK22EVBIxCW0lnMo1m4_axcWVDUIyfvZrA39opljEvAM-Cy5pte97zugO6vLGNqMf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6190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50" dirty="0" smtClean="0"/>
              <a:t>9 </a:t>
            </a:r>
            <a:r>
              <a:rPr lang="ru-RU" sz="1650" dirty="0" smtClean="0"/>
              <a:t>апреля 2021 года, </a:t>
            </a:r>
            <a:r>
              <a:rPr lang="ru-RU" sz="1650" dirty="0" smtClean="0"/>
              <a:t>в преддверии Всемирного дня братьев сестёр, в Детско-юношеском центре состоялась открытая городская интеллектуальная игра "РУМБ", посвящённая этому празднику. Этот день призван продолжить славную традицию чествования семейных и родственных уз, укрепляя отношения между близкими людьми, каковыми являются по отношению друг к другу братья и сёстры.</a:t>
            </a:r>
            <a:br>
              <a:rPr lang="ru-RU" sz="1650" dirty="0" smtClean="0"/>
            </a:br>
            <a:r>
              <a:rPr lang="ru-RU" sz="1650" dirty="0" smtClean="0"/>
              <a:t>Мероприятие организовано в рамках регионального конкурса по пропаганде семейных ценностей "ВМЕСТЕ".</a:t>
            </a:r>
            <a:br>
              <a:rPr lang="ru-RU" sz="1650" dirty="0" smtClean="0"/>
            </a:br>
            <a:r>
              <a:rPr lang="ru-RU" sz="1650" dirty="0" smtClean="0"/>
              <a:t>В игре приняли участие команды волонтерского отряда "Исток"Детско-юношеского центра (руководитель Коложвари В.А.), Среднеахтубинского отделения ВОД "</a:t>
            </a:r>
            <a:r>
              <a:rPr lang="ru-RU" sz="1650" dirty="0" err="1" smtClean="0"/>
              <a:t>Волонтëры</a:t>
            </a:r>
            <a:r>
              <a:rPr lang="ru-RU" sz="1650" dirty="0" smtClean="0"/>
              <a:t> Победы" (руководитель </a:t>
            </a:r>
            <a:r>
              <a:rPr lang="ru-RU" sz="1650" dirty="0" err="1" smtClean="0"/>
              <a:t>Дурновцев</a:t>
            </a:r>
            <a:r>
              <a:rPr lang="ru-RU" sz="1650" dirty="0" smtClean="0"/>
              <a:t> В.В.), МОУ СОШ 3 р.п. Средняя Ахтуба (руководитель Аникина Л.Л.) и Совета ветеранов Среднеахтубинского муниципального района (председатель Тимонина О.С.).</a:t>
            </a:r>
            <a:br>
              <a:rPr lang="ru-RU" sz="1650" dirty="0" smtClean="0"/>
            </a:br>
            <a:r>
              <a:rPr lang="ru-RU" sz="1650" dirty="0" smtClean="0"/>
              <a:t>Фото-, видео- и музыкальные вопросы, посвященные известным братьям и </a:t>
            </a:r>
            <a:r>
              <a:rPr lang="ru-RU" sz="1650" dirty="0" err="1" smtClean="0"/>
              <a:t>сëстрам</a:t>
            </a:r>
            <a:r>
              <a:rPr lang="ru-RU" sz="1650" dirty="0" smtClean="0"/>
              <a:t>, сменяли друг друга - литература, кино, история - мировые семьи сверкали всеми гранями.</a:t>
            </a:r>
            <a:endParaRPr lang="ru-RU" sz="16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Игра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Мои документы\МОЛОДЁЖКА\!!! инфоповоды январь\РУМБ 2021 год\db7nydmqMw9b5q2U6I_DpHzb9yY4TKNiTXfh_pGZU06NwP3-6jz63LyvRx_nCBz6nLTDPNq4ksmijUwtrgOGndr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71966" cy="3053975"/>
          </a:xfrm>
          <a:prstGeom prst="rect">
            <a:avLst/>
          </a:prstGeom>
          <a:noFill/>
        </p:spPr>
      </p:pic>
      <p:pic>
        <p:nvPicPr>
          <p:cNvPr id="2051" name="Picture 3" descr="F:\Мои документы\МОЛОДЁЖКА\!!! инфоповоды январь\РУМБ 2021 год\g3aZ0G2D2AJrBz1jzWZh4rWL9WNiKWMUP7hujJEIPelut6hU8ILavozKe4xmiXbFHE5M957URbfNZsKAYDHYB14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85728"/>
            <a:ext cx="4095779" cy="3071834"/>
          </a:xfrm>
          <a:prstGeom prst="rect">
            <a:avLst/>
          </a:prstGeom>
          <a:noFill/>
        </p:spPr>
      </p:pic>
      <p:pic>
        <p:nvPicPr>
          <p:cNvPr id="2052" name="Picture 4" descr="F:\Мои документы\МОЛОДЁЖКА\!!! инфоповоды январь\РУМБ 2021 год\suxKMuBFbiSVT2eBqZb4xpVHfLAiTjRJa2_u1MfhZ4i_F-JFg_8X9mphrtcb6bACbWRc8akiK-3npRZ4jn65v9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095779" cy="3071834"/>
          </a:xfrm>
          <a:prstGeom prst="rect">
            <a:avLst/>
          </a:prstGeom>
          <a:noFill/>
        </p:spPr>
      </p:pic>
      <p:pic>
        <p:nvPicPr>
          <p:cNvPr id="2053" name="Picture 5" descr="F:\Мои документы\МОЛОДЁЖКА\!!! инфоповоды январь\РУМБ 2021 год\YWRXgJ8FLGI8NfpJ09kJ8RQvt43cFRwecz90NxaZEq725rGSFJiPcl4SEr3BJ6TKpA4fdBMogq3AwhI5VOG_Zs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500438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В рамках регионального конкурса по пропаганде семейных ценностей "ВМЕСТЕ" члены </a:t>
            </a:r>
            <a:r>
              <a:rPr lang="ru-RU" sz="1800" dirty="0" err="1" smtClean="0"/>
              <a:t>волонтëрского</a:t>
            </a:r>
            <a:r>
              <a:rPr lang="ru-RU" sz="1800" dirty="0" smtClean="0"/>
              <a:t> отряда "Исток" Детско-юношеского центра (педагог Коложвари В.А.) провели интеллектуальную игру "РУМБ" для команд первокурсников Профессионального училища √50 р.п. Средняя Ахтуба. Игра была посвящена Международному дню семей и содержала фото- и музыкальные вопросы. </a:t>
            </a: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dirty="0" smtClean="0"/>
              <a:t>Тематические </a:t>
            </a:r>
            <a:r>
              <a:rPr lang="ru-RU" sz="1800" dirty="0" smtClean="0"/>
              <a:t>этапы были посвящены:</a:t>
            </a:r>
            <a:br>
              <a:rPr lang="ru-RU" sz="1800" dirty="0" smtClean="0"/>
            </a:br>
            <a:r>
              <a:rPr lang="ru-RU" sz="1800" dirty="0" smtClean="0"/>
              <a:t>- литературным </a:t>
            </a:r>
            <a:r>
              <a:rPr lang="ru-RU" sz="1800" dirty="0" smtClean="0"/>
              <a:t>произведениям, в названии которых есть представители семьи;</a:t>
            </a:r>
            <a:br>
              <a:rPr lang="ru-RU" sz="1800" dirty="0" smtClean="0"/>
            </a:br>
            <a:r>
              <a:rPr lang="ru-RU" sz="1800" dirty="0" smtClean="0"/>
              <a:t>- кино- </a:t>
            </a:r>
            <a:r>
              <a:rPr lang="ru-RU" sz="1800" dirty="0" smtClean="0"/>
              <a:t>и </a:t>
            </a:r>
            <a:r>
              <a:rPr lang="ru-RU" sz="1800" dirty="0" err="1" smtClean="0"/>
              <a:t>мультгероям</a:t>
            </a:r>
            <a:r>
              <a:rPr lang="ru-RU" sz="1800" dirty="0" smtClean="0"/>
              <a:t> - братьям и </a:t>
            </a:r>
            <a:r>
              <a:rPr lang="ru-RU" sz="1800" dirty="0" err="1" smtClean="0"/>
              <a:t>сëстрам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- известным </a:t>
            </a:r>
            <a:r>
              <a:rPr lang="ru-RU" sz="1800" dirty="0" smtClean="0"/>
              <a:t>изобретателям и </a:t>
            </a:r>
            <a:r>
              <a:rPr lang="ru-RU" sz="1800" dirty="0" err="1" smtClean="0"/>
              <a:t>учëным</a:t>
            </a:r>
            <a:r>
              <a:rPr lang="ru-RU" sz="1800" dirty="0" smtClean="0"/>
              <a:t> из семей с несколькими детьми;</a:t>
            </a:r>
            <a:br>
              <a:rPr lang="ru-RU" sz="1800" dirty="0" smtClean="0"/>
            </a:br>
            <a:r>
              <a:rPr lang="ru-RU" sz="1800" dirty="0" smtClean="0"/>
              <a:t>- музыкантам </a:t>
            </a:r>
            <a:r>
              <a:rPr lang="ru-RU" sz="1800" dirty="0" smtClean="0"/>
              <a:t>- братьям и </a:t>
            </a:r>
            <a:r>
              <a:rPr lang="ru-RU" sz="1800" dirty="0" err="1" smtClean="0"/>
              <a:t>сëстрам</a:t>
            </a:r>
            <a:r>
              <a:rPr lang="ru-RU" sz="1800" dirty="0" smtClean="0"/>
              <a:t>, основавшим музыкальные группы как в России, так и за рубежом.</a:t>
            </a:r>
            <a:br>
              <a:rPr lang="ru-RU" sz="1800" dirty="0" smtClean="0"/>
            </a:br>
            <a:r>
              <a:rPr lang="ru-RU" sz="1800" dirty="0" smtClean="0"/>
              <a:t>Игра прошла ярко, живо, интересно и очень весело!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игра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Мои документы\МОЛОДЁЖКА\!!! инфоповоды январь\РУМБ 2021 год\OPZS_ZwlQ07Vd30TO8C7QbAOB9X_uszS1MFJ7s18lR0ajQ2s0n6VX9dlGOEw_ocqrJOCgessbaYN8ZL6urlWm6F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7"/>
            <a:ext cx="4000529" cy="3000397"/>
          </a:xfrm>
          <a:prstGeom prst="rect">
            <a:avLst/>
          </a:prstGeom>
          <a:noFill/>
        </p:spPr>
      </p:pic>
      <p:pic>
        <p:nvPicPr>
          <p:cNvPr id="3076" name="Picture 4" descr="F:\Мои документы\МОЛОДЁЖКА\!!! инфоповоды январь\РУМБ 2021 год\4XCgV2hWzcRPQ83UpCHqqid8mu3jvnFRslLLIrLKMV5rGjzE7PD3cotMw4c3SVidy5nEpHLRbgY21A09AWunLH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4000528" cy="3000396"/>
          </a:xfrm>
          <a:prstGeom prst="rect">
            <a:avLst/>
          </a:prstGeom>
          <a:noFill/>
        </p:spPr>
      </p:pic>
      <p:pic>
        <p:nvPicPr>
          <p:cNvPr id="3077" name="Picture 5" descr="F:\Мои документы\МОЛОДЁЖКА\!!! инфоповоды январь\РУМБ 2021 год\qVU2C0Bp-sj0Xyrg7GH-fpJPkPKkJrTrd0UrWBVW8XYWcQFadFRh1Z1pl9mlnIAZzleJ7sJGJSeF3075u4pCB3K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290"/>
            <a:ext cx="4446741" cy="2000264"/>
          </a:xfrm>
          <a:prstGeom prst="rect">
            <a:avLst/>
          </a:prstGeom>
          <a:noFill/>
        </p:spPr>
      </p:pic>
      <p:pic>
        <p:nvPicPr>
          <p:cNvPr id="3078" name="Picture 6" descr="F:\Мои документы\МОЛОДЁЖКА\!!! инфоповоды январь\РУМБ 2021 год\2\S6Hi-aCEWqEd-EkDik9zTEdKS9PVK6KUGjepNhhoTaCl6nGEncissq7VgxnMcJy-Hcl9xYXTAjbqK6abQxZixDY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357430"/>
            <a:ext cx="1928826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8 июля 2021 года </a:t>
            </a:r>
            <a:r>
              <a:rPr lang="ru-RU" dirty="0" smtClean="0"/>
              <a:t>в гостеприимных стенах </a:t>
            </a:r>
            <a:r>
              <a:rPr lang="ru-RU" dirty="0" err="1" smtClean="0"/>
              <a:t>Среднеахтубинской</a:t>
            </a:r>
            <a:r>
              <a:rPr lang="ru-RU" dirty="0" smtClean="0"/>
              <a:t> </a:t>
            </a:r>
            <a:r>
              <a:rPr lang="ru-RU" dirty="0" err="1" smtClean="0"/>
              <a:t>межпоселенческой</a:t>
            </a:r>
            <a:r>
              <a:rPr lang="ru-RU" dirty="0" smtClean="0"/>
              <a:t> центральной библиотеки в р.п. Средняя Ахтуба, в рамках регионального конкурса по пропаганде семейных ценностей "ВМЕСТЕ", педагог Коложвари В.А. и волонтёры отряда "Исток" Детско-юношеского центра провели интеллектуальную игру "РУМБ" для команд из числа членов Среднеахтубинского районного совета ветеранов (председатель Тимонина О.С.), участников библиотечного клуба "Семья" (руководитель Буряк Н.А.) и членов волонтёрского отряда "Исток" ДЮЦ.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проводилась в форме викторины, была посвящена празднику - Дню семьи, любви и верности и содержала фото- и музыкальные вопросы. Тематические этапы были посвящены:</a:t>
            </a:r>
            <a:br>
              <a:rPr lang="ru-RU" dirty="0" smtClean="0"/>
            </a:br>
            <a:r>
              <a:rPr lang="ru-RU" dirty="0" smtClean="0"/>
              <a:t>- литературным произведениям, в названии которых есть представители семьи - мамы, папы, дяди, тёти, дедушки, бабушки и пр.;</a:t>
            </a:r>
            <a:br>
              <a:rPr lang="ru-RU" dirty="0" smtClean="0"/>
            </a:br>
            <a:r>
              <a:rPr lang="ru-RU" dirty="0" smtClean="0"/>
              <a:t>- известным изобретателям, </a:t>
            </a:r>
            <a:r>
              <a:rPr lang="ru-RU" dirty="0" err="1" smtClean="0"/>
              <a:t>учëным</a:t>
            </a:r>
            <a:r>
              <a:rPr lang="ru-RU" dirty="0" smtClean="0"/>
              <a:t>, писателям, политикам из семей с несколькими детьми;</a:t>
            </a:r>
            <a:br>
              <a:rPr lang="ru-RU" dirty="0" smtClean="0"/>
            </a:br>
            <a:r>
              <a:rPr lang="ru-RU" dirty="0" smtClean="0"/>
              <a:t>- музыкантам - братьям и </a:t>
            </a:r>
            <a:r>
              <a:rPr lang="ru-RU" dirty="0" err="1" smtClean="0"/>
              <a:t>сëстрам</a:t>
            </a:r>
            <a:r>
              <a:rPr lang="ru-RU" dirty="0" smtClean="0"/>
              <a:t>, как основавшим музыкальные группы как в России, так и за рубежом, так и имеющих одного или несколько братьев и сестёр:</a:t>
            </a:r>
            <a:br>
              <a:rPr lang="ru-RU" dirty="0" smtClean="0"/>
            </a:br>
            <a:r>
              <a:rPr lang="ru-RU" dirty="0" smtClean="0"/>
              <a:t>- кино- и мультфильмам, в которых главными героями стали братья и сёстры, семьи, родственники - как из советского киноискусства, так и современного российского и иностранного.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игра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ои документы\МОЛОДЁЖКА\!!! инфоповоды январь\РУМБ 2021 год\1aj2GcqgVlNZ_fTzty_vhRbb4_eGqaEL0bODs5ZMYwhYtsbSCwa1yDcnu4twzgZtE8Do6SF7eddNVu1LW4jCYnz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133246" cy="2747963"/>
          </a:xfrm>
          <a:prstGeom prst="rect">
            <a:avLst/>
          </a:prstGeom>
          <a:noFill/>
        </p:spPr>
      </p:pic>
      <p:pic>
        <p:nvPicPr>
          <p:cNvPr id="4099" name="Picture 3" descr="F:\Мои документы\МОЛОДЁЖКА\!!! инфоповоды январь\РУМБ 2021 год\4L2bVkeaS8EREWFHLj9aMqfjMgz-eLxKeAZ12t8jYnmWR0sEWy5lgcQG5EosrqyVvJJ_LD-ffDHG_cC6Ei66BV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667140" cy="2750355"/>
          </a:xfrm>
          <a:prstGeom prst="rect">
            <a:avLst/>
          </a:prstGeom>
          <a:noFill/>
        </p:spPr>
      </p:pic>
      <p:pic>
        <p:nvPicPr>
          <p:cNvPr id="4100" name="Picture 4" descr="F:\Мои документы\МОЛОДЁЖКА\!!! инфоповоды январь\РУМБ 2021 год\POljcIMCLVwu5N67W7iAlU5p39vqa_EF60eclIjEvkKITKxqb0qtQsMd0mOux9xV4cuP9iNs9tSC3s-BHFPfEy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083130" cy="2714644"/>
          </a:xfrm>
          <a:prstGeom prst="rect">
            <a:avLst/>
          </a:prstGeom>
          <a:noFill/>
        </p:spPr>
      </p:pic>
      <p:pic>
        <p:nvPicPr>
          <p:cNvPr id="4101" name="Picture 5" descr="F:\Мои документы\МОЛОДЁЖКА\!!! инфоповоды январь\РУМБ 2021 год\XiUpr_19Bcgi3uREPp51wYMTweSty5cr4QgvRgUbqoatB574-_PLr23JayM1eWLC-vC5-wtHBNFfU2k9J5eXCdI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429000"/>
            <a:ext cx="4190581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55923798_win32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NBPL_Fun_MO - v6" id="{A0D08BF4-A6B2-4810-A990-861B25D0A27E}" vid="{9CA1A813-01EE-4EED-9E0D-BBBA258A4E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32</TotalTime>
  <Words>433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tf55923798_win32</vt:lpstr>
      <vt:lpstr>Открытая городская интеллектуальная игра «РУМБ»</vt:lpstr>
      <vt:lpstr>Цель проекта:</vt:lpstr>
      <vt:lpstr>Команда проекта:</vt:lpstr>
      <vt:lpstr>Первая Игра</vt:lpstr>
      <vt:lpstr>Слайд 5</vt:lpstr>
      <vt:lpstr>Вторая игра</vt:lpstr>
      <vt:lpstr>Слайд 7</vt:lpstr>
      <vt:lpstr>Третья игра</vt:lpstr>
      <vt:lpstr>Слайд 9</vt:lpstr>
      <vt:lpstr>Четвертая игра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Открытая городская интеллектуальная игра «РУМБ»</dc:title>
  <dc:creator>Василина Коложвари</dc:creator>
  <cp:lastModifiedBy>Василина Коложвари</cp:lastModifiedBy>
  <cp:revision>5</cp:revision>
  <dcterms:created xsi:type="dcterms:W3CDTF">2022-06-11T13:07:14Z</dcterms:created>
  <dcterms:modified xsi:type="dcterms:W3CDTF">2022-06-11T13:58:42Z</dcterms:modified>
</cp:coreProperties>
</file>