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82" r:id="rId3"/>
    <p:sldId id="259" r:id="rId4"/>
    <p:sldId id="287" r:id="rId5"/>
    <p:sldId id="288" r:id="rId6"/>
    <p:sldId id="399" r:id="rId7"/>
    <p:sldId id="289" r:id="rId8"/>
    <p:sldId id="290" r:id="rId9"/>
    <p:sldId id="414" r:id="rId10"/>
    <p:sldId id="276" r:id="rId11"/>
    <p:sldId id="416" r:id="rId12"/>
    <p:sldId id="411" r:id="rId13"/>
    <p:sldId id="412" r:id="rId14"/>
    <p:sldId id="398" r:id="rId15"/>
    <p:sldId id="421" r:id="rId16"/>
    <p:sldId id="420" r:id="rId17"/>
    <p:sldId id="417" r:id="rId18"/>
    <p:sldId id="418" r:id="rId19"/>
    <p:sldId id="419" r:id="rId20"/>
    <p:sldId id="26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3D5"/>
    <a:srgbClr val="248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7"/>
    <p:restoredTop sz="94407"/>
  </p:normalViewPr>
  <p:slideViewPr>
    <p:cSldViewPr snapToGrid="0" snapToObjects="1">
      <p:cViewPr varScale="1">
        <p:scale>
          <a:sx n="78" d="100"/>
          <a:sy n="78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463F9-AC7C-EE41-95DA-6CD77958C203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F192B-A7F2-BD4A-B96A-F466A2B56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C285-43A3-034E-A1B0-6E99DED76AAB}" type="datetimeFigureOut">
              <a:rPr lang="ru-RU" smtClean="0"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EED08-6EB6-5B40-BBC3-1846E42D8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bbfond@list.ru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94" y="546870"/>
            <a:ext cx="1618582" cy="1753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131" y="3360302"/>
            <a:ext cx="10208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Общественное движение «Серебряные волонтеры Бурятии»</a:t>
            </a:r>
          </a:p>
          <a:p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Региональный центр «серебряного» </a:t>
            </a:r>
            <a:r>
              <a:rPr lang="ru-RU" sz="2400" b="1" dirty="0" err="1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волонтерства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 Республики Бурятия (АВЦ)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Ресурсный центр по работе с людьми старшего возраста (всероссийский альянс «Серебряный возраст»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84" y="5807242"/>
            <a:ext cx="3930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2019</a:t>
            </a:r>
          </a:p>
        </p:txBody>
      </p:sp>
      <p:pic>
        <p:nvPicPr>
          <p:cNvPr id="6" name="Рисунок 5" descr="Альянс без фона">
            <a:extLst>
              <a:ext uri="{FF2B5EF4-FFF2-40B4-BE49-F238E27FC236}">
                <a16:creationId xmlns:a16="http://schemas.microsoft.com/office/drawing/2014/main" id="{D820F8BE-FFD4-4149-82CF-5BD24D41E1D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3561"/>
            <a:ext cx="1356498" cy="133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3877F-0B28-4313-AFA3-13AA93275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7806" y="691343"/>
            <a:ext cx="1018120" cy="1207113"/>
          </a:xfrm>
          <a:prstGeom prst="rect">
            <a:avLst/>
          </a:prstGeom>
        </p:spPr>
      </p:pic>
      <p:pic>
        <p:nvPicPr>
          <p:cNvPr id="8" name="Picture 11" descr="C:\Оформительские работы\Логотипы\Логотипы и визитки, фирм. бланки БФМС\Логотипы ББФМС от Корнакова\ББФМС синий малый.jpg">
            <a:extLst>
              <a:ext uri="{FF2B5EF4-FFF2-40B4-BE49-F238E27FC236}">
                <a16:creationId xmlns:a16="http://schemas.microsoft.com/office/drawing/2014/main" id="{8E3F8C2E-E891-431D-A46F-085AB064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2" y="691343"/>
            <a:ext cx="2090152" cy="14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D358BF-51F5-40C4-8EE9-C82AA641B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0342" y="552236"/>
            <a:ext cx="1618582" cy="16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66976" y="357166"/>
            <a:ext cx="7289056" cy="98360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Занятия бабушек с особыми детьми</a:t>
            </a:r>
            <a:endParaRPr lang="ru-RU" sz="2200" dirty="0">
              <a:solidFill>
                <a:srgbClr val="00206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90800" y="1524000"/>
            <a:ext cx="7391400" cy="4389438"/>
          </a:xfrm>
        </p:spPr>
        <p:txBody>
          <a:bodyPr>
            <a:normAutofit/>
          </a:bodyPr>
          <a:lstStyle/>
          <a:p>
            <a:pPr marL="365760" indent="-283464">
              <a:buNone/>
              <a:defRPr/>
            </a:pPr>
            <a:r>
              <a:rPr lang="ru-RU" dirty="0"/>
              <a:t> 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Содержимое 6"/>
          <p:cNvSpPr txBox="1">
            <a:spLocks/>
          </p:cNvSpPr>
          <p:nvPr/>
        </p:nvSpPr>
        <p:spPr>
          <a:xfrm>
            <a:off x="1905000" y="1828800"/>
            <a:ext cx="8229600" cy="438943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2"/>
              <a:buNone/>
              <a:defRPr/>
            </a:pP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 descr="D:\Documents\БФМС\Программы фонда\Бабушка на час\Фото на презентацию\клеим 4.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1477" y="1537648"/>
            <a:ext cx="1482077" cy="2222031"/>
          </a:xfrm>
          <a:prstGeom prst="rect">
            <a:avLst/>
          </a:prstGeom>
          <a:noFill/>
        </p:spPr>
      </p:pic>
      <p:pic>
        <p:nvPicPr>
          <p:cNvPr id="1028" name="Picture 4" descr="D:\Documents\БФМС\Программы фонда\Бабушка на час\Фото на презентацию\рисовать песком 4 и 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241" y="1578610"/>
            <a:ext cx="1427436" cy="2140109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F3337B-0C7E-4F9F-B79B-01668E7FF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024" y="1540157"/>
            <a:ext cx="1844019" cy="2236662"/>
          </a:xfrm>
          <a:prstGeom prst="rect">
            <a:avLst/>
          </a:prstGeom>
        </p:spPr>
      </p:pic>
      <p:pic>
        <p:nvPicPr>
          <p:cNvPr id="10" name="Picture 2" descr="D:\Documents\БФМС\Программы фонда\Бабушка на час\Фото на презентацию\учим кататься.jpg">
            <a:extLst>
              <a:ext uri="{FF2B5EF4-FFF2-40B4-BE49-F238E27FC236}">
                <a16:creationId xmlns:a16="http://schemas.microsoft.com/office/drawing/2014/main" id="{DF101F48-F966-43E2-A5D7-EAA9EB9E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423" y="1537648"/>
            <a:ext cx="3868936" cy="2172131"/>
          </a:xfrm>
          <a:prstGeom prst="rect">
            <a:avLst/>
          </a:prstGeom>
          <a:noFill/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DD4F510-7816-4F93-A6EB-5E221588A49D}"/>
              </a:ext>
            </a:extLst>
          </p:cNvPr>
          <p:cNvSpPr txBox="1">
            <a:spLocks/>
          </p:cNvSpPr>
          <p:nvPr/>
        </p:nvSpPr>
        <p:spPr bwMode="auto">
          <a:xfrm>
            <a:off x="1315454" y="4426034"/>
            <a:ext cx="10058400" cy="148740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l">
              <a:defRPr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В 2020 году планируем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обучение женщин старшего возраста основам работы с детьми, подготовка театра теней, сказкотерапии и пальчикового театра </a:t>
            </a:r>
          </a:p>
        </p:txBody>
      </p:sp>
    </p:spTree>
    <p:extLst>
      <p:ext uri="{BB962C8B-B14F-4D97-AF65-F5344CB8AC3E}">
        <p14:creationId xmlns:p14="http://schemas.microsoft.com/office/powerpoint/2010/main" val="226904572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Основные направления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59705" y="1367484"/>
            <a:ext cx="68940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Социальные программы: 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- </a:t>
            </a:r>
            <a:r>
              <a:rPr lang="ru-RU" sz="24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Особые дети</a:t>
            </a:r>
          </a:p>
          <a:p>
            <a:pPr marL="12700" lvl="1" algn="just"/>
            <a:r>
              <a:rPr lang="ru-RU" sz="2400" b="1" dirty="0">
                <a:latin typeface="Arial Narrow" pitchFamily="34" charset="0"/>
              </a:rPr>
              <a:t>Ежегодно СВ собирают новогодние подарки для детей из д/с «Колобок», детей из </a:t>
            </a:r>
            <a:r>
              <a:rPr lang="ru-RU" sz="2400" b="1" dirty="0" err="1">
                <a:latin typeface="Arial Narrow" pitchFamily="34" charset="0"/>
              </a:rPr>
              <a:t>Галтайкого</a:t>
            </a:r>
            <a:r>
              <a:rPr lang="ru-RU" sz="2400" b="1" dirty="0">
                <a:latin typeface="Arial Narrow" pitchFamily="34" charset="0"/>
              </a:rPr>
              <a:t> дома интерната (Мухоршибирский район), тубдиспансера (Прибайкальский район) и проводятся утренники. </a:t>
            </a:r>
          </a:p>
          <a:p>
            <a:pPr marL="12700" lvl="1" algn="just"/>
            <a:r>
              <a:rPr lang="ru-RU" sz="2400" b="1" dirty="0">
                <a:latin typeface="Arial Narrow" pitchFamily="34" charset="0"/>
              </a:rPr>
              <a:t>Проведена встреча бабушек из центра «Доверия» с детьми из д/д «Малышок». Дети впервые в жизни увидели таких пожилых людей, а бабушки порадовались общению с маленькими детьми, у которых нет родителей. </a:t>
            </a:r>
          </a:p>
          <a:p>
            <a:pPr marL="12700" lvl="1" algn="just"/>
            <a:r>
              <a:rPr lang="ru-RU" sz="2400" b="1" dirty="0">
                <a:latin typeface="Arial Narrow" pitchFamily="34" charset="0"/>
              </a:rPr>
              <a:t>Прошла встреча с особыми детьми из д/д «Журавушка»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001DBC-4288-4380-A02D-39EF15B02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49" y="1611745"/>
            <a:ext cx="2422656" cy="18172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5F4ADE-8B0D-4C03-8611-E9B196396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449" y="3940608"/>
            <a:ext cx="2423007" cy="18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8E150AC-01A0-40DC-AECC-0B7DC54175C4}"/>
              </a:ext>
            </a:extLst>
          </p:cNvPr>
          <p:cNvSpPr txBox="1">
            <a:spLocks/>
          </p:cNvSpPr>
          <p:nvPr/>
        </p:nvSpPr>
        <p:spPr bwMode="auto">
          <a:xfrm>
            <a:off x="3898232" y="1790700"/>
            <a:ext cx="6522119" cy="393791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l"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 algn="l"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В июле –августе 2019г. обучили людей старшего возраста основам фотодела в г. Северобайкальск (БАМ). </a:t>
            </a:r>
          </a:p>
          <a:p>
            <a:pPr algn="l"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 algn="l"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В сентябре  2019г. с фотохудожником Максимом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Рачек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создали фотоклуб 50+ и обучаем 21 участников групп, входящих в движение</a:t>
            </a:r>
          </a:p>
          <a:p>
            <a:pPr algn="l"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 marL="457200" indent="-457200" algn="l">
              <a:defRPr/>
            </a:pPr>
            <a:endParaRPr lang="ru-RU" sz="2400" dirty="0"/>
          </a:p>
        </p:txBody>
      </p:sp>
      <p:sp>
        <p:nvSpPr>
          <p:cNvPr id="20483" name="Text Box 5">
            <a:extLst>
              <a:ext uri="{FF2B5EF4-FFF2-40B4-BE49-F238E27FC236}">
                <a16:creationId xmlns:a16="http://schemas.microsoft.com/office/drawing/2014/main" id="{A42DA998-F0A8-456E-9739-54C53A27C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83" y="333375"/>
            <a:ext cx="1086050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Основные направления: культура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Фотоклуб 50+ - обучение основам фотодела участников групп </a:t>
            </a:r>
          </a:p>
        </p:txBody>
      </p:sp>
      <p:pic>
        <p:nvPicPr>
          <p:cNvPr id="20485" name="Рисунок 4">
            <a:extLst>
              <a:ext uri="{FF2B5EF4-FFF2-40B4-BE49-F238E27FC236}">
                <a16:creationId xmlns:a16="http://schemas.microsoft.com/office/drawing/2014/main" id="{559F535C-5032-4E32-85D2-89C9736EC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29" y="2206973"/>
            <a:ext cx="244951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8E150AC-01A0-40DC-AECC-0B7DC54175C4}"/>
              </a:ext>
            </a:extLst>
          </p:cNvPr>
          <p:cNvSpPr txBox="1">
            <a:spLocks/>
          </p:cNvSpPr>
          <p:nvPr/>
        </p:nvSpPr>
        <p:spPr bwMode="auto">
          <a:xfrm>
            <a:off x="3898232" y="1251285"/>
            <a:ext cx="7475621" cy="52733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l">
              <a:defRPr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«Вместе 1000 лет» -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сбор историй  об обычных  людях старшего возраста из глубинки и их размещение в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соц.сетях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и в СМИ</a:t>
            </a:r>
          </a:p>
          <a:p>
            <a:pPr algn="l"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 algn="l">
              <a:defRPr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«Чемодан историй»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– истории об обычных людях, проживающих в сельской глубинке с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артифактами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эпохи в которой они активно творили в старом чемодане</a:t>
            </a:r>
          </a:p>
          <a:p>
            <a:pPr algn="l"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 algn="l"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Издание журнала –альманаха и совместно с  фотоклубом 50+ проведение фотовыставки «Старший возраст –десерт жизни» на основе собранных историй о людях</a:t>
            </a:r>
          </a:p>
          <a:p>
            <a:pPr algn="l"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endParaRPr lang="ru-RU" sz="2400" dirty="0"/>
          </a:p>
        </p:txBody>
      </p:sp>
      <p:sp>
        <p:nvSpPr>
          <p:cNvPr id="20483" name="Text Box 5">
            <a:extLst>
              <a:ext uri="{FF2B5EF4-FFF2-40B4-BE49-F238E27FC236}">
                <a16:creationId xmlns:a16="http://schemas.microsoft.com/office/drawing/2014/main" id="{A42DA998-F0A8-456E-9739-54C53A27C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83" y="333375"/>
            <a:ext cx="10860505" cy="77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Флагманские проекты - «невидимые старики»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A5E310-3FCE-4E8B-9276-E58B0E2F1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47" y="1536534"/>
            <a:ext cx="2714743" cy="20484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A8DDA3-976E-4CD1-A715-3AFEDDFB0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83" y="3887955"/>
            <a:ext cx="2891207" cy="177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9870"/>
      </p:ext>
    </p:extLst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9104C24-F77B-45F1-B8F3-7DF65AD37C92}"/>
              </a:ext>
            </a:extLst>
          </p:cNvPr>
          <p:cNvSpPr txBox="1">
            <a:spLocks/>
          </p:cNvSpPr>
          <p:nvPr/>
        </p:nvSpPr>
        <p:spPr bwMode="auto">
          <a:xfrm>
            <a:off x="882317" y="898747"/>
            <a:ext cx="10175872" cy="21224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marL="457200" indent="-457200" algn="l">
              <a:buFont typeface="Wingdings" pitchFamily="2" charset="2"/>
              <a:buChar char="Ø"/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Флагманские проекты: культура</a:t>
            </a:r>
          </a:p>
          <a:p>
            <a:pPr algn="l">
              <a:defRPr/>
            </a:pPr>
            <a:endParaRPr lang="ru-RU" sz="24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в 2018г. </a:t>
            </a:r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</a:rPr>
              <a:t>первый в Сибири и на Дальнем Востоке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Подиум 50+ среди людей старшего возраста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- в 2019 г. </a:t>
            </a:r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</a:rPr>
              <a:t>первый в России международный </a:t>
            </a:r>
            <a:r>
              <a:rPr lang="ru-RU" sz="2400" b="1" dirty="0" err="1">
                <a:solidFill>
                  <a:srgbClr val="C00000"/>
                </a:solidFill>
                <a:latin typeface="Arial Narrow" pitchFamily="34" charset="0"/>
              </a:rPr>
              <a:t>межпоколенческий</a:t>
            </a:r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Подиум 50+</a:t>
            </a: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  <a:p>
            <a:pPr marL="457200" indent="-457200" algn="l">
              <a:defRPr/>
            </a:pP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2CB45F-8A6A-413B-8D1F-9920C431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7" y="3429000"/>
            <a:ext cx="3373671" cy="25302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E714D7-4D0F-4D85-B6C9-0ACBA29BC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515" y="3429000"/>
            <a:ext cx="3405636" cy="25015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B1B4D2-4969-459F-8978-1CF8BF953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481" y="3429000"/>
            <a:ext cx="3373671" cy="2530253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9104C24-F77B-45F1-B8F3-7DF65AD37C92}"/>
              </a:ext>
            </a:extLst>
          </p:cNvPr>
          <p:cNvSpPr txBox="1">
            <a:spLocks/>
          </p:cNvSpPr>
          <p:nvPr/>
        </p:nvSpPr>
        <p:spPr bwMode="auto">
          <a:xfrm>
            <a:off x="813491" y="1592826"/>
            <a:ext cx="10175872" cy="442451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marL="457200" indent="-457200" algn="l">
              <a:buFont typeface="Wingdings" pitchFamily="2" charset="2"/>
              <a:buChar char="Ø"/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Флагманские проекты: спорт и туризм</a:t>
            </a:r>
          </a:p>
          <a:p>
            <a:pPr algn="l">
              <a:defRPr/>
            </a:pPr>
            <a:endParaRPr lang="ru-RU" sz="2400" b="1" dirty="0">
              <a:solidFill>
                <a:srgbClr val="FF0000"/>
              </a:solidFill>
              <a:latin typeface="Arial Narrow" pitchFamily="34" charset="0"/>
            </a:endParaRPr>
          </a:p>
          <a:p>
            <a:pPr algn="l"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в 2018г. ведутся группы: 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по японскому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миниволейболу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(в 2018 г. победили японцев в Сочи), приняли участие в международной спартакиаде в Красноярске, суставная гимнастика, ушу (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Г.А.Бардымов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) – занятия еженедельно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Цигун (созданы 5 групп только Любовью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Новоселовой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, она стала региональным представителем Всероссийской Ассоциации Цигун по РБ)  - занятия еженедельно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создана группа Цигун в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Заиграевском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районе, планируется создание группы в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Баунтовском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районе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группа «Северная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хотьба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» и группа по социальному туризма (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Г.Н.Колодин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)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начата программа обмена СВ из разных регионов по технологии «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каучсерфинг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»</a:t>
            </a:r>
          </a:p>
          <a:p>
            <a:pPr marL="342900" indent="-342900" algn="l">
              <a:buFontTx/>
              <a:buChar char="-"/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 marL="342900" indent="-342900" algn="l">
              <a:buFontTx/>
              <a:buChar char="-"/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  <a:p>
            <a:pPr marL="457200" indent="-457200" algn="l"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30444154"/>
      </p:ext>
    </p:extLst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9104C24-F77B-45F1-B8F3-7DF65AD37C92}"/>
              </a:ext>
            </a:extLst>
          </p:cNvPr>
          <p:cNvSpPr txBox="1">
            <a:spLocks/>
          </p:cNvSpPr>
          <p:nvPr/>
        </p:nvSpPr>
        <p:spPr bwMode="auto">
          <a:xfrm>
            <a:off x="882317" y="1170039"/>
            <a:ext cx="10090483" cy="5242191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marL="457200" indent="-457200" algn="l">
              <a:buFont typeface="Wingdings" pitchFamily="2" charset="2"/>
              <a:buChar char="Ø"/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Развитие «серебряного» </a:t>
            </a:r>
            <a:r>
              <a:rPr lang="ru-RU" sz="2400" b="1" dirty="0" err="1">
                <a:solidFill>
                  <a:srgbClr val="FF0000"/>
                </a:solidFill>
                <a:latin typeface="Arial Narrow" pitchFamily="34" charset="0"/>
              </a:rPr>
              <a:t>волонтерства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 в районах РБ</a:t>
            </a:r>
          </a:p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в 2018 году мы начали составлять списки с контактами активистов и «серебряных» волонтеров по районам и поселениям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выбраны координаторы по 4 районам: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Селенгинский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,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Заиграевский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, в северных районах-  Северобайкальский, 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Баунтовский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, в которых и ведется активная работа по вовлечению людей старшего возраста в «серебряное»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волонтерство</a:t>
            </a: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выбран лучший район по развитию «серебряного»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волонтерства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–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Заиграевский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район. В конце года проведен Первый в Бурятии районный форум СВ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В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Баунтовском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районе создана Первая районная Школа «серебряных» волонтеров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СВ Мухоршибирского (Саган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Нур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),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Закаменского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районе СВ выиграли президентские гранты 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Северобайкальцы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выиграли грант в фонде «Почет», проект «Счастливые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БАМовцы</a:t>
            </a: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В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Селенгинском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районе опыт работы СВ с несовершеннолетними детьми</a:t>
            </a:r>
          </a:p>
          <a:p>
            <a:pPr marL="342900" indent="-342900" algn="l">
              <a:buFontTx/>
              <a:buChar char="-"/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  <a:p>
            <a:pPr marL="457200" indent="-457200" algn="l"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75183645"/>
      </p:ext>
    </p:extLst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9104C24-F77B-45F1-B8F3-7DF65AD37C92}"/>
              </a:ext>
            </a:extLst>
          </p:cNvPr>
          <p:cNvSpPr txBox="1">
            <a:spLocks/>
          </p:cNvSpPr>
          <p:nvPr/>
        </p:nvSpPr>
        <p:spPr bwMode="auto">
          <a:xfrm>
            <a:off x="882317" y="1383030"/>
            <a:ext cx="10090483" cy="50292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marL="457200" indent="-457200" algn="l">
              <a:buFont typeface="Wingdings" pitchFamily="2" charset="2"/>
              <a:buChar char="Ø"/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Флагманские проекты на 2020 год</a:t>
            </a:r>
            <a:endParaRPr lang="ru-RU" sz="24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Развитие движения в сельских районах и в поселениях БАМа (создание волонтерских групп, управление командой, менеджмент, </a:t>
            </a: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</a:rPr>
              <a:t>PR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сопровождение)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Участие во всероссийской акции «Мечты невидимых стариков»  (январь)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Одобрено старшим поколением (январь- март)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Фестиваль «Нужные люди» по выявлению активных людей старшего возраста, участвующих в жизни местного сообщества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Участие в программах паллиативной помощи фонда Тимченко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Всебурятский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фестиваль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бууз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 (февраль)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Бабушка на час (театр теней, пальчиковый театр, сказкотерапия)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«Красная гвоздика»  – организации помощи ветеранам всех боевых действий (апрель – 22 июня)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Международный Байкальский форум серебряных волонтеров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Международный Подиум зрелой красоты 50+</a:t>
            </a:r>
          </a:p>
          <a:p>
            <a:pPr algn="l"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 algn="l"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В этом году мы запускаем программу «Капля добра»</a:t>
            </a:r>
          </a:p>
          <a:p>
            <a:pPr marL="342900" indent="-342900" algn="l">
              <a:buFontTx/>
              <a:buChar char="-"/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  <a:p>
            <a:pPr marL="457200" indent="-457200" algn="l"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05253615"/>
      </p:ext>
    </p:extLst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9104C24-F77B-45F1-B8F3-7DF65AD37C92}"/>
              </a:ext>
            </a:extLst>
          </p:cNvPr>
          <p:cNvSpPr txBox="1">
            <a:spLocks/>
          </p:cNvSpPr>
          <p:nvPr/>
        </p:nvSpPr>
        <p:spPr bwMode="auto">
          <a:xfrm>
            <a:off x="1008064" y="1383030"/>
            <a:ext cx="10175872" cy="47091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marL="457200" indent="-457200" algn="l">
              <a:buFont typeface="Wingdings" pitchFamily="2" charset="2"/>
              <a:buChar char="Ø"/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Требуется помощь Правительства </a:t>
            </a:r>
          </a:p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 Narrow" pitchFamily="34" charset="0"/>
            </a:endParaRPr>
          </a:p>
          <a:p>
            <a:pPr algn="l">
              <a:defRPr/>
            </a:pP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</a:rPr>
              <a:t>I. -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помещения, в первую очередь, в сельских районах и поселениях, в том числе для занятий по спортивным направлениям – ушу, суставная гимнастика,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цигун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, площадки для обучения, производственные площади</a:t>
            </a:r>
          </a:p>
          <a:p>
            <a:pPr marL="342900" indent="-342900" algn="l">
              <a:buFontTx/>
              <a:buChar char="-"/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на первом этапе предлагаем открыть «серебряным» волонтерам двери спортзалов,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конференц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залов, школ, социальных учреждений, ДК;</a:t>
            </a:r>
          </a:p>
          <a:p>
            <a:pPr marL="263525" indent="-263525" algn="l"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-  провести ревизию имеющихся помещений в г. Улан-Удэ и в районах Республики Бурятии и предоставить помещения инициативным группам «серебряных» волонтеров </a:t>
            </a:r>
          </a:p>
          <a:p>
            <a:pPr marL="263525" indent="-263525" algn="l">
              <a:defRPr/>
            </a:pP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-   включить в постановление правительства РБ по предоставлению субсидий республиканским организациям на компенсацию расходов по коммунальным услугам,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эл.энергии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на региональные организации,  расширить площадь помещений с 50 кв. метров до 100 м., со 100 квт. до 200 квт., в том числе рассмотреть льготы по производственным помещениям</a:t>
            </a:r>
          </a:p>
          <a:p>
            <a:pPr marL="342900" indent="-342900" algn="l">
              <a:buFontTx/>
              <a:buChar char="-"/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  <a:p>
            <a:pPr marL="457200" indent="-457200" algn="l"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2915670"/>
      </p:ext>
    </p:extLst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9104C24-F77B-45F1-B8F3-7DF65AD37C92}"/>
              </a:ext>
            </a:extLst>
          </p:cNvPr>
          <p:cNvSpPr txBox="1">
            <a:spLocks/>
          </p:cNvSpPr>
          <p:nvPr/>
        </p:nvSpPr>
        <p:spPr bwMode="auto">
          <a:xfrm>
            <a:off x="1008064" y="1383030"/>
            <a:ext cx="10175872" cy="47091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marL="457200" indent="-457200" algn="l">
              <a:buFont typeface="Wingdings" pitchFamily="2" charset="2"/>
              <a:buChar char="Ø"/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Требуется помощь Правительства </a:t>
            </a:r>
          </a:p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354013" indent="-354013" algn="l">
              <a:defRPr/>
            </a:pP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</a:rPr>
              <a:t>II. –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включить в отдельные номинации республиканских конкурсов направление по развитию «серебряного»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волонтерства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, в том числе по созданию районных ресурсных центров, отдавать на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аутсерсинг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</a:p>
          <a:p>
            <a:pPr marL="354013" indent="-354013" algn="l">
              <a:defRPr/>
            </a:pP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</a:rPr>
              <a:t>III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. </a:t>
            </a: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</a:rPr>
              <a:t>–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информационная поддержка, в том числе, в производстве социальных роликов и участие членов правительства в них</a:t>
            </a:r>
            <a:endParaRPr lang="en-US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 marL="354013" indent="-354013" algn="l">
              <a:defRPr/>
            </a:pP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</a:rPr>
              <a:t>IV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– в 2020 году мы планируем активно работать с инициативными группами и стать региональным представительством Ассоциации волонтерских центров, альянса «Серебряный возраст» по Дальневосточному ФО, стремимся сделать Бурятию площадкой по развитию «серебряного»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волонтерства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в странах </a:t>
            </a:r>
            <a:r>
              <a:rPr lang="ru-RU" sz="2400" b="1" dirty="0" err="1">
                <a:solidFill>
                  <a:schemeClr val="tx1"/>
                </a:solidFill>
                <a:latin typeface="Arial Narrow" pitchFamily="34" charset="0"/>
              </a:rPr>
              <a:t>Азиатско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 –Тихоокеанского региона и охватить людей старшего возраста Японии, Кореи, Китая, поэтому нам нужна административная и финансовая помощь в проведении международного форума «серебряных» волонтеров и международного Подиума 50+</a:t>
            </a:r>
          </a:p>
          <a:p>
            <a:pPr marL="342900" indent="-342900" algn="l">
              <a:buFontTx/>
              <a:buChar char="-"/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defRPr/>
            </a:pP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  <a:p>
            <a:pPr marL="457200" indent="-457200" algn="l"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02976945"/>
      </p:ext>
    </p:extLst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156578"/>
            <a:ext cx="10515600" cy="88615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Центр создан 7 июня 2018г, при поддержке Ассоциации волонтерских центров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317541"/>
            <a:ext cx="1023085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lvl="0" indent="-265113" algn="just">
              <a:spcAft>
                <a:spcPts val="0"/>
              </a:spcAft>
            </a:pPr>
            <a:r>
              <a:rPr lang="ru-RU" sz="2400" b="1" dirty="0">
                <a:latin typeface="Arial Narrow" panose="020B0606020202030204" pitchFamily="34" charset="0"/>
                <a:ea typeface="Arial" charset="0"/>
                <a:cs typeface="Arial" charset="0"/>
              </a:rPr>
              <a:t>- 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первое </a:t>
            </a:r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в регионах 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России вертикально и горизонтально структурированное общественное движение «серебряных» волонтеров</a:t>
            </a:r>
          </a:p>
          <a:p>
            <a:pPr marL="265113" lvl="0" indent="-265113" algn="just">
              <a:spcAft>
                <a:spcPts val="0"/>
              </a:spcAft>
            </a:pP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- охватывает более 1100 человек, в него входит 25 групп из Улан-Удэ и 19 инициативных групп из районов Бурятии</a:t>
            </a:r>
          </a:p>
          <a:p>
            <a:pPr marL="265113" lvl="0" indent="-265113" algn="just">
              <a:spcAft>
                <a:spcPts val="0"/>
              </a:spcAft>
              <a:buFontTx/>
              <a:buChar char="-"/>
            </a:pP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создан Координационный совет движения, в который входят координаторы направлений деятельности: спортивное, культурное, социальное, 25 кураторов групп и проектов</a:t>
            </a:r>
          </a:p>
          <a:p>
            <a:pPr marL="265113" lvl="0" indent="-265113" algn="just">
              <a:spcAft>
                <a:spcPts val="0"/>
              </a:spcAft>
              <a:buFontTx/>
              <a:buChar char="-"/>
            </a:pP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в каждой группе пытаемся выявить, найти и обучить заместителя куратора по организационным вопросам, специалиста по </a:t>
            </a:r>
            <a:r>
              <a:rPr lang="en-US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PR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 и фотографа</a:t>
            </a:r>
          </a:p>
          <a:p>
            <a:pPr marL="265113" lvl="0" indent="-265113" algn="just">
              <a:spcAft>
                <a:spcPts val="0"/>
              </a:spcAft>
              <a:buFontTx/>
              <a:buChar char="-"/>
            </a:pP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в 4 сельских районах выбраны координаторы движения: </a:t>
            </a:r>
            <a:r>
              <a:rPr lang="ru-RU" sz="2400" b="1" i="1" dirty="0" err="1">
                <a:latin typeface="Arial Narrow" panose="020B0606020202030204" pitchFamily="34" charset="0"/>
                <a:ea typeface="Arial" charset="0"/>
                <a:cs typeface="Arial" charset="0"/>
              </a:rPr>
              <a:t>Селенгинском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, Северобайкальском, </a:t>
            </a:r>
            <a:r>
              <a:rPr lang="ru-RU" sz="2400" b="1" i="1" dirty="0" err="1">
                <a:latin typeface="Arial Narrow" panose="020B0606020202030204" pitchFamily="34" charset="0"/>
                <a:ea typeface="Arial" charset="0"/>
                <a:cs typeface="Arial" charset="0"/>
              </a:rPr>
              <a:t>Заиграевском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, </a:t>
            </a:r>
            <a:r>
              <a:rPr lang="ru-RU" sz="2400" b="1" i="1" dirty="0" err="1">
                <a:latin typeface="Arial Narrow" panose="020B0606020202030204" pitchFamily="34" charset="0"/>
                <a:ea typeface="Arial" charset="0"/>
                <a:cs typeface="Arial" charset="0"/>
              </a:rPr>
              <a:t>Баунтовском</a:t>
            </a:r>
            <a:endParaRPr lang="ru-RU" sz="2400" b="1" i="1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265113" lvl="0" indent="-265113" algn="just">
              <a:spcAft>
                <a:spcPts val="0"/>
              </a:spcAft>
              <a:buFontTx/>
              <a:buChar char="-"/>
            </a:pP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в районах формируются цепочки: координатор района - кураторы групп – «серебряные» волонтеры</a:t>
            </a:r>
            <a:endParaRPr lang="ru-RU" sz="2000" i="1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54DA08-ED95-4FBC-80BF-92A62D9BEAC9}"/>
              </a:ext>
            </a:extLst>
          </p:cNvPr>
          <p:cNvSpPr/>
          <p:nvPr/>
        </p:nvSpPr>
        <p:spPr>
          <a:xfrm>
            <a:off x="1094872" y="4513526"/>
            <a:ext cx="7339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>
              <a:spcAft>
                <a:spcPts val="0"/>
              </a:spcAft>
            </a:pPr>
            <a:r>
              <a:rPr lang="en-US" sz="2400" i="1" dirty="0"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e –mail</a:t>
            </a:r>
            <a:r>
              <a:rPr lang="ru-RU" sz="2400" i="1" dirty="0"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: </a:t>
            </a:r>
            <a:r>
              <a:rPr lang="en-US" sz="2400" i="1" dirty="0">
                <a:effectLst/>
                <a:latin typeface="Arial Narrow" panose="020B0606020202030204" pitchFamily="34" charset="0"/>
                <a:ea typeface="Arial" charset="0"/>
                <a:cs typeface="Arial" charset="0"/>
                <a:hlinkClick r:id="rId3"/>
              </a:rPr>
              <a:t>bbfond@list.ru</a:t>
            </a:r>
            <a:r>
              <a:rPr lang="ru-RU" sz="2400" i="1" dirty="0"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 </a:t>
            </a:r>
            <a:endParaRPr lang="ru-RU" sz="2200" i="1" dirty="0">
              <a:effectLst/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7698FD-5344-478A-9FBC-2E8B2C03C028}"/>
              </a:ext>
            </a:extLst>
          </p:cNvPr>
          <p:cNvSpPr/>
          <p:nvPr/>
        </p:nvSpPr>
        <p:spPr>
          <a:xfrm>
            <a:off x="1018671" y="4975191"/>
            <a:ext cx="7339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>
              <a:spcAft>
                <a:spcPts val="0"/>
              </a:spcAft>
            </a:pPr>
            <a:r>
              <a:rPr lang="ru-RU" sz="2400" i="1" dirty="0" err="1">
                <a:latin typeface="Arial Narrow" panose="020B0606020202030204" pitchFamily="34" charset="0"/>
                <a:ea typeface="Arial" charset="0"/>
                <a:cs typeface="Arial" charset="0"/>
              </a:rPr>
              <a:t>Тел.сот</a:t>
            </a:r>
            <a:r>
              <a:rPr lang="ru-RU" sz="2400" i="1" dirty="0">
                <a:latin typeface="Arial Narrow" panose="020B0606020202030204" pitchFamily="34" charset="0"/>
                <a:ea typeface="Arial" charset="0"/>
                <a:cs typeface="Arial" charset="0"/>
              </a:rPr>
              <a:t>. 8 9025 65 36 90</a:t>
            </a:r>
            <a:r>
              <a:rPr lang="ru-RU" sz="2400" i="1" dirty="0"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 </a:t>
            </a:r>
            <a:endParaRPr lang="ru-RU" sz="2200" i="1" dirty="0">
              <a:effectLst/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392E63-50D2-47C2-B42F-7305FAE8B0ED}"/>
              </a:ext>
            </a:extLst>
          </p:cNvPr>
          <p:cNvSpPr/>
          <p:nvPr/>
        </p:nvSpPr>
        <p:spPr>
          <a:xfrm>
            <a:off x="1018671" y="1365035"/>
            <a:ext cx="1027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>
              <a:spcAft>
                <a:spcPts val="0"/>
              </a:spcAft>
            </a:pPr>
            <a:r>
              <a:rPr lang="ru-RU" sz="28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Региональный центр «серебряного» </a:t>
            </a:r>
            <a:r>
              <a:rPr lang="ru-RU" sz="2800" b="1" i="1" dirty="0" err="1">
                <a:solidFill>
                  <a:srgbClr val="C0000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волонтерства</a:t>
            </a:r>
            <a:r>
              <a:rPr lang="ru-RU" sz="28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 Республики Бурятия</a:t>
            </a:r>
            <a:r>
              <a:rPr lang="ru-RU" sz="2800" b="1" i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B60597-E9D7-4D82-94F4-74C1E2B1A28E}"/>
              </a:ext>
            </a:extLst>
          </p:cNvPr>
          <p:cNvSpPr/>
          <p:nvPr/>
        </p:nvSpPr>
        <p:spPr>
          <a:xfrm>
            <a:off x="954504" y="2905780"/>
            <a:ext cx="1027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>
              <a:spcAft>
                <a:spcPts val="0"/>
              </a:spcAft>
            </a:pPr>
            <a:r>
              <a:rPr lang="ru-RU" sz="28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Байкальский благотворительный фонд местного сообщества</a:t>
            </a:r>
            <a:endParaRPr lang="ru-RU" sz="2800" b="1" i="1" dirty="0">
              <a:solidFill>
                <a:srgbClr val="C00000"/>
              </a:solidFill>
              <a:effectLst/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D1BDF89-6423-4BE6-A757-3E3C3E41A91C}"/>
              </a:ext>
            </a:extLst>
          </p:cNvPr>
          <p:cNvSpPr/>
          <p:nvPr/>
        </p:nvSpPr>
        <p:spPr>
          <a:xfrm>
            <a:off x="966536" y="4051861"/>
            <a:ext cx="7702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>
              <a:spcAft>
                <a:spcPts val="0"/>
              </a:spcAft>
            </a:pPr>
            <a:r>
              <a:rPr lang="ru-RU" sz="2400" i="1" dirty="0">
                <a:latin typeface="Arial Narrow" panose="020B0606020202030204" pitchFamily="34" charset="0"/>
                <a:ea typeface="Arial" charset="0"/>
                <a:cs typeface="Arial" charset="0"/>
              </a:rPr>
              <a:t>670031, Республика Бурятия, проспект Победы, 11</a:t>
            </a:r>
            <a:r>
              <a:rPr lang="ru-RU" sz="2400" i="1" dirty="0"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 </a:t>
            </a:r>
            <a:endParaRPr lang="ru-RU" sz="2200" i="1" dirty="0">
              <a:effectLst/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87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Основные направления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34740" y="1302455"/>
            <a:ext cx="820673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b="1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Школа «серебряных» волонтеров </a:t>
            </a:r>
            <a:r>
              <a:rPr lang="ru-RU" sz="2400" b="1" i="1" dirty="0"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– обучение социальному проектировани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ю, выстраиванию взаимодействия с партнерами и другими группами СВ </a:t>
            </a:r>
          </a:p>
          <a:p>
            <a:pPr marL="12700" lvl="1"/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Разработаны курсы:</a:t>
            </a:r>
          </a:p>
          <a:p>
            <a:pPr marL="12700" lvl="1"/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 1 .  основы волонтерской деятельности, </a:t>
            </a:r>
          </a:p>
          <a:p>
            <a:pPr marL="12700" lvl="1"/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2. работа с людьми старческого возраста, </a:t>
            </a:r>
          </a:p>
          <a:p>
            <a:pPr marL="12700" lvl="1"/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3. занятия с особыми детьми </a:t>
            </a:r>
          </a:p>
          <a:p>
            <a:pPr marL="12700" lvl="1"/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4. «От идеи к проекту» – социальное проектирование</a:t>
            </a:r>
          </a:p>
          <a:p>
            <a:pPr marL="12700" lvl="1"/>
            <a:endParaRPr lang="ru-RU" sz="2400" b="1" i="1" dirty="0">
              <a:effectLst/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12700" lvl="1"/>
            <a:r>
              <a:rPr lang="ru-RU" sz="2400" b="1" i="1" dirty="0"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В 2019 году подано 9 проектов в фонд «Почет», три стали победителями и получили от 50 до 70 тыс. </a:t>
            </a:r>
            <a:r>
              <a:rPr lang="ru-RU" sz="2400" b="1" i="1" dirty="0" err="1"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руб</a:t>
            </a:r>
            <a:r>
              <a:rPr lang="ru-RU" sz="2400" b="1" i="1" dirty="0"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 </a:t>
            </a:r>
          </a:p>
          <a:p>
            <a:pPr marL="12700" lvl="1"/>
            <a:r>
              <a:rPr lang="ru-RU" sz="2400" b="1" i="1" dirty="0"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7 проектов подано и три СВ стали финалистом конкурса АВЦ и двое получили грант в размере 250 000 руб.</a:t>
            </a:r>
          </a:p>
        </p:txBody>
      </p:sp>
      <p:pic>
        <p:nvPicPr>
          <p:cNvPr id="7" name="Рисунок 9">
            <a:extLst>
              <a:ext uri="{FF2B5EF4-FFF2-40B4-BE49-F238E27FC236}">
                <a16:creationId xmlns:a16="http://schemas.microsoft.com/office/drawing/2014/main" id="{D24E029D-560B-4C04-A594-31B3443E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255430"/>
            <a:ext cx="2145632" cy="267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C9FFF0-4387-4B95-AF4B-174DF40E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36" y="4594392"/>
            <a:ext cx="2251334" cy="133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947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Основные направления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59705" y="1367484"/>
            <a:ext cx="68940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b="1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Arial" charset="0"/>
                <a:cs typeface="Arial" charset="0"/>
              </a:rPr>
              <a:t>Популяризация, вовлечение и обмен опытом 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– на берегах Байкала ежегодно проводим </a:t>
            </a:r>
            <a:r>
              <a:rPr lang="ru-RU" sz="24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Байкальский форум СВ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, на которых рассматриваем лучшие практики работы СВ из районов Бурятии и регионов России</a:t>
            </a:r>
          </a:p>
          <a:p>
            <a:pPr marL="12700" lvl="1" algn="just"/>
            <a:endParaRPr lang="ru-RU" sz="2400" b="1" i="1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12700" lvl="1" algn="just"/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В 2019 г. получил статус – международный, так как в нем приняли участие  150 человек из 7 регионов России (от Санкт –Петербурга до Владивостока) и представители из Монголии</a:t>
            </a:r>
          </a:p>
          <a:p>
            <a:pPr marL="12700" lvl="1" algn="just"/>
            <a:endParaRPr lang="ru-RU" sz="2400" b="1" i="1" dirty="0">
              <a:effectLst/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12700" lvl="1" algn="just"/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В 2019 году на стажировке по программе мобильности в г. Санкт –Петербург создана межрегиональная группа «Серебряные блогеры»</a:t>
            </a:r>
            <a:endParaRPr lang="ru-RU" sz="2400" b="1" i="1" dirty="0">
              <a:effectLst/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0865745-2F23-4D20-B8F1-EA7381302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9" y="1367484"/>
            <a:ext cx="3348037" cy="251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DDA2EABF-8C21-4A51-9967-C665E13E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251384"/>
            <a:ext cx="3348037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658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Основные направления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36758" y="1367484"/>
            <a:ext cx="80170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Социальная деятельность СВ – 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ведутся группы:</a:t>
            </a:r>
          </a:p>
          <a:p>
            <a:pPr marL="12700" lvl="1" algn="just"/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«Невидимые старики», «Особые дети», «Дети –сироты», «Бабушка на час» (в 2019г. группа стала межрегиональной), «Сильные духом – помощь онкобольным женщинам» - (в 2019 г куратор группы получила грант от АВЦ</a:t>
            </a:r>
          </a:p>
          <a:p>
            <a:pPr marL="12700" lvl="1" algn="just"/>
            <a:endParaRPr lang="ru-RU" sz="800" b="1" i="1" dirty="0"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12700" lvl="1" algn="just"/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Социальные программы: </a:t>
            </a:r>
          </a:p>
          <a:p>
            <a:pPr marL="12700" lvl="1" algn="just"/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- </a:t>
            </a:r>
            <a:r>
              <a:rPr lang="ru-RU" sz="24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Международная акция «</a:t>
            </a:r>
            <a:r>
              <a:rPr lang="ru-RU" sz="2400" b="1" i="1" dirty="0" err="1">
                <a:solidFill>
                  <a:srgbClr val="C0000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Всебуряткий</a:t>
            </a:r>
            <a:r>
              <a:rPr lang="ru-RU" sz="24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 фестиваль </a:t>
            </a:r>
            <a:r>
              <a:rPr lang="ru-RU" sz="2400" b="1" i="1" dirty="0" err="1">
                <a:solidFill>
                  <a:srgbClr val="C0000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бууз</a:t>
            </a:r>
            <a:r>
              <a:rPr lang="ru-RU" sz="2400" b="1" i="1" dirty="0">
                <a:solidFill>
                  <a:srgbClr val="C0000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» 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(в 2018 в ней приняли участие 15 районов Бурятии, 5 российских городов. Изготовлены позы на общую сумму более 100 000 руб. Количество </a:t>
            </a:r>
            <a:r>
              <a:rPr lang="ru-RU" sz="2400" b="1" i="1" dirty="0" err="1">
                <a:latin typeface="Arial Narrow" panose="020B0606020202030204" pitchFamily="34" charset="0"/>
                <a:ea typeface="Arial" charset="0"/>
                <a:cs typeface="Arial" charset="0"/>
              </a:rPr>
              <a:t>благополучателей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 составило 2046 человек: помощь получили 15 социальных учреждений, 643 детей, 1112 пожилых людей и 291 одиноко проживающий человек старшего возраста. </a:t>
            </a:r>
            <a:endParaRPr lang="ru-RU" sz="2400" b="1" i="1" dirty="0">
              <a:effectLst/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51660B0-4DB1-4970-8B2F-66FC1136F33D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67" y="1367484"/>
            <a:ext cx="2758417" cy="206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Содержимое 4">
            <a:extLst>
              <a:ext uri="{FF2B5EF4-FFF2-40B4-BE49-F238E27FC236}">
                <a16:creationId xmlns:a16="http://schemas.microsoft.com/office/drawing/2014/main" id="{5B8291F8-4B61-4778-8677-1335A21677B7}"/>
              </a:ext>
            </a:extLst>
          </p:cNvPr>
          <p:cNvPicPr>
            <a:picLocks noGrp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35" y="4124955"/>
            <a:ext cx="2742949" cy="206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723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EB59242-AFEF-4930-AFC1-9251618B0CAD}"/>
              </a:ext>
            </a:extLst>
          </p:cNvPr>
          <p:cNvSpPr txBox="1">
            <a:spLocks/>
          </p:cNvSpPr>
          <p:nvPr/>
        </p:nvSpPr>
        <p:spPr bwMode="auto">
          <a:xfrm>
            <a:off x="1258529" y="908051"/>
            <a:ext cx="8912585" cy="79216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marL="457200" indent="-457200" algn="l">
              <a:buFont typeface="Wingdings" pitchFamily="2" charset="2"/>
              <a:buChar char="Ø"/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algn="l">
              <a:defRPr/>
            </a:pPr>
            <a:r>
              <a:rPr lang="ru-RU" sz="2400" b="1" i="1" dirty="0">
                <a:solidFill>
                  <a:schemeClr val="tx1"/>
                </a:solidFill>
                <a:latin typeface="Arial Narrow" pitchFamily="34" charset="0"/>
              </a:rPr>
              <a:t>В 2018г. в акции «</a:t>
            </a:r>
            <a:r>
              <a:rPr lang="ru-RU" sz="2400" b="1" i="1" dirty="0" err="1">
                <a:solidFill>
                  <a:schemeClr val="tx1"/>
                </a:solidFill>
                <a:latin typeface="Arial Narrow" pitchFamily="34" charset="0"/>
              </a:rPr>
              <a:t>Всебурятский</a:t>
            </a:r>
            <a:r>
              <a:rPr lang="ru-RU" sz="2400" b="1" i="1" dirty="0">
                <a:solidFill>
                  <a:schemeClr val="tx1"/>
                </a:solidFill>
                <a:latin typeface="Arial Narrow" pitchFamily="34" charset="0"/>
              </a:rPr>
              <a:t> фестиваль </a:t>
            </a:r>
            <a:r>
              <a:rPr lang="ru-RU" sz="2400" b="1" i="1" dirty="0" err="1">
                <a:solidFill>
                  <a:schemeClr val="tx1"/>
                </a:solidFill>
                <a:latin typeface="Arial Narrow" pitchFamily="34" charset="0"/>
              </a:rPr>
              <a:t>бууз</a:t>
            </a:r>
            <a:r>
              <a:rPr lang="ru-RU" sz="2400" b="1" i="1" dirty="0">
                <a:solidFill>
                  <a:schemeClr val="tx1"/>
                </a:solidFill>
                <a:latin typeface="Arial Narrow" pitchFamily="34" charset="0"/>
              </a:rPr>
              <a:t>» приняли участие</a:t>
            </a:r>
          </a:p>
          <a:p>
            <a:pPr marL="457200" indent="-457200" algn="l">
              <a:defRPr/>
            </a:pPr>
            <a:endParaRPr lang="ru-RU" sz="2400" dirty="0"/>
          </a:p>
        </p:txBody>
      </p:sp>
      <p:sp>
        <p:nvSpPr>
          <p:cNvPr id="32771" name="Text Box 5">
            <a:extLst>
              <a:ext uri="{FF2B5EF4-FFF2-40B4-BE49-F238E27FC236}">
                <a16:creationId xmlns:a16="http://schemas.microsoft.com/office/drawing/2014/main" id="{5AFA1462-80D4-4AD7-A530-05C08318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333376"/>
            <a:ext cx="8534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Выход на мировой уровень</a:t>
            </a:r>
          </a:p>
        </p:txBody>
      </p:sp>
      <p:pic>
        <p:nvPicPr>
          <p:cNvPr id="32772" name="Рисунок 2">
            <a:extLst>
              <a:ext uri="{FF2B5EF4-FFF2-40B4-BE49-F238E27FC236}">
                <a16:creationId xmlns:a16="http://schemas.microsoft.com/office/drawing/2014/main" id="{41FEAA45-A1F2-48B7-8211-D37A391EA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1" y="1884363"/>
            <a:ext cx="1628775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4A6D68B-0DC1-4BCC-BE14-0AA22A4F639F}"/>
              </a:ext>
            </a:extLst>
          </p:cNvPr>
          <p:cNvSpPr txBox="1">
            <a:spLocks/>
          </p:cNvSpPr>
          <p:nvPr/>
        </p:nvSpPr>
        <p:spPr bwMode="auto">
          <a:xfrm>
            <a:off x="1885950" y="4419601"/>
            <a:ext cx="8534401" cy="193833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>
              <a:defRPr/>
            </a:pPr>
            <a:r>
              <a:rPr lang="ru-RU" sz="2400" b="1" i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Буузы</a:t>
            </a:r>
            <a:r>
              <a:rPr lang="ru-RU" sz="24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 в</a:t>
            </a:r>
          </a:p>
          <a:p>
            <a:pPr algn="l">
              <a:defRPr/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 </a:t>
            </a:r>
            <a:r>
              <a:rPr lang="ru-RU" sz="24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Австралии                             Германии                      Таиланд</a:t>
            </a:r>
          </a:p>
          <a:p>
            <a:pPr algn="l">
              <a:defRPr/>
            </a:pPr>
            <a:endParaRPr lang="ru-RU" sz="2400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l">
              <a:defRPr/>
            </a:pPr>
            <a:r>
              <a:rPr lang="ru-RU" sz="2400" b="1" i="1" dirty="0">
                <a:latin typeface="Arial Narrow" panose="020B0606020202030204" pitchFamily="34" charset="0"/>
              </a:rPr>
              <a:t>В 2019 году заключили соглашение с двумя  НКО из Монголии о международном сотрудничестве, в том числе по данной акции</a:t>
            </a:r>
          </a:p>
        </p:txBody>
      </p:sp>
      <p:pic>
        <p:nvPicPr>
          <p:cNvPr id="32774" name="Рисунок 4">
            <a:extLst>
              <a:ext uri="{FF2B5EF4-FFF2-40B4-BE49-F238E27FC236}">
                <a16:creationId xmlns:a16="http://schemas.microsoft.com/office/drawing/2014/main" id="{42325BCD-C58D-4E7A-A4EC-C07757D0C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04" y="2116138"/>
            <a:ext cx="25828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Рисунок 7">
            <a:extLst>
              <a:ext uri="{FF2B5EF4-FFF2-40B4-BE49-F238E27FC236}">
                <a16:creationId xmlns:a16="http://schemas.microsoft.com/office/drawing/2014/main" id="{9AC3930A-EEE5-428A-88DE-6C64983A7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1884363"/>
            <a:ext cx="2482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Основные направления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88632" y="1062685"/>
            <a:ext cx="76641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Социальные программы: </a:t>
            </a:r>
          </a:p>
          <a:p>
            <a:pPr marL="12700" lvl="1" algn="just"/>
            <a:endParaRPr lang="ru-RU" sz="2400" b="1" i="1" dirty="0">
              <a:solidFill>
                <a:srgbClr val="002060"/>
              </a:solidFill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12700" lvl="1" algn="just"/>
            <a:r>
              <a:rPr lang="ru-RU" sz="2400" b="1" i="1" dirty="0">
                <a:solidFill>
                  <a:srgbClr val="C00000"/>
                </a:solidFill>
                <a:latin typeface="Arial Narrow" pitchFamily="34" charset="0"/>
              </a:rPr>
              <a:t>Всероссийская акция «</a:t>
            </a:r>
            <a:r>
              <a:rPr lang="ru-RU" sz="2400" b="1" i="1" dirty="0" err="1">
                <a:solidFill>
                  <a:srgbClr val="C00000"/>
                </a:solidFill>
                <a:latin typeface="Arial Narrow" pitchFamily="34" charset="0"/>
              </a:rPr>
              <a:t>ВагонДоброСеребро</a:t>
            </a:r>
            <a:r>
              <a:rPr lang="ru-RU" sz="2400" b="1" i="1" dirty="0">
                <a:solidFill>
                  <a:srgbClr val="C00000"/>
                </a:solidFill>
                <a:latin typeface="Arial Narrow" pitchFamily="34" charset="0"/>
              </a:rPr>
              <a:t>»</a:t>
            </a:r>
            <a:r>
              <a:rPr lang="ru-RU" sz="2400" b="1" i="1" dirty="0">
                <a:latin typeface="Arial Narrow" pitchFamily="34" charset="0"/>
              </a:rPr>
              <a:t> по поздравлению одиноких людей старшего возраста, благотворительных акций в детских домах, домах для людей старшего возраста и пассажиров поезда «Москва –Владивосток». В 2018г. ней приняли участие 8 российских городов, в том числе, Санкт- Петербург, Омск, Курск, Северобайкальск,  Владивосток, Мордовия</a:t>
            </a:r>
          </a:p>
          <a:p>
            <a:pPr marL="12700" lvl="1" algn="just"/>
            <a:endParaRPr lang="ru-RU" sz="2400" b="1" i="1" dirty="0">
              <a:latin typeface="Arial Narrow" pitchFamily="34" charset="0"/>
            </a:endParaRPr>
          </a:p>
          <a:p>
            <a:pPr marL="12700" lvl="1" algn="just"/>
            <a:r>
              <a:rPr lang="ru-RU" sz="2400" b="1" i="1" dirty="0">
                <a:latin typeface="Arial Narrow" pitchFamily="34" charset="0"/>
              </a:rPr>
              <a:t>Планируем в будущем году вместе с ж/д отправить вагон по маршруту «Москва- Владивосток», на ключевых станциях проводить акции Добрых дел и во Владивостоке провести международную конференцию «Как активно дожить до 100 лет»</a:t>
            </a:r>
          </a:p>
        </p:txBody>
      </p:sp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8B099782-C923-4194-9543-1849FC7C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867149"/>
            <a:ext cx="24479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EDF81149-F0DC-441C-8D57-45C69498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547027"/>
            <a:ext cx="2406373" cy="144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982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Основные направления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59705" y="1367484"/>
            <a:ext cx="689409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Социальные программы: 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- </a:t>
            </a:r>
            <a:r>
              <a:rPr lang="ru-RU" sz="2400" b="1" i="1" dirty="0">
                <a:solidFill>
                  <a:srgbClr val="C00000"/>
                </a:solidFill>
                <a:latin typeface="Arial Narrow" pitchFamily="34" charset="0"/>
                <a:ea typeface="Arial" charset="0"/>
                <a:cs typeface="Arial" charset="0"/>
              </a:rPr>
              <a:t>Красная гвоздика</a:t>
            </a:r>
          </a:p>
          <a:p>
            <a:pPr marL="12700" lvl="1" algn="just"/>
            <a:endParaRPr lang="ru-RU" sz="2400" b="1" i="1" dirty="0">
              <a:solidFill>
                <a:srgbClr val="C00000"/>
              </a:solidFill>
              <a:latin typeface="Arial Narrow" pitchFamily="34" charset="0"/>
              <a:ea typeface="Arial" charset="0"/>
              <a:cs typeface="Arial" charset="0"/>
            </a:endParaRPr>
          </a:p>
          <a:p>
            <a:pPr marL="12700" lvl="1" algn="just"/>
            <a:r>
              <a:rPr lang="ru-RU" sz="2400" b="1" i="1" dirty="0">
                <a:latin typeface="Arial Narrow" pitchFamily="34" charset="0"/>
              </a:rPr>
              <a:t>Собрано и передано в фонд «Память поколений» 103 000 руб. Движение «Серебряные волонтеры Бурятии» заняло почетное третье место в конкурсе среди региональных центров СВ по сбору средств по акции «Красная гвоздика».</a:t>
            </a:r>
          </a:p>
          <a:p>
            <a:pPr marL="12700" lvl="1" algn="just"/>
            <a:r>
              <a:rPr lang="ru-RU" sz="2400" b="1" i="1" dirty="0">
                <a:latin typeface="Arial Narrow" pitchFamily="34" charset="0"/>
              </a:rPr>
              <a:t>Фонд помог 9 ветеранам на общую сумму 435 883 руб. и предоставил 50 000 рублей на поездку делегации из трех человек на Всероссийский форум СВ в Москве, который прошел с 1 по 4 октября 2019г</a:t>
            </a:r>
          </a:p>
          <a:p>
            <a:pPr marL="12700" lvl="1" algn="just"/>
            <a:endParaRPr lang="ru-RU" sz="2400" b="1" dirty="0">
              <a:latin typeface="Arial Narrow" pitchFamily="34" charset="0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7BE11E08-2360-48DC-B9C1-5EF668F1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96" y="1457580"/>
            <a:ext cx="3165845" cy="237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50B43116-33FD-4426-A32A-AE668D27C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73546"/>
            <a:ext cx="3257439" cy="217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69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4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Основные направления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59705" y="1367484"/>
            <a:ext cx="689409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just"/>
            <a:r>
              <a:rPr lang="ru-RU" sz="2400" b="1" i="1" dirty="0">
                <a:solidFill>
                  <a:srgbClr val="002060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Социальные программы: </a:t>
            </a:r>
            <a:r>
              <a:rPr lang="ru-RU" sz="2400" b="1" i="1" dirty="0">
                <a:latin typeface="Arial Narrow" panose="020B0606020202030204" pitchFamily="34" charset="0"/>
                <a:ea typeface="Arial" charset="0"/>
                <a:cs typeface="Arial" charset="0"/>
              </a:rPr>
              <a:t>- </a:t>
            </a:r>
            <a:r>
              <a:rPr lang="ru-RU" sz="2400" b="1" i="1" dirty="0">
                <a:solidFill>
                  <a:srgbClr val="C00000"/>
                </a:solidFill>
                <a:latin typeface="Arial Narrow" pitchFamily="34" charset="0"/>
                <a:ea typeface="Arial" charset="0"/>
                <a:cs typeface="Arial" charset="0"/>
              </a:rPr>
              <a:t>Бабушка на час</a:t>
            </a:r>
          </a:p>
          <a:p>
            <a:pPr marL="12700" lvl="1" algn="just"/>
            <a:r>
              <a:rPr lang="ru-RU" sz="2400" b="1" dirty="0">
                <a:latin typeface="Arial Narrow" pitchFamily="34" charset="0"/>
                <a:ea typeface="Arial" charset="0"/>
                <a:cs typeface="Arial" charset="0"/>
              </a:rPr>
              <a:t>Программа ведется с 2012 года. Так как дети особые, то за ними нужен постоянный уход. Женщины, вышедшие на пенсию по возрасту, берут под опеку  особых детей, и пока родители ходят по делам:  в аптеку, в магазин или в гости, посидят с ребенком и позанимаются с ним. Бабушка приходит 2 раза в неделю и находится с ребенком от 1 до 2  часов</a:t>
            </a:r>
          </a:p>
          <a:p>
            <a:pPr marL="12700" lvl="1" algn="just"/>
            <a:endParaRPr lang="ru-RU" sz="2400" b="1" dirty="0">
              <a:latin typeface="Arial Narrow" pitchFamily="34" charset="0"/>
              <a:ea typeface="Arial" charset="0"/>
              <a:cs typeface="Arial" charset="0"/>
            </a:endParaRPr>
          </a:p>
          <a:p>
            <a:pPr marL="12700" lvl="1" algn="just"/>
            <a:r>
              <a:rPr lang="ru-RU" sz="2400" b="1" dirty="0">
                <a:latin typeface="Arial Narrow" pitchFamily="34" charset="0"/>
                <a:ea typeface="Arial" charset="0"/>
                <a:cs typeface="Arial" charset="0"/>
              </a:rPr>
              <a:t>В семье </a:t>
            </a:r>
            <a:r>
              <a:rPr lang="ru-RU" sz="2400" b="1" dirty="0" err="1">
                <a:latin typeface="Arial Narrow" pitchFamily="34" charset="0"/>
                <a:ea typeface="Arial" charset="0"/>
                <a:cs typeface="Arial" charset="0"/>
              </a:rPr>
              <a:t>Сечейко</a:t>
            </a:r>
            <a:r>
              <a:rPr lang="ru-RU" sz="2400" b="1" dirty="0">
                <a:latin typeface="Arial Narrow" pitchFamily="34" charset="0"/>
                <a:ea typeface="Arial" charset="0"/>
                <a:cs typeface="Arial" charset="0"/>
              </a:rPr>
              <a:t> бабушка приходит на протяжении 5 лет. Девочка с особыми потребностями стала для нее настоящей внучкой. </a:t>
            </a:r>
          </a:p>
          <a:p>
            <a:pPr marL="12700" lvl="1" algn="just"/>
            <a:endParaRPr lang="ru-RU" sz="2400" b="1" dirty="0">
              <a:latin typeface="Arial Narrow" pitchFamily="34" charset="0"/>
              <a:ea typeface="Arial" charset="0"/>
              <a:cs typeface="Arial" charset="0"/>
            </a:endParaRPr>
          </a:p>
        </p:txBody>
      </p:sp>
      <p:pic>
        <p:nvPicPr>
          <p:cNvPr id="9" name="Picture 2" descr="I:\Бабушка на час\Фото бабушки у Сечейко\Копия c бабушкой.jpg">
            <a:extLst>
              <a:ext uri="{FF2B5EF4-FFF2-40B4-BE49-F238E27FC236}">
                <a16:creationId xmlns:a16="http://schemas.microsoft.com/office/drawing/2014/main" id="{F22F2A29-5B02-43E4-B81F-B3BC06C7C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1485" y="3429001"/>
            <a:ext cx="2614544" cy="1944216"/>
          </a:xfrm>
          <a:prstGeom prst="rect">
            <a:avLst/>
          </a:prstGeom>
          <a:noFill/>
        </p:spPr>
      </p:pic>
      <p:pic>
        <p:nvPicPr>
          <p:cNvPr id="10" name="Picture 6" descr="L:\Бабушка на час\Фото бабушек у Бэлигмы\111.jpg">
            <a:extLst>
              <a:ext uri="{FF2B5EF4-FFF2-40B4-BE49-F238E27FC236}">
                <a16:creationId xmlns:a16="http://schemas.microsoft.com/office/drawing/2014/main" id="{E1B094B6-54C2-4896-A000-DFB3BF0F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1484" y="1239698"/>
            <a:ext cx="2596100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8021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1750</Words>
  <Application>Microsoft Office PowerPoint</Application>
  <PresentationFormat>Широкоэкранный</PresentationFormat>
  <Paragraphs>151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Times New Roman</vt:lpstr>
      <vt:lpstr>Wingdings</vt:lpstr>
      <vt:lpstr>Wingdings 2</vt:lpstr>
      <vt:lpstr>Тема Office</vt:lpstr>
      <vt:lpstr>Презентация PowerPoint</vt:lpstr>
      <vt:lpstr>Центр создан 7 июня 2018г, при поддержке Ассоциации волонтерских центров</vt:lpstr>
      <vt:lpstr>Основные направления деятельности</vt:lpstr>
      <vt:lpstr>Основные направления деятельности</vt:lpstr>
      <vt:lpstr>Основные направления деятельности</vt:lpstr>
      <vt:lpstr>Презентация PowerPoint</vt:lpstr>
      <vt:lpstr>Основные направления деятельности</vt:lpstr>
      <vt:lpstr>Основные направления деятельности</vt:lpstr>
      <vt:lpstr>Основные направления деятельности</vt:lpstr>
      <vt:lpstr>Занятия бабушек с особыми детьми</vt:lpstr>
      <vt:lpstr>Основные направления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Анатолий Грудинин</cp:lastModifiedBy>
  <cp:revision>98</cp:revision>
  <cp:lastPrinted>2019-08-19T07:39:53Z</cp:lastPrinted>
  <dcterms:created xsi:type="dcterms:W3CDTF">2019-08-18T15:07:00Z</dcterms:created>
  <dcterms:modified xsi:type="dcterms:W3CDTF">2019-12-20T03:29:03Z</dcterms:modified>
</cp:coreProperties>
</file>