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6" r:id="rId3"/>
    <p:sldId id="258" r:id="rId4"/>
    <p:sldId id="265" r:id="rId5"/>
    <p:sldId id="262" r:id="rId6"/>
    <p:sldId id="260" r:id="rId7"/>
    <p:sldId id="263" r:id="rId8"/>
    <p:sldId id="268" r:id="rId9"/>
    <p:sldId id="261" r:id="rId10"/>
    <p:sldId id="267" r:id="rId11"/>
    <p:sldId id="270" r:id="rId12"/>
    <p:sldId id="271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660"/>
  </p:normalViewPr>
  <p:slideViewPr>
    <p:cSldViewPr>
      <p:cViewPr>
        <p:scale>
          <a:sx n="75" d="100"/>
          <a:sy n="75" d="100"/>
        </p:scale>
        <p:origin x="-1482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5517C-0DAE-40B5-9745-6CC08B79DF02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80C0C-C457-477E-A6C8-BE68BD113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54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80C0C-C457-477E-A6C8-BE68BD11379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825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9F7A-6C61-48F9-9CAE-840975DA231F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78F7-3CD0-4B51-A3B4-24D6118C9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11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9F7A-6C61-48F9-9CAE-840975DA231F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78F7-3CD0-4B51-A3B4-24D6118C9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78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9F7A-6C61-48F9-9CAE-840975DA231F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78F7-3CD0-4B51-A3B4-24D6118C9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22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9F7A-6C61-48F9-9CAE-840975DA231F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78F7-3CD0-4B51-A3B4-24D6118C9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1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9F7A-6C61-48F9-9CAE-840975DA231F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78F7-3CD0-4B51-A3B4-24D6118C9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86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9F7A-6C61-48F9-9CAE-840975DA231F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78F7-3CD0-4B51-A3B4-24D6118C9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19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9F7A-6C61-48F9-9CAE-840975DA231F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78F7-3CD0-4B51-A3B4-24D6118C9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36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9F7A-6C61-48F9-9CAE-840975DA231F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78F7-3CD0-4B51-A3B4-24D6118C9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89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9F7A-6C61-48F9-9CAE-840975DA231F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78F7-3CD0-4B51-A3B4-24D6118C9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9F7A-6C61-48F9-9CAE-840975DA231F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78F7-3CD0-4B51-A3B4-24D6118C9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21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9F7A-6C61-48F9-9CAE-840975DA231F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78F7-3CD0-4B51-A3B4-24D6118C9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13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29F7A-6C61-48F9-9CAE-840975DA231F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C78F7-3CD0-4B51-A3B4-24D6118C9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2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99992" cy="672176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Проект </a:t>
            </a:r>
            <a:r>
              <a:rPr lang="ru-RU" sz="48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«</a:t>
            </a:r>
            <a:r>
              <a:rPr lang="ru-RU" sz="48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Серебряное» </a:t>
            </a:r>
            <a:r>
              <a:rPr lang="ru-RU" sz="48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слово в сердцах отзовётся»</a:t>
            </a:r>
            <a:br>
              <a:rPr lang="ru-RU" sz="48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ru-RU" sz="4800" b="1" i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Номинация</a:t>
            </a:r>
            <a:r>
              <a:rPr lang="ru-RU" sz="4800" b="1" i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«</a:t>
            </a:r>
            <a:r>
              <a:rPr lang="ru-RU" sz="36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Профессиональная</a:t>
            </a:r>
            <a:r>
              <a:rPr lang="ru-RU" sz="48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траектория</a:t>
            </a:r>
            <a:r>
              <a:rPr lang="ru-RU" sz="48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»</a:t>
            </a:r>
            <a:r>
              <a:rPr lang="ru-RU" sz="48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Автор </a:t>
            </a:r>
            <a:r>
              <a:rPr lang="ru-RU" sz="3200" b="1" i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проекта </a:t>
            </a:r>
            <a:r>
              <a:rPr lang="ru-RU" sz="3200" b="1" i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Бондарцова</a:t>
            </a:r>
            <a:r>
              <a:rPr lang="ru-RU" sz="3200" b="1" i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Ирина Ивановна</a:t>
            </a:r>
            <a:endParaRPr lang="ru-RU" sz="3200" b="1" i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1026" name="Picture 2" descr="C:\Users\Пользователь\Desktop\медапроект\IMAG38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6232"/>
            <a:ext cx="4644008" cy="672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23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77" y="260648"/>
            <a:ext cx="9031623" cy="316835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6600"/>
                </a:solidFill>
              </a:rPr>
              <a:t/>
            </a:r>
            <a:br>
              <a:rPr lang="ru-RU" sz="3200" dirty="0" smtClean="0">
                <a:solidFill>
                  <a:srgbClr val="006600"/>
                </a:solidFill>
              </a:rPr>
            </a:br>
            <a:r>
              <a:rPr lang="ru-RU" sz="3200" dirty="0">
                <a:solidFill>
                  <a:srgbClr val="006600"/>
                </a:solidFill>
              </a:rPr>
              <a:t/>
            </a:r>
            <a:br>
              <a:rPr lang="ru-RU" sz="3200" dirty="0">
                <a:solidFill>
                  <a:srgbClr val="006600"/>
                </a:solidFill>
              </a:rPr>
            </a:br>
            <a:r>
              <a:rPr lang="ru-RU" sz="3200" dirty="0" smtClean="0">
                <a:solidFill>
                  <a:srgbClr val="006600"/>
                </a:solidFill>
              </a:rPr>
              <a:t/>
            </a:r>
            <a:br>
              <a:rPr lang="ru-RU" sz="3200" dirty="0" smtClean="0">
                <a:solidFill>
                  <a:srgbClr val="006600"/>
                </a:solidFill>
              </a:rPr>
            </a:br>
            <a:r>
              <a:rPr lang="ru-RU" sz="3200" dirty="0" smtClean="0">
                <a:solidFill>
                  <a:srgbClr val="006600"/>
                </a:solidFill>
              </a:rPr>
              <a:t/>
            </a:r>
            <a:br>
              <a:rPr lang="ru-RU" sz="3200" dirty="0" smtClean="0">
                <a:solidFill>
                  <a:srgbClr val="006600"/>
                </a:solidFill>
              </a:rPr>
            </a:br>
            <a:r>
              <a:rPr lang="ru-RU" sz="3200" dirty="0" smtClean="0">
                <a:solidFill>
                  <a:srgbClr val="006600"/>
                </a:solidFill>
              </a:rPr>
              <a:t/>
            </a:r>
            <a:br>
              <a:rPr lang="ru-RU" sz="3200" dirty="0" smtClean="0">
                <a:solidFill>
                  <a:srgbClr val="006600"/>
                </a:solidFill>
              </a:rPr>
            </a:br>
            <a:r>
              <a:rPr lang="ru-RU" sz="3200" dirty="0">
                <a:solidFill>
                  <a:srgbClr val="006600"/>
                </a:solidFill>
              </a:rPr>
              <a:t/>
            </a:r>
            <a:br>
              <a:rPr lang="ru-RU" sz="3200" dirty="0">
                <a:solidFill>
                  <a:srgbClr val="006600"/>
                </a:solidFill>
              </a:rPr>
            </a:br>
            <a:r>
              <a:rPr lang="ru-RU" sz="3200" dirty="0" smtClean="0">
                <a:solidFill>
                  <a:srgbClr val="006600"/>
                </a:solidFill>
              </a:rPr>
              <a:t/>
            </a:r>
            <a:br>
              <a:rPr lang="ru-RU" sz="3200" dirty="0" smtClean="0">
                <a:solidFill>
                  <a:srgbClr val="006600"/>
                </a:solidFill>
              </a:rPr>
            </a:br>
            <a:r>
              <a:rPr lang="ru-RU" sz="3200" dirty="0">
                <a:solidFill>
                  <a:srgbClr val="006600"/>
                </a:solidFill>
              </a:rPr>
              <a:t/>
            </a:r>
            <a:br>
              <a:rPr lang="ru-RU" sz="3200" dirty="0">
                <a:solidFill>
                  <a:srgbClr val="006600"/>
                </a:solidFill>
              </a:rPr>
            </a:br>
            <a:r>
              <a:rPr lang="ru-RU" sz="3200" dirty="0" smtClean="0">
                <a:solidFill>
                  <a:srgbClr val="006600"/>
                </a:solidFill>
              </a:rPr>
              <a:t/>
            </a:r>
            <a:br>
              <a:rPr lang="ru-RU" sz="3200" dirty="0" smtClean="0">
                <a:solidFill>
                  <a:srgbClr val="006600"/>
                </a:solidFill>
              </a:rPr>
            </a:br>
            <a:r>
              <a:rPr lang="ru-RU" sz="3200" dirty="0">
                <a:solidFill>
                  <a:srgbClr val="006600"/>
                </a:solidFill>
              </a:rPr>
              <a:t/>
            </a:r>
            <a:br>
              <a:rPr lang="ru-RU" sz="3200" dirty="0">
                <a:solidFill>
                  <a:srgbClr val="00660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Результативность</a:t>
            </a:r>
            <a:r>
              <a:rPr lang="ru-RU" sz="3200" dirty="0" smtClean="0">
                <a:solidFill>
                  <a:srgbClr val="006600"/>
                </a:solidFill>
              </a:rPr>
              <a:t/>
            </a:r>
            <a:br>
              <a:rPr lang="ru-RU" sz="3200" dirty="0" smtClean="0">
                <a:solidFill>
                  <a:srgbClr val="006600"/>
                </a:solidFill>
              </a:rPr>
            </a:br>
            <a:r>
              <a:rPr lang="ru-RU" sz="3200" dirty="0" smtClean="0">
                <a:solidFill>
                  <a:srgbClr val="006600"/>
                </a:solidFill>
              </a:rPr>
              <a:t> </a:t>
            </a:r>
            <a:r>
              <a:rPr lang="ru-RU" sz="3600" dirty="0" smtClean="0">
                <a:solidFill>
                  <a:srgbClr val="006600"/>
                </a:solidFill>
              </a:rPr>
              <a:t>Предполагалось, что газета будет выходить</a:t>
            </a:r>
            <a:br>
              <a:rPr lang="ru-RU" sz="3600" dirty="0" smtClean="0">
                <a:solidFill>
                  <a:srgbClr val="006600"/>
                </a:solidFill>
              </a:rPr>
            </a:br>
            <a:r>
              <a:rPr lang="ru-RU" sz="3600" dirty="0" smtClean="0">
                <a:solidFill>
                  <a:srgbClr val="0066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раз в квартал.</a:t>
            </a:r>
            <a:r>
              <a:rPr lang="ru-RU" sz="3600" dirty="0" smtClean="0">
                <a:solidFill>
                  <a:srgbClr val="006600"/>
                </a:solidFill>
              </a:rPr>
              <a:t/>
            </a:r>
            <a:br>
              <a:rPr lang="ru-RU" sz="3600" dirty="0" smtClean="0">
                <a:solidFill>
                  <a:srgbClr val="006600"/>
                </a:solidFill>
              </a:rPr>
            </a:br>
            <a:r>
              <a:rPr lang="ru-RU" sz="3600" dirty="0" smtClean="0">
                <a:solidFill>
                  <a:srgbClr val="006600"/>
                </a:solidFill>
              </a:rPr>
              <a:t>Выходит ежемесячно. За полгода –                 </a:t>
            </a:r>
            <a:r>
              <a:rPr lang="ru-RU" sz="3600" dirty="0" smtClean="0">
                <a:solidFill>
                  <a:srgbClr val="C00000"/>
                </a:solidFill>
              </a:rPr>
              <a:t>6 номеров</a:t>
            </a:r>
            <a:r>
              <a:rPr lang="ru-RU" sz="3600" dirty="0" smtClean="0">
                <a:solidFill>
                  <a:srgbClr val="006600"/>
                </a:solidFill>
              </a:rPr>
              <a:t>!</a:t>
            </a:r>
            <a:br>
              <a:rPr lang="ru-RU" sz="3600" dirty="0" smtClean="0">
                <a:solidFill>
                  <a:srgbClr val="006600"/>
                </a:solidFill>
              </a:rPr>
            </a:br>
            <a:r>
              <a:rPr lang="ru-RU" sz="3600" dirty="0" smtClean="0">
                <a:solidFill>
                  <a:srgbClr val="006600"/>
                </a:solidFill>
              </a:rPr>
              <a:t>Тираж – </a:t>
            </a:r>
            <a:r>
              <a:rPr lang="ru-RU" sz="3600" dirty="0" smtClean="0">
                <a:solidFill>
                  <a:srgbClr val="C00000"/>
                </a:solidFill>
              </a:rPr>
              <a:t>999</a:t>
            </a:r>
            <a:r>
              <a:rPr lang="ru-RU" sz="3600" dirty="0" smtClean="0">
                <a:solidFill>
                  <a:srgbClr val="006600"/>
                </a:solidFill>
              </a:rPr>
              <a:t> экземпляров.</a:t>
            </a:r>
            <a:endParaRPr lang="ru-RU" sz="3600" dirty="0">
              <a:solidFill>
                <a:srgbClr val="006600"/>
              </a:solidFill>
            </a:endParaRPr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878721155"/>
              </p:ext>
            </p:extLst>
          </p:nvPr>
        </p:nvGraphicFramePr>
        <p:xfrm>
          <a:off x="251520" y="3356992"/>
          <a:ext cx="8640960" cy="2676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293752"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FFFF00"/>
                          </a:solidFill>
                        </a:rPr>
                        <a:t>редколлегия</a:t>
                      </a:r>
                      <a:endParaRPr lang="ru-RU" sz="3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FFFF00"/>
                          </a:solidFill>
                        </a:rPr>
                        <a:t>   авторы</a:t>
                      </a:r>
                      <a:endParaRPr lang="ru-RU" sz="3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Декабрь 2019</a:t>
                      </a:r>
                      <a:endParaRPr lang="ru-RU" sz="3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 5 человек</a:t>
                      </a:r>
                      <a:endParaRPr lang="ru-RU" sz="3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5</a:t>
                      </a:r>
                      <a:r>
                        <a:rPr lang="ru-RU" sz="36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человек</a:t>
                      </a:r>
                      <a:endParaRPr lang="ru-RU" sz="3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47576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Июнь 2020</a:t>
                      </a:r>
                      <a:endParaRPr lang="ru-RU" sz="3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12 человек</a:t>
                      </a:r>
                      <a:endParaRPr lang="ru-RU" sz="3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35 человек</a:t>
                      </a:r>
                      <a:endParaRPr lang="ru-RU" sz="3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1032" y="5085184"/>
            <a:ext cx="8712968" cy="804862"/>
          </a:xfrm>
        </p:spPr>
        <p:txBody>
          <a:bodyPr>
            <a:noAutofit/>
          </a:bodyPr>
          <a:lstStyle/>
          <a:p>
            <a:endParaRPr lang="ru-RU" sz="4400" b="1" dirty="0" smtClean="0">
              <a:solidFill>
                <a:srgbClr val="C00000"/>
              </a:solidFill>
            </a:endParaRP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Все волонтёры. Возраст - 65+!!!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6858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C00000"/>
                </a:solidFill>
              </a:rPr>
              <a:t>                          Проблема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>1. Необходимость профессионального обучения издательскому делу.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2. Нет программного оборудования для вёрстки газет.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3. </a:t>
            </a:r>
            <a:r>
              <a:rPr lang="ru-RU" b="1" dirty="0" smtClean="0">
                <a:solidFill>
                  <a:srgbClr val="002060"/>
                </a:solidFill>
              </a:rPr>
              <a:t>Н</a:t>
            </a:r>
            <a:r>
              <a:rPr lang="ru-RU" b="1" dirty="0" smtClean="0">
                <a:solidFill>
                  <a:srgbClr val="002060"/>
                </a:solidFill>
              </a:rPr>
              <a:t>еобходимость </a:t>
            </a:r>
            <a:r>
              <a:rPr lang="ru-RU" b="1" dirty="0" smtClean="0">
                <a:solidFill>
                  <a:srgbClr val="002060"/>
                </a:solidFill>
              </a:rPr>
              <a:t>у</a:t>
            </a:r>
            <a:r>
              <a:rPr lang="ru-RU" b="1" dirty="0" smtClean="0">
                <a:solidFill>
                  <a:srgbClr val="002060"/>
                </a:solidFill>
              </a:rPr>
              <a:t>величить число полос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4. Оформление всей газеты в </a:t>
            </a:r>
            <a:r>
              <a:rPr lang="ru-RU" b="1" i="1" dirty="0" smtClean="0">
                <a:solidFill>
                  <a:srgbClr val="006600"/>
                </a:solidFill>
              </a:rPr>
              <a:t>цветном формате</a:t>
            </a:r>
            <a:r>
              <a:rPr lang="ru-RU" b="1" dirty="0" smtClean="0">
                <a:solidFill>
                  <a:srgbClr val="002060"/>
                </a:solidFill>
              </a:rPr>
              <a:t>, чтобы газета не теряла своей выразительности.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2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417638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Вновь ощутить себя нужными, востребованными помогает наша газета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5284"/>
            <a:ext cx="7948108" cy="530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34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121"/>
            <a:ext cx="5336379" cy="677491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Газету </a:t>
            </a:r>
            <a:r>
              <a:rPr lang="ru-RU" b="1" dirty="0">
                <a:solidFill>
                  <a:srgbClr val="002060"/>
                </a:solidFill>
              </a:rPr>
              <a:t>читают, любят, ждут!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6600"/>
                </a:solidFill>
              </a:rPr>
              <a:t>Мы </a:t>
            </a:r>
            <a:r>
              <a:rPr lang="ru-RU" b="1" dirty="0" smtClean="0">
                <a:solidFill>
                  <a:srgbClr val="006600"/>
                </a:solidFill>
              </a:rPr>
              <a:t>идём вперёд!</a:t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Новые рубрики! </a:t>
            </a:r>
            <a:r>
              <a:rPr lang="ru-RU" b="1" dirty="0" smtClean="0">
                <a:solidFill>
                  <a:srgbClr val="006600"/>
                </a:solidFill>
              </a:rPr>
              <a:t>Новые герои!</a:t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Новое оформление!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Журналистами не рождаются, ими становятся,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006600"/>
                </a:solidFill>
              </a:rPr>
              <a:t> даже в 65+!</a:t>
            </a:r>
            <a:endParaRPr lang="ru-RU" b="1" i="1" dirty="0">
              <a:solidFill>
                <a:srgbClr val="006600"/>
              </a:solidFill>
            </a:endParaRPr>
          </a:p>
        </p:txBody>
      </p:sp>
      <p:pic>
        <p:nvPicPr>
          <p:cNvPr id="2052" name="Picture 4" descr="C:\Users\Пользователь\Desktop\IMAG39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0" r="4573" b="4646"/>
          <a:stretch/>
        </p:blipFill>
        <p:spPr bwMode="auto">
          <a:xfrm>
            <a:off x="5076056" y="260648"/>
            <a:ext cx="4133439" cy="659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0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01008"/>
            <a:ext cx="8964488" cy="2808312"/>
          </a:xfrm>
        </p:spPr>
        <p:txBody>
          <a:bodyPr>
            <a:normAutofit fontScale="90000"/>
          </a:bodyPr>
          <a:lstStyle/>
          <a:p>
            <a:pPr lvl="0" algn="ctr">
              <a:spcBef>
                <a:spcPct val="20000"/>
              </a:spcBef>
            </a:pPr>
            <a:r>
              <a:rPr lang="ru-RU" sz="5400" cap="none" dirty="0" smtClean="0">
                <a:solidFill>
                  <a:srgbClr val="002060"/>
                </a:solidFill>
                <a:latin typeface="Garamond" panose="02020404030301010803" pitchFamily="18" charset="0"/>
                <a:ea typeface="+mn-ea"/>
                <a:cs typeface="Angsana New" panose="02020603050405020304" pitchFamily="18" charset="-34"/>
              </a:rPr>
              <a:t/>
            </a:r>
            <a:br>
              <a:rPr lang="ru-RU" sz="5400" cap="none" dirty="0" smtClean="0">
                <a:solidFill>
                  <a:srgbClr val="002060"/>
                </a:solidFill>
                <a:latin typeface="Garamond" panose="02020404030301010803" pitchFamily="18" charset="0"/>
                <a:ea typeface="+mn-ea"/>
                <a:cs typeface="Angsana New" panose="02020603050405020304" pitchFamily="18" charset="-34"/>
              </a:rPr>
            </a:br>
            <a:r>
              <a:rPr lang="ru-RU" sz="5400" i="1" cap="none" dirty="0" err="1" smtClean="0">
                <a:solidFill>
                  <a:srgbClr val="002060"/>
                </a:solidFill>
                <a:latin typeface="Garamond" panose="02020404030301010803" pitchFamily="18" charset="0"/>
                <a:ea typeface="+mn-ea"/>
                <a:cs typeface="Angsana New" panose="02020603050405020304" pitchFamily="18" charset="-34"/>
              </a:rPr>
              <a:t>Гурьевский</a:t>
            </a:r>
            <a:r>
              <a:rPr lang="ru-RU" sz="5400" i="1" cap="none" dirty="0" smtClean="0">
                <a:solidFill>
                  <a:srgbClr val="002060"/>
                </a:solidFill>
                <a:latin typeface="Garamond" panose="02020404030301010803" pitchFamily="18" charset="0"/>
                <a:ea typeface="+mn-ea"/>
                <a:cs typeface="Angsana New" panose="02020603050405020304" pitchFamily="18" charset="-34"/>
              </a:rPr>
              <a:t> городской округ</a:t>
            </a:r>
            <a:r>
              <a:rPr lang="ru-RU" sz="5400" i="1" cap="none" dirty="0">
                <a:solidFill>
                  <a:srgbClr val="002060"/>
                </a:solidFill>
                <a:latin typeface="Garamond" panose="02020404030301010803" pitchFamily="18" charset="0"/>
                <a:ea typeface="+mn-ea"/>
                <a:cs typeface="Angsana New" panose="02020603050405020304" pitchFamily="18" charset="-34"/>
              </a:rPr>
              <a:t/>
            </a:r>
            <a:br>
              <a:rPr lang="ru-RU" sz="5400" i="1" cap="none" dirty="0">
                <a:solidFill>
                  <a:srgbClr val="002060"/>
                </a:solidFill>
                <a:latin typeface="Garamond" panose="02020404030301010803" pitchFamily="18" charset="0"/>
                <a:ea typeface="+mn-ea"/>
                <a:cs typeface="Angsana New" panose="02020603050405020304" pitchFamily="18" charset="-34"/>
              </a:rPr>
            </a:br>
            <a:r>
              <a:rPr lang="ru-RU" sz="5400" i="1" cap="none" dirty="0">
                <a:solidFill>
                  <a:srgbClr val="002060"/>
                </a:solidFill>
                <a:latin typeface="Garamond" panose="02020404030301010803" pitchFamily="18" charset="0"/>
                <a:ea typeface="+mn-ea"/>
                <a:cs typeface="Angsana New" panose="02020603050405020304" pitchFamily="18" charset="-34"/>
              </a:rPr>
              <a:t>Калининградская область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407707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Garamond" panose="02020404030301010803" pitchFamily="18" charset="0"/>
                <a:ea typeface="+mj-ea"/>
                <a:cs typeface="+mj-cs"/>
              </a:rPr>
              <a:t>Газета</a:t>
            </a:r>
            <a:br>
              <a:rPr lang="ru-RU" sz="5400" b="1" dirty="0">
                <a:solidFill>
                  <a:srgbClr val="C00000"/>
                </a:solidFill>
                <a:latin typeface="Garamond" panose="02020404030301010803" pitchFamily="18" charset="0"/>
                <a:ea typeface="+mj-ea"/>
                <a:cs typeface="+mj-cs"/>
              </a:rPr>
            </a:br>
            <a:r>
              <a:rPr lang="ru-RU" sz="5400" b="1" dirty="0">
                <a:solidFill>
                  <a:srgbClr val="03BD19"/>
                </a:solidFill>
                <a:latin typeface="Garamond" panose="02020404030301010803" pitchFamily="18" charset="0"/>
                <a:ea typeface="+mj-ea"/>
                <a:cs typeface="+mj-cs"/>
              </a:rPr>
              <a:t>«Лучшие годы»</a:t>
            </a:r>
            <a:br>
              <a:rPr lang="ru-RU" sz="5400" b="1" dirty="0">
                <a:solidFill>
                  <a:srgbClr val="03BD19"/>
                </a:solidFill>
                <a:latin typeface="Garamond" panose="02020404030301010803" pitchFamily="18" charset="0"/>
                <a:ea typeface="+mj-ea"/>
                <a:cs typeface="+mj-cs"/>
              </a:rPr>
            </a:br>
            <a:r>
              <a:rPr lang="ru-RU" sz="5400" b="1" dirty="0">
                <a:solidFill>
                  <a:srgbClr val="C00000"/>
                </a:solidFill>
                <a:latin typeface="Garamond" panose="02020404030301010803" pitchFamily="18" charset="0"/>
                <a:ea typeface="+mj-ea"/>
                <a:cs typeface="+mj-cs"/>
              </a:rPr>
              <a:t>приложение к районной газете </a:t>
            </a:r>
            <a:r>
              <a:rPr lang="ru-RU" sz="5400" b="1" dirty="0">
                <a:solidFill>
                  <a:srgbClr val="03BD19"/>
                </a:solidFill>
                <a:latin typeface="Garamond" panose="02020404030301010803" pitchFamily="18" charset="0"/>
                <a:ea typeface="+mj-ea"/>
                <a:cs typeface="+mj-cs"/>
              </a:rPr>
              <a:t>«Наше время</a:t>
            </a:r>
            <a:r>
              <a:rPr lang="ru-RU" sz="5400" b="1" dirty="0" smtClean="0">
                <a:solidFill>
                  <a:srgbClr val="03BD19"/>
                </a:solidFill>
                <a:latin typeface="Garamond" panose="02020404030301010803" pitchFamily="18" charset="0"/>
                <a:ea typeface="+mj-ea"/>
                <a:cs typeface="+mj-cs"/>
              </a:rPr>
              <a:t>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81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19623" cy="6741368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002060"/>
                </a:solidFill>
              </a:rPr>
              <a:t/>
            </a:r>
            <a:br>
              <a:rPr lang="ru-RU" sz="5300" b="1" dirty="0" smtClean="0">
                <a:solidFill>
                  <a:srgbClr val="002060"/>
                </a:solidFill>
              </a:rPr>
            </a:br>
            <a:r>
              <a:rPr lang="ru-RU" sz="53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Цель:</a:t>
            </a:r>
            <a:r>
              <a:rPr lang="ru-RU" dirty="0" smtClean="0">
                <a:latin typeface="Garamond" panose="02020404030301010803" pitchFamily="18" charset="0"/>
              </a:rPr>
              <a:t/>
            </a:r>
            <a:br>
              <a:rPr lang="ru-RU" dirty="0" smtClean="0">
                <a:latin typeface="Garamond" panose="02020404030301010803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Освещение в печати </a:t>
            </a:r>
            <a:br>
              <a:rPr lang="ru-RU" sz="60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жизни Академии </a:t>
            </a:r>
            <a:br>
              <a:rPr lang="ru-RU" sz="60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«Лучшие годы»      </a:t>
            </a:r>
            <a:br>
              <a:rPr lang="ru-RU" sz="60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и лучших практик активного долголетия и "серебряного" </a:t>
            </a:r>
            <a:r>
              <a:rPr lang="ru-RU" sz="6200" b="1" dirty="0" err="1" smtClean="0">
                <a:solidFill>
                  <a:srgbClr val="C00000"/>
                </a:solidFill>
                <a:latin typeface="Garamond" panose="02020404030301010803" pitchFamily="18" charset="0"/>
              </a:rPr>
              <a:t>волонтёрства</a:t>
            </a:r>
            <a:r>
              <a:rPr lang="ru-RU" sz="62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ru-RU" sz="53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/>
            </a:r>
            <a:br>
              <a:rPr lang="ru-RU" sz="53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</a:br>
            <a:endParaRPr lang="ru-RU" sz="53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5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27" y="17240"/>
            <a:ext cx="9069079" cy="684076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                           Задачи:</a:t>
            </a:r>
            <a:r>
              <a:rPr lang="ru-RU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1. Совершенствование  технических аспектов издания газеты.</a:t>
            </a:r>
            <a:br>
              <a:rPr lang="ru-RU" b="1" dirty="0" smtClean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2. Привлечение волонтёров-энтузиастов, желающих работать в газете.</a:t>
            </a:r>
            <a:br>
              <a:rPr lang="ru-RU" b="1" dirty="0" smtClean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3. Определять, какие темы, направления будут интересны читателям в каждом новом выпуске. </a:t>
            </a:r>
            <a:br>
              <a:rPr lang="ru-RU" b="1" dirty="0" smtClean="0">
                <a:solidFill>
                  <a:srgbClr val="002060"/>
                </a:solidFill>
                <a:latin typeface="Garamond" panose="02020404030301010803" pitchFamily="18" charset="0"/>
              </a:rPr>
            </a:br>
            <a:endParaRPr lang="ru-RU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00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93" y="-171400"/>
            <a:ext cx="9125407" cy="288032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Наши </a:t>
            </a:r>
            <a:r>
              <a:rPr lang="ru-RU" b="1" i="1" dirty="0" err="1" smtClean="0">
                <a:solidFill>
                  <a:srgbClr val="C00000"/>
                </a:solidFill>
              </a:rPr>
              <a:t>благополучатели</a:t>
            </a:r>
            <a:r>
              <a:rPr lang="ru-RU" b="1" i="1" dirty="0" smtClean="0">
                <a:solidFill>
                  <a:srgbClr val="C00000"/>
                </a:solidFill>
              </a:rPr>
              <a:t>  и герои – это,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006600"/>
                </a:solidFill>
              </a:rPr>
              <a:t>студенты  Академии, два филиала в пос. Большое </a:t>
            </a:r>
            <a:r>
              <a:rPr lang="ru-RU" b="1" i="1" dirty="0" err="1" smtClean="0">
                <a:solidFill>
                  <a:srgbClr val="006600"/>
                </a:solidFill>
              </a:rPr>
              <a:t>Исаково</a:t>
            </a:r>
            <a:r>
              <a:rPr lang="ru-RU" b="1" i="1" dirty="0" smtClean="0">
                <a:solidFill>
                  <a:srgbClr val="006600"/>
                </a:solidFill>
              </a:rPr>
              <a:t> и  в Низовье </a:t>
            </a:r>
            <a:r>
              <a:rPr lang="ru-RU" b="1" i="1" dirty="0" smtClean="0">
                <a:solidFill>
                  <a:srgbClr val="C00000"/>
                </a:solidFill>
              </a:rPr>
              <a:t>и </a:t>
            </a:r>
            <a:r>
              <a:rPr lang="ru-RU" sz="4000" b="1" i="1" dirty="0" smtClean="0">
                <a:solidFill>
                  <a:srgbClr val="006600"/>
                </a:solidFill>
              </a:rPr>
              <a:t>жители</a:t>
            </a:r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Гурьевского</a:t>
            </a:r>
            <a:r>
              <a:rPr lang="ru-RU" sz="4000" b="1" i="1" dirty="0" smtClean="0">
                <a:solidFill>
                  <a:srgbClr val="C00000"/>
                </a:solidFill>
              </a:rPr>
              <a:t> городского округа!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041"/>
            <a:ext cx="5760640" cy="407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1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0374"/>
            <a:ext cx="9144000" cy="154842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Обсуждение первого номера газеты!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Мы ещё и не предполагали,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как это будет непросто…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3074" name="Picture 2" descr="C:\Users\Пользователь\Desktop\медапроект\IMG-20191206-WA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63434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75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9109" y="41710"/>
            <a:ext cx="5504892" cy="6816289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Как делается вёрстка, мы  не знали. Сверстать первый номер помог специалист. Все остальные номера верстал 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шеф-редактор ВАЛЕРИЙ РАПОПОРТ!</a:t>
            </a:r>
            <a:endParaRPr lang="ru-RU" b="1" i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98" y="332656"/>
            <a:ext cx="3670506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1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Autofit/>
          </a:bodyPr>
          <a:lstStyle/>
          <a:p>
            <a:r>
              <a:rPr lang="ru-RU" sz="5400" b="1" i="1" dirty="0" err="1" smtClean="0">
                <a:solidFill>
                  <a:srgbClr val="C00000"/>
                </a:solidFill>
                <a:latin typeface="Garamond" panose="02020404030301010803" pitchFamily="18" charset="0"/>
              </a:rPr>
              <a:t>Медиагруппа</a:t>
            </a:r>
            <a:r>
              <a:rPr lang="ru-RU" sz="5400" b="1" i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газеты «Лучшие годы»</a:t>
            </a:r>
            <a:endParaRPr lang="ru-RU" sz="5400" b="1" i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54" y="1772816"/>
            <a:ext cx="871867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9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045" y="-1"/>
            <a:ext cx="4932362" cy="6858001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Наши рубрики:</a:t>
            </a:r>
            <a:br>
              <a:rPr lang="ru-RU" b="1" dirty="0" smtClean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- </a:t>
            </a:r>
            <a:r>
              <a:rPr lang="ru-RU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К 75-летию Великой Победы!</a:t>
            </a:r>
            <a:br>
              <a:rPr lang="ru-RU" b="1" i="1" dirty="0" smtClean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-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Волонтёры Академии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-</a:t>
            </a:r>
            <a:r>
              <a:rPr lang="ru-RU" sz="4000" b="1" i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Как молоды мы были!</a:t>
            </a:r>
            <a:br>
              <a:rPr lang="ru-RU" sz="4000" b="1" i="1" dirty="0" smtClean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- Пионеры Янтарного края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- Герой номера</a:t>
            </a:r>
            <a:br>
              <a:rPr lang="ru-RU" b="1" i="1" dirty="0" smtClean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- Будни Академии               </a:t>
            </a:r>
            <a:r>
              <a:rPr lang="ru-RU" sz="2700" b="1" i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и многие другие.</a:t>
            </a:r>
            <a:endParaRPr lang="ru-RU" sz="2700" b="1" i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098" name="Picture 2" descr="C:\Users\Пользователь\Desktop\медапроект\IMG-20200208-WA0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317" y="980727"/>
            <a:ext cx="4227934" cy="563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5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97</Words>
  <Application>Microsoft Office PowerPoint</Application>
  <PresentationFormat>Экран (4:3)</PresentationFormat>
  <Paragraphs>25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Проект «Серебряное» слово в сердцах отзовётся» Номинация «Профессиональная траектория» Автор проекта Бондарцова Ирина Ивановна</vt:lpstr>
      <vt:lpstr> Гурьевский городской округ Калининградская область</vt:lpstr>
      <vt:lpstr> Цель: Освещение в печати  жизни Академии  «Лучшие годы»       и лучших практик активного долголетия и "серебряного" волонтёрства  </vt:lpstr>
      <vt:lpstr>                            Задачи: 1. Совершенствование  технических аспектов издания газеты. 2. Привлечение волонтёров-энтузиастов, желающих работать в газете. 3. Определять, какие темы, направления будут интересны читателям в каждом новом выпуске.  </vt:lpstr>
      <vt:lpstr>  Наши благополучатели  и герои – это, студенты  Академии, два филиала в пос. Большое Исаково и  в Низовье и жители Гурьевского городского округа! </vt:lpstr>
      <vt:lpstr>Обсуждение первого номера газеты! Мы ещё и не предполагали,  как это будет непросто…</vt:lpstr>
      <vt:lpstr>Как делается вёрстка, мы  не знали. Сверстать первый номер помог специалист. Все остальные номера верстал  шеф-редактор ВАЛЕРИЙ РАПОПОРТ!</vt:lpstr>
      <vt:lpstr>Медиагруппа газеты «Лучшие годы»</vt:lpstr>
      <vt:lpstr>Наши рубрики: -  К 75-летию Великой Победы! -Волонтёры Академии -Как молоды мы были! - Пионеры Янтарного края - Герой номера - Будни Академии               и многие другие.</vt:lpstr>
      <vt:lpstr>          Результативность  Предполагалось, что газета будет выходить  раз в квартал. Выходит ежемесячно. За полгода –                 6 номеров! Тираж – 999 экземпляров.</vt:lpstr>
      <vt:lpstr>                          Проблема  1. Необходимость профессионального обучения издательскому делу. 2. Нет программного оборудования для вёрстки газет. 3. Необходимость увеличить число полос. 4. Оформление всей газеты в цветном формате, чтобы газета не теряла своей выразительности.</vt:lpstr>
      <vt:lpstr>Вновь ощутить себя нужными, востребованными помогает наша газета</vt:lpstr>
      <vt:lpstr> Газету читают, любят, ждут! Мы идём вперёд! Новые рубрики! Новые герои! Новое оформление! Журналистами не рождаются, ими становятся,  даже в 65+!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Молоды душой!</dc:title>
  <dc:creator>Пользователь</dc:creator>
  <cp:lastModifiedBy>Пользователь</cp:lastModifiedBy>
  <cp:revision>36</cp:revision>
  <dcterms:created xsi:type="dcterms:W3CDTF">2020-06-06T21:03:21Z</dcterms:created>
  <dcterms:modified xsi:type="dcterms:W3CDTF">2020-07-26T09:55:22Z</dcterms:modified>
</cp:coreProperties>
</file>