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82" r:id="rId3"/>
    <p:sldId id="259" r:id="rId4"/>
    <p:sldId id="290" r:id="rId5"/>
    <p:sldId id="283" r:id="rId6"/>
    <p:sldId id="289" r:id="rId7"/>
    <p:sldId id="288" r:id="rId8"/>
    <p:sldId id="285" r:id="rId9"/>
    <p:sldId id="287"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3D5"/>
    <a:srgbClr val="248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7"/>
    <p:restoredTop sz="94433"/>
  </p:normalViewPr>
  <p:slideViewPr>
    <p:cSldViewPr snapToGrid="0" snapToObjects="1">
      <p:cViewPr varScale="1">
        <p:scale>
          <a:sx n="67" d="100"/>
          <a:sy n="67" d="100"/>
        </p:scale>
        <p:origin x="19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463F9-AC7C-EE41-95DA-6CD77958C203}" type="datetimeFigureOut">
              <a:rPr lang="ru-RU" smtClean="0"/>
              <a:t>30.04.2020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F192B-A7F2-BD4A-B96A-F466A2B5649D}" type="slidenum">
              <a:rPr lang="ru-RU" smtClean="0"/>
              <a:t>‹#›</a:t>
            </a:fld>
            <a:endParaRPr lang="ru-RU"/>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657C285-43A3-034E-A1B0-6E99DED76AAB}"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57C285-43A3-034E-A1B0-6E99DED76AAB}"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57C285-43A3-034E-A1B0-6E99DED76AAB}"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57C285-43A3-034E-A1B0-6E99DED76AAB}"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657C285-43A3-034E-A1B0-6E99DED76AAB}" type="datetimeFigureOut">
              <a:rPr lang="ru-RU" smtClean="0"/>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657C285-43A3-034E-A1B0-6E99DED76AAB}" type="datetimeFigureOut">
              <a:rPr lang="ru-RU" smtClean="0"/>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657C285-43A3-034E-A1B0-6E99DED76AAB}" type="datetimeFigureOut">
              <a:rPr lang="ru-RU" smtClean="0"/>
              <a:t>30.04.2020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657C285-43A3-034E-A1B0-6E99DED76AAB}" type="datetimeFigureOut">
              <a:rPr lang="ru-RU" smtClean="0"/>
              <a:t>30.04.2020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57C285-43A3-034E-A1B0-6E99DED76AAB}" type="datetimeFigureOut">
              <a:rPr lang="ru-RU" smtClean="0"/>
              <a:t>30.04.2020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657C285-43A3-034E-A1B0-6E99DED76AAB}" type="datetimeFigureOut">
              <a:rPr lang="ru-RU" smtClean="0"/>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657C285-43A3-034E-A1B0-6E99DED76AAB}" type="datetimeFigureOut">
              <a:rPr lang="ru-RU" smtClean="0"/>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DEED08-6EB6-5B40-BBC3-1846E42D8E6A}" type="slidenum">
              <a:rPr lang="ru-RU" smtClean="0"/>
              <a:t>‹#›</a:t>
            </a:fld>
            <a:endParaRPr lang="ru-RU"/>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7C285-43A3-034E-A1B0-6E99DED76AAB}" type="datetimeFigureOut">
              <a:rPr lang="ru-RU" smtClean="0"/>
              <a:t>30.04.2020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EED08-6EB6-5B40-BBC3-1846E42D8E6A}"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903946" y="1500428"/>
            <a:ext cx="2341174" cy="2536825"/>
          </a:xfrm>
          <a:prstGeom prst="rect">
            <a:avLst/>
          </a:prstGeom>
        </p:spPr>
      </p:pic>
      <p:sp>
        <p:nvSpPr>
          <p:cNvPr id="5" name="TextBox 4"/>
          <p:cNvSpPr txBox="1"/>
          <p:nvPr/>
        </p:nvSpPr>
        <p:spPr>
          <a:xfrm>
            <a:off x="3772624" y="4582390"/>
            <a:ext cx="5216813" cy="707886"/>
          </a:xfrm>
          <a:prstGeom prst="rect">
            <a:avLst/>
          </a:prstGeom>
          <a:noFill/>
        </p:spPr>
        <p:txBody>
          <a:bodyPr wrap="none" rtlCol="0">
            <a:spAutoFit/>
          </a:bodyPr>
          <a:lstStyle/>
          <a:p>
            <a:r>
              <a:rPr lang="ru-RU" sz="4000" b="1" dirty="0">
                <a:solidFill>
                  <a:srgbClr val="002060"/>
                </a:solidFill>
                <a:latin typeface="Arial" charset="0"/>
                <a:ea typeface="Arial" charset="0"/>
                <a:cs typeface="Arial" charset="0"/>
              </a:rPr>
              <a:t>«Серебро Бурятии»</a:t>
            </a:r>
          </a:p>
        </p:txBody>
      </p:sp>
      <p:sp>
        <p:nvSpPr>
          <p:cNvPr id="6" name="TextBox 5"/>
          <p:cNvSpPr txBox="1"/>
          <p:nvPr/>
        </p:nvSpPr>
        <p:spPr>
          <a:xfrm>
            <a:off x="3837167" y="5575102"/>
            <a:ext cx="3096938" cy="461665"/>
          </a:xfrm>
          <a:prstGeom prst="rect">
            <a:avLst/>
          </a:prstGeom>
          <a:noFill/>
        </p:spPr>
        <p:txBody>
          <a:bodyPr wrap="none" rtlCol="0">
            <a:spAutoFit/>
          </a:bodyPr>
          <a:lstStyle/>
          <a:p>
            <a:r>
              <a:rPr lang="ru-RU" sz="2400" dirty="0">
                <a:latin typeface="Arial" charset="0"/>
                <a:ea typeface="Arial" charset="0"/>
                <a:cs typeface="Arial" charset="0"/>
              </a:rPr>
              <a:t>Республика Бурятия</a:t>
            </a:r>
          </a:p>
        </p:txBody>
      </p:sp>
      <p:sp>
        <p:nvSpPr>
          <p:cNvPr id="7" name="TextBox 6"/>
          <p:cNvSpPr txBox="1"/>
          <p:nvPr/>
        </p:nvSpPr>
        <p:spPr>
          <a:xfrm>
            <a:off x="3837167" y="6067545"/>
            <a:ext cx="2958054" cy="461665"/>
          </a:xfrm>
          <a:prstGeom prst="rect">
            <a:avLst/>
          </a:prstGeom>
          <a:noFill/>
        </p:spPr>
        <p:txBody>
          <a:bodyPr wrap="none" rtlCol="0">
            <a:spAutoFit/>
          </a:bodyPr>
          <a:lstStyle/>
          <a:p>
            <a:r>
              <a:rPr lang="ru-RU" sz="2400" dirty="0">
                <a:latin typeface="Arial" charset="0"/>
                <a:ea typeface="Arial" charset="0"/>
                <a:cs typeface="Arial" charset="0"/>
              </a:rPr>
              <a:t>Анатолий Грудинин</a:t>
            </a:r>
          </a:p>
        </p:txBody>
      </p:sp>
      <p:pic>
        <p:nvPicPr>
          <p:cNvPr id="4" name="Рисунок 3">
            <a:extLst>
              <a:ext uri="{FF2B5EF4-FFF2-40B4-BE49-F238E27FC236}">
                <a16:creationId xmlns:a16="http://schemas.microsoft.com/office/drawing/2014/main" id="{B7159B18-CDA7-4764-8F18-5E279F7E441E}"/>
              </a:ext>
            </a:extLst>
          </p:cNvPr>
          <p:cNvPicPr>
            <a:picLocks noChangeAspect="1"/>
          </p:cNvPicPr>
          <p:nvPr/>
        </p:nvPicPr>
        <p:blipFill>
          <a:blip r:embed="rId4"/>
          <a:stretch>
            <a:fillRect/>
          </a:stretch>
        </p:blipFill>
        <p:spPr>
          <a:xfrm>
            <a:off x="6381030" y="1377612"/>
            <a:ext cx="2932210" cy="2932210"/>
          </a:xfrm>
          <a:prstGeom prst="rect">
            <a:avLst/>
          </a:prstGeom>
        </p:spPr>
      </p:pic>
    </p:spTree>
    <p:extLst>
      <p:ext uri="{BB962C8B-B14F-4D97-AF65-F5344CB8AC3E}">
        <p14:creationId xmlns:p14="http://schemas.microsoft.com/office/powerpoint/2010/main" val="206619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6" name="Заголовок 1"/>
          <p:cNvSpPr>
            <a:spLocks noGrp="1"/>
          </p:cNvSpPr>
          <p:nvPr>
            <p:ph type="title"/>
          </p:nvPr>
        </p:nvSpPr>
        <p:spPr>
          <a:xfrm>
            <a:off x="838200" y="74454"/>
            <a:ext cx="10515600" cy="1325563"/>
          </a:xfrm>
        </p:spPr>
        <p:txBody>
          <a:bodyPr/>
          <a:lstStyle/>
          <a:p>
            <a:r>
              <a:rPr lang="ru-RU" b="1" dirty="0">
                <a:solidFill>
                  <a:srgbClr val="002060"/>
                </a:solidFill>
                <a:latin typeface="Arial" charset="0"/>
                <a:ea typeface="Arial" charset="0"/>
                <a:cs typeface="Arial" charset="0"/>
              </a:rPr>
              <a:t>Описание проблемы</a:t>
            </a:r>
          </a:p>
        </p:txBody>
      </p:sp>
      <p:sp>
        <p:nvSpPr>
          <p:cNvPr id="4" name="Прямоугольник 3"/>
          <p:cNvSpPr/>
          <p:nvPr/>
        </p:nvSpPr>
        <p:spPr>
          <a:xfrm>
            <a:off x="838200" y="1282938"/>
            <a:ext cx="9138242" cy="4197624"/>
          </a:xfrm>
          <a:prstGeom prst="rect">
            <a:avLst/>
          </a:prstGeom>
          <a:noFill/>
        </p:spPr>
        <p:txBody>
          <a:bodyPr wrap="square">
            <a:spAutoFit/>
          </a:bodyPr>
          <a:lstStyle/>
          <a:p>
            <a:pPr lvl="0" algn="just">
              <a:lnSpc>
                <a:spcPct val="150000"/>
              </a:lnSpc>
              <a:spcAft>
                <a:spcPts val="0"/>
              </a:spcAft>
            </a:pPr>
            <a:r>
              <a:rPr lang="ru-RU" sz="2000" dirty="0">
                <a:latin typeface="Arial" panose="020B0604020202020204" pitchFamily="34" charset="0"/>
                <a:cs typeface="Arial" panose="020B0604020202020204" pitchFamily="34" charset="0"/>
              </a:rPr>
              <a:t>Пандемия, связанная с </a:t>
            </a:r>
            <a:r>
              <a:rPr lang="ru-RU" sz="2000" dirty="0" err="1">
                <a:latin typeface="Arial" panose="020B0604020202020204" pitchFamily="34" charset="0"/>
                <a:cs typeface="Arial" panose="020B0604020202020204" pitchFamily="34" charset="0"/>
              </a:rPr>
              <a:t>короновирусом</a:t>
            </a:r>
            <a:r>
              <a:rPr lang="ru-RU" sz="2000" dirty="0">
                <a:latin typeface="Arial" panose="020B0604020202020204" pitchFamily="34" charset="0"/>
                <a:cs typeface="Arial" panose="020B0604020202020204" pitchFamily="34" charset="0"/>
              </a:rPr>
              <a:t> заставила "серебряных" волонтеров Бурятии заставила пересмотреть подходы работы с людьми старшего возраста. Оказалось среди нас живут много людей, не охваченные системой социальной защиты по разным причинам, так называемых «невидимых» стариков", которые как будто живут, но которых мы не видим, так как они по разным причинам, у кого то  сломана шейка берда, кто то болеет сердечными болезными, кто то перенес инсульт и т.д</a:t>
            </a:r>
            <a:r>
              <a:rPr lang="ru-RU" sz="2000" dirty="0">
                <a:latin typeface="Arial" panose="020B0604020202020204" pitchFamily="34" charset="0"/>
                <a:ea typeface="Arial" charset="0"/>
                <a:cs typeface="Arial" panose="020B0604020202020204" pitchFamily="34" charset="0"/>
              </a:rPr>
              <a:t>.</a:t>
            </a:r>
            <a:r>
              <a:rPr lang="ru-RU" sz="2000" dirty="0">
                <a:latin typeface="Arial" panose="020B0604020202020204" pitchFamily="34" charset="0"/>
                <a:cs typeface="Arial" panose="020B0604020202020204" pitchFamily="34" charset="0"/>
              </a:rPr>
              <a:t> </a:t>
            </a:r>
          </a:p>
          <a:p>
            <a:pPr lvl="0" algn="just">
              <a:lnSpc>
                <a:spcPct val="150000"/>
              </a:lnSpc>
              <a:spcAft>
                <a:spcPts val="0"/>
              </a:spcAft>
            </a:pPr>
            <a:r>
              <a:rPr lang="ru-RU" sz="2000" dirty="0">
                <a:latin typeface="Arial" panose="020B0604020202020204" pitchFamily="34" charset="0"/>
                <a:cs typeface="Arial" panose="020B0604020202020204" pitchFamily="34" charset="0"/>
              </a:rPr>
              <a:t>Лидерам инициативных групп нужно перенастраивать работу с людьми старшего возраста, выявлять  их и оказывать конкретную помощь</a:t>
            </a:r>
            <a:endParaRPr lang="ru-RU" sz="20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038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1070" y="397658"/>
            <a:ext cx="10515600" cy="3563428"/>
          </a:xfrm>
        </p:spPr>
        <p:txBody>
          <a:bodyPr>
            <a:normAutofit/>
          </a:bodyPr>
          <a:lstStyle/>
          <a:p>
            <a:r>
              <a:rPr lang="ru-RU" sz="2400" b="1" dirty="0">
                <a:solidFill>
                  <a:srgbClr val="002060"/>
                </a:solidFill>
                <a:latin typeface="Arial" panose="020B0604020202020204" pitchFamily="34" charset="0"/>
                <a:ea typeface="Arial" charset="0"/>
                <a:cs typeface="Arial" panose="020B0604020202020204" pitchFamily="34" charset="0"/>
              </a:rPr>
              <a:t>Цели проекта:  </a:t>
            </a:r>
            <a:r>
              <a:rPr lang="ru-RU" sz="2400" dirty="0">
                <a:latin typeface="Arial" panose="020B0604020202020204" pitchFamily="34" charset="0"/>
                <a:cs typeface="Arial" panose="020B0604020202020204" pitchFamily="34" charset="0"/>
              </a:rPr>
              <a:t>Оказание помощи активистам движения "Серебряные волонтеры Бурятии" в выявлении активных людей старшего возраста их вовлечение в оказание помощи "невидимым" старикам</a:t>
            </a:r>
            <a:br>
              <a:rPr lang="ru-RU" sz="2400" dirty="0">
                <a:latin typeface="Arial" panose="020B0604020202020204" pitchFamily="34" charset="0"/>
                <a:cs typeface="Arial" panose="020B0604020202020204" pitchFamily="34" charset="0"/>
              </a:rPr>
            </a:br>
            <a:endParaRPr lang="ru-RU" sz="2400" b="1" dirty="0">
              <a:solidFill>
                <a:srgbClr val="002060"/>
              </a:solidFill>
              <a:latin typeface="Arial" panose="020B0604020202020204" pitchFamily="34" charset="0"/>
              <a:ea typeface="Arial"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4" name="Прямоугольник 3"/>
          <p:cNvSpPr/>
          <p:nvPr/>
        </p:nvSpPr>
        <p:spPr>
          <a:xfrm>
            <a:off x="838200" y="1463689"/>
            <a:ext cx="10515600" cy="769441"/>
          </a:xfrm>
          <a:prstGeom prst="rect">
            <a:avLst/>
          </a:prstGeom>
        </p:spPr>
        <p:txBody>
          <a:bodyPr wrap="square">
            <a:spAutoFit/>
          </a:bodyPr>
          <a:lstStyle/>
          <a:p>
            <a:pPr marL="12700" lvl="1" algn="just">
              <a:spcAft>
                <a:spcPts val="0"/>
              </a:spcAft>
            </a:pPr>
            <a:r>
              <a:rPr lang="ru-RU" sz="2200" i="1" dirty="0">
                <a:effectLst/>
                <a:latin typeface="Arial" charset="0"/>
                <a:ea typeface="Arial" charset="0"/>
                <a:cs typeface="Arial" charset="0"/>
              </a:rPr>
              <a:t>  </a:t>
            </a:r>
          </a:p>
          <a:p>
            <a:pPr marL="12700" lvl="1" algn="just">
              <a:spcAft>
                <a:spcPts val="0"/>
              </a:spcAft>
            </a:pPr>
            <a:endParaRPr lang="ru-RU" sz="2200" i="1" dirty="0">
              <a:effectLst/>
              <a:latin typeface="Arial" charset="0"/>
              <a:ea typeface="Arial" charset="0"/>
              <a:cs typeface="Arial" charset="0"/>
            </a:endParaRPr>
          </a:p>
        </p:txBody>
      </p:sp>
      <p:sp>
        <p:nvSpPr>
          <p:cNvPr id="9" name="Заголовок 1"/>
          <p:cNvSpPr txBox="1">
            <a:spLocks/>
          </p:cNvSpPr>
          <p:nvPr/>
        </p:nvSpPr>
        <p:spPr>
          <a:xfrm>
            <a:off x="838200" y="32283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002060"/>
                </a:solidFill>
                <a:latin typeface="Arial" charset="0"/>
                <a:ea typeface="Arial" charset="0"/>
                <a:cs typeface="Arial" charset="0"/>
              </a:rPr>
              <a:t>Целевая группа</a:t>
            </a:r>
          </a:p>
        </p:txBody>
      </p:sp>
      <p:sp>
        <p:nvSpPr>
          <p:cNvPr id="11" name="Прямоугольник 10"/>
          <p:cNvSpPr/>
          <p:nvPr/>
        </p:nvSpPr>
        <p:spPr>
          <a:xfrm>
            <a:off x="838200" y="4618149"/>
            <a:ext cx="9723249" cy="1195199"/>
          </a:xfrm>
          <a:prstGeom prst="rect">
            <a:avLst/>
          </a:prstGeom>
          <a:noFill/>
        </p:spPr>
        <p:txBody>
          <a:bodyPr wrap="square">
            <a:spAutoFit/>
          </a:bodyPr>
          <a:lstStyle/>
          <a:p>
            <a:r>
              <a:rPr lang="ru-RU" sz="2400" dirty="0">
                <a:latin typeface="Arial" charset="0"/>
                <a:ea typeface="Arial" charset="0"/>
                <a:cs typeface="Arial" charset="0"/>
              </a:rPr>
              <a:t>Пожилые люди – «невидимые старики»</a:t>
            </a:r>
          </a:p>
          <a:p>
            <a:r>
              <a:rPr lang="ru-RU" sz="2400" dirty="0">
                <a:latin typeface="Arial" charset="0"/>
                <a:ea typeface="Arial" charset="0"/>
                <a:cs typeface="Arial" charset="0"/>
              </a:rPr>
              <a:t>Серебряные волонтёры Бурятии.</a:t>
            </a:r>
          </a:p>
          <a:p>
            <a:pPr lvl="0" algn="just">
              <a:lnSpc>
                <a:spcPct val="150000"/>
              </a:lnSpc>
              <a:spcAft>
                <a:spcPts val="0"/>
              </a:spcAft>
            </a:pPr>
            <a:endParaRPr lang="ru-RU" i="1" dirty="0">
              <a:effectLst/>
              <a:latin typeface="Arial" charset="0"/>
              <a:ea typeface="Arial" charset="0"/>
              <a:cs typeface="Arial" charset="0"/>
            </a:endParaRPr>
          </a:p>
        </p:txBody>
      </p:sp>
    </p:spTree>
    <p:extLst>
      <p:ext uri="{BB962C8B-B14F-4D97-AF65-F5344CB8AC3E}">
        <p14:creationId xmlns:p14="http://schemas.microsoft.com/office/powerpoint/2010/main" val="47494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6" name="Заголовок 1"/>
          <p:cNvSpPr>
            <a:spLocks noGrp="1"/>
          </p:cNvSpPr>
          <p:nvPr>
            <p:ph type="title"/>
          </p:nvPr>
        </p:nvSpPr>
        <p:spPr>
          <a:xfrm>
            <a:off x="838200" y="306114"/>
            <a:ext cx="10515600" cy="1325563"/>
          </a:xfrm>
        </p:spPr>
        <p:txBody>
          <a:bodyPr/>
          <a:lstStyle/>
          <a:p>
            <a:r>
              <a:rPr lang="ru-RU" b="1" dirty="0">
                <a:solidFill>
                  <a:srgbClr val="002060"/>
                </a:solidFill>
                <a:latin typeface="Arial" charset="0"/>
                <a:ea typeface="Arial" charset="0"/>
                <a:cs typeface="Arial" charset="0"/>
              </a:rPr>
              <a:t>Механизм решения проблемы</a:t>
            </a:r>
          </a:p>
        </p:txBody>
      </p:sp>
      <p:sp>
        <p:nvSpPr>
          <p:cNvPr id="5" name="Прямоугольник 4"/>
          <p:cNvSpPr/>
          <p:nvPr/>
        </p:nvSpPr>
        <p:spPr>
          <a:xfrm>
            <a:off x="933766" y="1517377"/>
            <a:ext cx="9708834" cy="5509200"/>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В рамках проекта будут проведены: </a:t>
            </a:r>
            <a:br>
              <a:rPr lang="ru-RU" sz="2000" dirty="0">
                <a:latin typeface="Arial" panose="020B0604020202020204" pitchFamily="34" charset="0"/>
                <a:cs typeface="Arial" panose="020B0604020202020204" pitchFamily="34" charset="0"/>
              </a:rPr>
            </a:b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I. Конкурсы:</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1. "Вместе 1000 лет", по выявлению замечательных людей, сделавших большой личный  вклад в развитие своих поселений;</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2. "Чемодан историй" - сбор историй с артефактами эпохи, в которой жили и творили люди старшего возраста;</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3. Фестиваль "Нужные люди" по выявлению активных людей старшего возраста, вносящих большой вклад в развитие своих местных сообществ</a:t>
            </a:r>
            <a:br>
              <a:rPr lang="ru-RU" sz="2000" dirty="0">
                <a:latin typeface="Arial" panose="020B0604020202020204" pitchFamily="34" charset="0"/>
                <a:cs typeface="Arial" panose="020B0604020202020204" pitchFamily="34" charset="0"/>
              </a:rPr>
            </a:b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II. Будет организована "Школа "серебряных" волонтеров, в которой участники будут обучены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1. Основам </a:t>
            </a:r>
            <a:r>
              <a:rPr lang="ru-RU" sz="2000" dirty="0" err="1">
                <a:latin typeface="Arial" panose="020B0604020202020204" pitchFamily="34" charset="0"/>
                <a:cs typeface="Arial" panose="020B0604020202020204" pitchFamily="34" charset="0"/>
              </a:rPr>
              <a:t>волонтерства</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2. Основам работы с детьми</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3. Основам работы с людьми старшего возраста</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4. Созданию команд и мотивации сотрудников</a:t>
            </a:r>
            <a:br>
              <a:rPr lang="ru-RU" dirty="0"/>
            </a:br>
            <a:endParaRPr lang="ru-RU" sz="3200" i="1" dirty="0">
              <a:effectLst/>
              <a:latin typeface="Arial" charset="0"/>
              <a:ea typeface="Arial" charset="0"/>
              <a:cs typeface="Arial" charset="0"/>
            </a:endParaRPr>
          </a:p>
        </p:txBody>
      </p:sp>
    </p:spTree>
    <p:extLst>
      <p:ext uri="{BB962C8B-B14F-4D97-AF65-F5344CB8AC3E}">
        <p14:creationId xmlns:p14="http://schemas.microsoft.com/office/powerpoint/2010/main" val="132665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6" name="Заголовок 1"/>
          <p:cNvSpPr>
            <a:spLocks noGrp="1"/>
          </p:cNvSpPr>
          <p:nvPr>
            <p:ph type="title"/>
          </p:nvPr>
        </p:nvSpPr>
        <p:spPr>
          <a:xfrm>
            <a:off x="838200" y="306114"/>
            <a:ext cx="10515600" cy="1325563"/>
          </a:xfrm>
        </p:spPr>
        <p:txBody>
          <a:bodyPr/>
          <a:lstStyle/>
          <a:p>
            <a:r>
              <a:rPr lang="ru-RU" b="1" dirty="0">
                <a:solidFill>
                  <a:srgbClr val="002060"/>
                </a:solidFill>
                <a:latin typeface="Arial" charset="0"/>
                <a:ea typeface="Arial" charset="0"/>
                <a:cs typeface="Arial" charset="0"/>
              </a:rPr>
              <a:t>Механизм решения проблемы</a:t>
            </a:r>
          </a:p>
        </p:txBody>
      </p:sp>
      <p:sp>
        <p:nvSpPr>
          <p:cNvPr id="5" name="Прямоугольник 4"/>
          <p:cNvSpPr/>
          <p:nvPr/>
        </p:nvSpPr>
        <p:spPr>
          <a:xfrm>
            <a:off x="838200" y="1831946"/>
            <a:ext cx="9708834" cy="3970318"/>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III. Будут проведены сетевые мероприятия по всей Бурятии:</a:t>
            </a:r>
          </a:p>
          <a:p>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1. </a:t>
            </a:r>
            <a:r>
              <a:rPr lang="ru-RU" sz="2000" dirty="0" err="1">
                <a:latin typeface="Arial" panose="020B0604020202020204" pitchFamily="34" charset="0"/>
                <a:cs typeface="Arial" panose="020B0604020202020204" pitchFamily="34" charset="0"/>
              </a:rPr>
              <a:t>Всебурятский</a:t>
            </a:r>
            <a:r>
              <a:rPr lang="ru-RU" sz="2000" dirty="0">
                <a:latin typeface="Arial" panose="020B0604020202020204" pitchFamily="34" charset="0"/>
                <a:cs typeface="Arial" panose="020B0604020202020204" pitchFamily="34" charset="0"/>
              </a:rPr>
              <a:t> фестиваль </a:t>
            </a:r>
            <a:r>
              <a:rPr lang="ru-RU" sz="2000" dirty="0" err="1">
                <a:latin typeface="Arial" panose="020B0604020202020204" pitchFamily="34" charset="0"/>
                <a:cs typeface="Arial" panose="020B0604020202020204" pitchFamily="34" charset="0"/>
              </a:rPr>
              <a:t>бууз</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2. «Невидимые старики» по выявлению пожилых людей, требующих внимания и постоянной заботы и оказанию им помощи</a:t>
            </a:r>
            <a:br>
              <a:rPr lang="ru-RU" sz="2000" dirty="0">
                <a:latin typeface="Arial" panose="020B0604020202020204" pitchFamily="34" charset="0"/>
                <a:cs typeface="Arial" panose="020B0604020202020204" pitchFamily="34" charset="0"/>
              </a:rPr>
            </a:br>
            <a:br>
              <a:rPr lang="ru-RU" sz="2000" dirty="0">
                <a:latin typeface="Arial" panose="020B0604020202020204" pitchFamily="34" charset="0"/>
                <a:cs typeface="Arial" panose="020B0604020202020204" pitchFamily="34" charset="0"/>
              </a:rPr>
            </a:br>
            <a:r>
              <a:rPr lang="ru-RU" sz="2000" dirty="0" err="1">
                <a:latin typeface="Arial" panose="020B0604020202020204" pitchFamily="34" charset="0"/>
                <a:cs typeface="Arial" panose="020B0604020202020204" pitchFamily="34" charset="0"/>
              </a:rPr>
              <a:t>IV.Будет</a:t>
            </a:r>
            <a:r>
              <a:rPr lang="ru-RU" sz="2000" dirty="0">
                <a:latin typeface="Arial" panose="020B0604020202020204" pitchFamily="34" charset="0"/>
                <a:cs typeface="Arial" panose="020B0604020202020204" pitchFamily="34" charset="0"/>
              </a:rPr>
              <a:t> проведен Третий международный Байкальский форум "серебряных"  волонтеров, на котором будут награждены победители конкурсов и лидеры местных сообществ, оказывающих влияние на местные сообщества</a:t>
            </a:r>
            <a:br>
              <a:rPr lang="ru-RU" sz="2000" dirty="0">
                <a:latin typeface="Arial" panose="020B0604020202020204" pitchFamily="34" charset="0"/>
                <a:cs typeface="Arial" panose="020B0604020202020204" pitchFamily="34" charset="0"/>
              </a:rPr>
            </a:b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V. Международный Подиум 50+</a:t>
            </a:r>
          </a:p>
          <a:p>
            <a:pPr marL="12700" lvl="1" algn="just">
              <a:spcAft>
                <a:spcPts val="0"/>
              </a:spcAft>
            </a:pPr>
            <a:endParaRPr lang="ru-RU" sz="3200" i="1" dirty="0">
              <a:effectLst/>
              <a:latin typeface="Arial" charset="0"/>
              <a:ea typeface="Arial" charset="0"/>
              <a:cs typeface="Arial" charset="0"/>
            </a:endParaRPr>
          </a:p>
        </p:txBody>
      </p:sp>
    </p:spTree>
    <p:extLst>
      <p:ext uri="{BB962C8B-B14F-4D97-AF65-F5344CB8AC3E}">
        <p14:creationId xmlns:p14="http://schemas.microsoft.com/office/powerpoint/2010/main" val="108695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6" name="Заголовок 1"/>
          <p:cNvSpPr>
            <a:spLocks noGrp="1"/>
          </p:cNvSpPr>
          <p:nvPr>
            <p:ph type="title"/>
          </p:nvPr>
        </p:nvSpPr>
        <p:spPr>
          <a:xfrm>
            <a:off x="604434" y="242808"/>
            <a:ext cx="10515600" cy="1325563"/>
          </a:xfrm>
        </p:spPr>
        <p:txBody>
          <a:bodyPr/>
          <a:lstStyle/>
          <a:p>
            <a:r>
              <a:rPr lang="ru-RU" sz="3600" b="1" dirty="0">
                <a:solidFill>
                  <a:srgbClr val="002060"/>
                </a:solidFill>
                <a:latin typeface="Arial" charset="0"/>
                <a:ea typeface="Arial" charset="0"/>
                <a:cs typeface="Arial" charset="0"/>
              </a:rPr>
              <a:t>Результаты проекта</a:t>
            </a:r>
          </a:p>
        </p:txBody>
      </p:sp>
      <p:sp>
        <p:nvSpPr>
          <p:cNvPr id="5" name="Прямоугольник 4"/>
          <p:cNvSpPr/>
          <p:nvPr/>
        </p:nvSpPr>
        <p:spPr>
          <a:xfrm>
            <a:off x="543516" y="1374061"/>
            <a:ext cx="11104967" cy="5262979"/>
          </a:xfrm>
          <a:prstGeom prst="rect">
            <a:avLst/>
          </a:prstGeom>
        </p:spPr>
        <p:txBody>
          <a:bodyPr wrap="square">
            <a:spAutoFit/>
          </a:bodyPr>
          <a:lstStyle/>
          <a:p>
            <a:r>
              <a:rPr lang="ru-RU" sz="2400" dirty="0">
                <a:latin typeface="Arial" panose="020B0604020202020204" pitchFamily="34" charset="0"/>
                <a:cs typeface="Arial" panose="020B0604020202020204" pitchFamily="34" charset="0"/>
              </a:rPr>
              <a:t>По всей Республики Бурятии будут выявлены не менее 50 "невидимых" стариков, которых "серебряные" волонтеры Бурятии возьмут под свой патронаж</a:t>
            </a:r>
          </a:p>
          <a:p>
            <a:r>
              <a:rPr lang="ru-RU" sz="2400" dirty="0">
                <a:latin typeface="Arial" panose="020B0604020202020204" pitchFamily="34" charset="0"/>
                <a:cs typeface="Arial" panose="020B0604020202020204" pitchFamily="34" charset="0"/>
              </a:rPr>
              <a:t> </a:t>
            </a:r>
          </a:p>
          <a:p>
            <a:r>
              <a:rPr lang="ru-RU" sz="2400" dirty="0">
                <a:latin typeface="Arial" panose="020B0604020202020204" pitchFamily="34" charset="0"/>
                <a:cs typeface="Arial" panose="020B0604020202020204" pitchFamily="34" charset="0"/>
              </a:rPr>
              <a:t>Во </a:t>
            </a:r>
            <a:r>
              <a:rPr lang="ru-RU" sz="2400" dirty="0" err="1">
                <a:latin typeface="Arial" panose="020B0604020202020204" pitchFamily="34" charset="0"/>
                <a:cs typeface="Arial" panose="020B0604020202020204" pitchFamily="34" charset="0"/>
              </a:rPr>
              <a:t>Всебурятском</a:t>
            </a:r>
            <a:r>
              <a:rPr lang="ru-RU" sz="2400" dirty="0">
                <a:latin typeface="Arial" panose="020B0604020202020204" pitchFamily="34" charset="0"/>
                <a:cs typeface="Arial" panose="020B0604020202020204" pitchFamily="34" charset="0"/>
              </a:rPr>
              <a:t> фестивале </a:t>
            </a:r>
            <a:r>
              <a:rPr lang="ru-RU" sz="2400" dirty="0" err="1">
                <a:latin typeface="Arial" panose="020B0604020202020204" pitchFamily="34" charset="0"/>
                <a:cs typeface="Arial" panose="020B0604020202020204" pitchFamily="34" charset="0"/>
              </a:rPr>
              <a:t>бууз</a:t>
            </a:r>
            <a:r>
              <a:rPr lang="ru-RU" sz="2400" dirty="0">
                <a:latin typeface="Arial" panose="020B0604020202020204" pitchFamily="34" charset="0"/>
                <a:cs typeface="Arial" panose="020B0604020202020204" pitchFamily="34" charset="0"/>
              </a:rPr>
              <a:t> примут участие не менее 30 человек и будет оказана помощь не менее 50 "невидимым" старикам, проживающим одиноко, а так же проживающим в домах престарелых</a:t>
            </a:r>
          </a:p>
          <a:p>
            <a:r>
              <a:rPr lang="ru-RU" sz="2400" dirty="0">
                <a:latin typeface="Arial" panose="020B0604020202020204" pitchFamily="34" charset="0"/>
                <a:cs typeface="Arial" panose="020B0604020202020204" pitchFamily="34" charset="0"/>
              </a:rPr>
              <a:t> </a:t>
            </a:r>
          </a:p>
          <a:p>
            <a:r>
              <a:rPr lang="ru-RU" sz="2400" dirty="0">
                <a:latin typeface="Arial" panose="020B0604020202020204" pitchFamily="34" charset="0"/>
                <a:cs typeface="Arial" panose="020B0604020202020204" pitchFamily="34" charset="0"/>
              </a:rPr>
              <a:t>В Третьем международном Байкальском форуме "серебряных"  волонтеров </a:t>
            </a:r>
            <a:r>
              <a:rPr lang="ru-RU" sz="2400" dirty="0" err="1">
                <a:latin typeface="Arial" panose="020B0604020202020204" pitchFamily="34" charset="0"/>
                <a:cs typeface="Arial" panose="020B0604020202020204" pitchFamily="34" charset="0"/>
              </a:rPr>
              <a:t>приумт</a:t>
            </a:r>
            <a:r>
              <a:rPr lang="ru-RU" sz="2400" dirty="0">
                <a:latin typeface="Arial" panose="020B0604020202020204" pitchFamily="34" charset="0"/>
                <a:cs typeface="Arial" panose="020B0604020202020204" pitchFamily="34" charset="0"/>
              </a:rPr>
              <a:t> участие не менее 50-60 человек со всей России и соседней Монголии, а так же из стран ближнего зарубежья</a:t>
            </a:r>
            <a:br>
              <a:rPr lang="ru-RU" sz="2400" dirty="0">
                <a:latin typeface="Arial" panose="020B0604020202020204" pitchFamily="34" charset="0"/>
                <a:cs typeface="Arial" panose="020B0604020202020204" pitchFamily="34" charset="0"/>
              </a:rPr>
            </a:b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В Международном Подиуме 50 + </a:t>
            </a:r>
            <a:r>
              <a:rPr lang="ru-RU" sz="2400" dirty="0" err="1">
                <a:latin typeface="Arial" panose="020B0604020202020204" pitchFamily="34" charset="0"/>
                <a:cs typeface="Arial" panose="020B0604020202020204" pitchFamily="34" charset="0"/>
              </a:rPr>
              <a:t>приумт</a:t>
            </a:r>
            <a:r>
              <a:rPr lang="ru-RU" sz="2400" dirty="0">
                <a:latin typeface="Arial" panose="020B0604020202020204" pitchFamily="34" charset="0"/>
                <a:cs typeface="Arial" panose="020B0604020202020204" pitchFamily="34" charset="0"/>
              </a:rPr>
              <a:t> участие не менее 20-25 человек из Бурятии и соседней Монголии</a:t>
            </a:r>
          </a:p>
        </p:txBody>
      </p:sp>
    </p:spTree>
    <p:extLst>
      <p:ext uri="{BB962C8B-B14F-4D97-AF65-F5344CB8AC3E}">
        <p14:creationId xmlns:p14="http://schemas.microsoft.com/office/powerpoint/2010/main" val="376428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6" name="Заголовок 1"/>
          <p:cNvSpPr>
            <a:spLocks noGrp="1"/>
          </p:cNvSpPr>
          <p:nvPr>
            <p:ph type="title"/>
          </p:nvPr>
        </p:nvSpPr>
        <p:spPr>
          <a:xfrm>
            <a:off x="655379" y="158810"/>
            <a:ext cx="10515600" cy="1325563"/>
          </a:xfrm>
        </p:spPr>
        <p:txBody>
          <a:bodyPr/>
          <a:lstStyle/>
          <a:p>
            <a:r>
              <a:rPr lang="ru-RU" sz="3600" b="1" dirty="0">
                <a:solidFill>
                  <a:srgbClr val="002060"/>
                </a:solidFill>
                <a:latin typeface="Arial" charset="0"/>
                <a:ea typeface="Arial" charset="0"/>
                <a:cs typeface="Arial" charset="0"/>
              </a:rPr>
              <a:t>Результаты проекта</a:t>
            </a:r>
          </a:p>
        </p:txBody>
      </p:sp>
      <p:sp>
        <p:nvSpPr>
          <p:cNvPr id="5" name="Прямоугольник 4"/>
          <p:cNvSpPr/>
          <p:nvPr/>
        </p:nvSpPr>
        <p:spPr>
          <a:xfrm>
            <a:off x="899117" y="1484373"/>
            <a:ext cx="10028124" cy="5262979"/>
          </a:xfrm>
          <a:prstGeom prst="rect">
            <a:avLst/>
          </a:prstGeom>
        </p:spPr>
        <p:txBody>
          <a:bodyPr wrap="square">
            <a:spAutoFit/>
          </a:bodyPr>
          <a:lstStyle/>
          <a:p>
            <a:pPr marL="457200" indent="-457200">
              <a:buFont typeface="Arial" charset="0"/>
              <a:buChar char="•"/>
            </a:pPr>
            <a:r>
              <a:rPr lang="ru-RU" sz="2800" dirty="0"/>
              <a:t> В конкурсе "Вместе 1000 лет" примут участие не менее 10 человек  и будут описаны истории не менее 10 людей старшего возраста</a:t>
            </a:r>
          </a:p>
          <a:p>
            <a:pPr marL="457200" indent="-457200">
              <a:buFont typeface="Arial" charset="0"/>
              <a:buChar char="•"/>
            </a:pPr>
            <a:r>
              <a:rPr lang="ru-RU" sz="2800" dirty="0"/>
              <a:t>В конкурсе "Чемодан историй" примут участие не менее 8 человек и будут подготовлены не менее 8 чемоданов с описание жизни людей старшего возраста</a:t>
            </a:r>
          </a:p>
          <a:p>
            <a:pPr marL="457200" indent="-457200">
              <a:buFont typeface="Arial" charset="0"/>
              <a:buChar char="•"/>
            </a:pPr>
            <a:r>
              <a:rPr lang="ru-RU" sz="2800" dirty="0"/>
              <a:t> В фестивале "Нужные люди" примут участие не менее 30 человек и будут выявлены не менее 10- 15 активистов, оказывающих влияние на местное сообщество, в которых они проживают</a:t>
            </a:r>
          </a:p>
          <a:p>
            <a:pPr marL="457200" indent="-457200">
              <a:buFont typeface="Arial" charset="0"/>
              <a:buChar char="•"/>
            </a:pPr>
            <a:r>
              <a:rPr lang="ru-RU" sz="2800" dirty="0"/>
              <a:t>Обучение в Школе "Серебряных волонтеров" пройдут не менее 30-40 человек</a:t>
            </a:r>
          </a:p>
        </p:txBody>
      </p:sp>
    </p:spTree>
    <p:extLst>
      <p:ext uri="{BB962C8B-B14F-4D97-AF65-F5344CB8AC3E}">
        <p14:creationId xmlns:p14="http://schemas.microsoft.com/office/powerpoint/2010/main" val="334348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6" name="Заголовок 1"/>
          <p:cNvSpPr>
            <a:spLocks noGrp="1"/>
          </p:cNvSpPr>
          <p:nvPr>
            <p:ph type="title"/>
          </p:nvPr>
        </p:nvSpPr>
        <p:spPr>
          <a:xfrm>
            <a:off x="489919" y="700536"/>
            <a:ext cx="10515600" cy="1325563"/>
          </a:xfrm>
        </p:spPr>
        <p:txBody>
          <a:bodyPr/>
          <a:lstStyle/>
          <a:p>
            <a:r>
              <a:rPr lang="ru-RU" b="1" dirty="0">
                <a:solidFill>
                  <a:srgbClr val="002060"/>
                </a:solidFill>
                <a:latin typeface="Arial" charset="0"/>
                <a:ea typeface="Arial" charset="0"/>
                <a:cs typeface="Arial" charset="0"/>
              </a:rPr>
              <a:t>Уникальность проекта</a:t>
            </a:r>
          </a:p>
        </p:txBody>
      </p:sp>
      <p:sp>
        <p:nvSpPr>
          <p:cNvPr id="5" name="Прямоугольник 4"/>
          <p:cNvSpPr/>
          <p:nvPr/>
        </p:nvSpPr>
        <p:spPr>
          <a:xfrm>
            <a:off x="676399" y="1787545"/>
            <a:ext cx="10142639" cy="3785652"/>
          </a:xfrm>
          <a:prstGeom prst="rect">
            <a:avLst/>
          </a:prstGeom>
        </p:spPr>
        <p:txBody>
          <a:bodyPr wrap="square">
            <a:spAutoFit/>
          </a:bodyPr>
          <a:lstStyle/>
          <a:p>
            <a:r>
              <a:rPr lang="ru-RU" sz="2400" dirty="0">
                <a:latin typeface="Arial" charset="0"/>
                <a:ea typeface="Arial" charset="0"/>
                <a:cs typeface="Arial" charset="0"/>
              </a:rPr>
              <a:t>«Серебряные волонтеры Бурятии» прошли фазу младенчества, в 19 районах Бурятии созданы инициативные группы. </a:t>
            </a:r>
          </a:p>
          <a:p>
            <a:r>
              <a:rPr lang="ru-RU" sz="2400" dirty="0">
                <a:latin typeface="Arial" panose="020B0604020202020204" pitchFamily="34" charset="0"/>
                <a:cs typeface="Arial" panose="020B0604020202020204" pitchFamily="34" charset="0"/>
              </a:rPr>
              <a:t>В проекте все мероприятия будут направлены на выявление и оказание помощи «невидимым» старикам", которые как будто живут рядом, но мы их не видим. </a:t>
            </a:r>
          </a:p>
          <a:p>
            <a:r>
              <a:rPr lang="ru-RU" sz="2400" dirty="0">
                <a:latin typeface="Arial" panose="020B0604020202020204" pitchFamily="34" charset="0"/>
                <a:ea typeface="Arial" charset="0"/>
                <a:cs typeface="Arial" panose="020B0604020202020204" pitchFamily="34" charset="0"/>
              </a:rPr>
              <a:t>Впервые мы попытаемся выстроить мотивации для активистов «серебряного» </a:t>
            </a:r>
            <a:r>
              <a:rPr lang="ru-RU" sz="2400" dirty="0" err="1">
                <a:latin typeface="Arial" panose="020B0604020202020204" pitchFamily="34" charset="0"/>
                <a:ea typeface="Arial" charset="0"/>
                <a:cs typeface="Arial" panose="020B0604020202020204" pitchFamily="34" charset="0"/>
              </a:rPr>
              <a:t>волонтерства</a:t>
            </a:r>
            <a:r>
              <a:rPr lang="ru-RU" sz="2400" dirty="0">
                <a:latin typeface="Arial" panose="020B0604020202020204" pitchFamily="34" charset="0"/>
                <a:ea typeface="Arial" charset="0"/>
                <a:cs typeface="Arial" panose="020B0604020202020204" pitchFamily="34" charset="0"/>
              </a:rPr>
              <a:t> заняться именно этой целевой аудиторией</a:t>
            </a:r>
            <a:r>
              <a:rPr lang="ru-RU" sz="2400" dirty="0">
                <a:latin typeface="Arial" charset="0"/>
                <a:ea typeface="Arial" charset="0"/>
                <a:cs typeface="Arial" charset="0"/>
              </a:rPr>
              <a:t>, вовлекая так же в этот процесс активистов «серебряного» возраста из регионов Дальнего Востока, России и близлежащих зарубежных стран</a:t>
            </a:r>
          </a:p>
        </p:txBody>
      </p:sp>
    </p:spTree>
    <p:extLst>
      <p:ext uri="{BB962C8B-B14F-4D97-AF65-F5344CB8AC3E}">
        <p14:creationId xmlns:p14="http://schemas.microsoft.com/office/powerpoint/2010/main" val="70489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32652"/>
            <a:ext cx="10515600" cy="1325563"/>
          </a:xfrm>
        </p:spPr>
        <p:txBody>
          <a:bodyPr>
            <a:normAutofit/>
          </a:bodyPr>
          <a:lstStyle/>
          <a:p>
            <a:r>
              <a:rPr lang="ru-RU" sz="3600" b="1" dirty="0">
                <a:solidFill>
                  <a:srgbClr val="002060"/>
                </a:solidFill>
                <a:latin typeface="Arial" charset="0"/>
                <a:ea typeface="Arial" charset="0"/>
                <a:cs typeface="Arial" charset="0"/>
              </a:rPr>
              <a:t>Бюджет проекта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900" y="4945063"/>
            <a:ext cx="2095500" cy="1625600"/>
          </a:xfrm>
          <a:prstGeom prst="rect">
            <a:avLst/>
          </a:prstGeom>
        </p:spPr>
      </p:pic>
      <p:sp>
        <p:nvSpPr>
          <p:cNvPr id="4" name="Прямоугольник 3"/>
          <p:cNvSpPr/>
          <p:nvPr/>
        </p:nvSpPr>
        <p:spPr>
          <a:xfrm>
            <a:off x="838200" y="3510480"/>
            <a:ext cx="6523324" cy="646331"/>
          </a:xfrm>
          <a:prstGeom prst="rect">
            <a:avLst/>
          </a:prstGeom>
        </p:spPr>
        <p:txBody>
          <a:bodyPr wrap="none">
            <a:spAutoFit/>
          </a:bodyPr>
          <a:lstStyle/>
          <a:p>
            <a:r>
              <a:rPr lang="ru-RU" sz="3600" b="1" dirty="0">
                <a:solidFill>
                  <a:srgbClr val="002060"/>
                </a:solidFill>
                <a:latin typeface="Arial" charset="0"/>
                <a:ea typeface="Arial" charset="0"/>
                <a:cs typeface="Arial" charset="0"/>
              </a:rPr>
              <a:t>Сроки реализации </a:t>
            </a:r>
            <a:r>
              <a:rPr lang="ru-RU" sz="3600" b="1">
                <a:solidFill>
                  <a:srgbClr val="002060"/>
                </a:solidFill>
                <a:latin typeface="Arial" charset="0"/>
                <a:ea typeface="Arial" charset="0"/>
                <a:cs typeface="Arial" charset="0"/>
              </a:rPr>
              <a:t>проекта:</a:t>
            </a:r>
            <a:endParaRPr lang="ru-RU" sz="3600" b="1" dirty="0">
              <a:solidFill>
                <a:srgbClr val="002060"/>
              </a:solidFill>
              <a:latin typeface="Arial" charset="0"/>
              <a:ea typeface="Arial" charset="0"/>
              <a:cs typeface="Arial" charset="0"/>
            </a:endParaRPr>
          </a:p>
        </p:txBody>
      </p:sp>
      <p:sp>
        <p:nvSpPr>
          <p:cNvPr id="6" name="Прямоугольник 5"/>
          <p:cNvSpPr/>
          <p:nvPr/>
        </p:nvSpPr>
        <p:spPr>
          <a:xfrm>
            <a:off x="838200" y="1958215"/>
            <a:ext cx="2617448" cy="584775"/>
          </a:xfrm>
          <a:prstGeom prst="rect">
            <a:avLst/>
          </a:prstGeom>
        </p:spPr>
        <p:txBody>
          <a:bodyPr wrap="none">
            <a:spAutoFit/>
          </a:bodyPr>
          <a:lstStyle/>
          <a:p>
            <a:r>
              <a:rPr lang="ru-RU" sz="3200" b="1" dirty="0">
                <a:latin typeface="Arial" charset="0"/>
                <a:ea typeface="Arial" charset="0"/>
                <a:cs typeface="Arial" charset="0"/>
              </a:rPr>
              <a:t>500 000 руб.</a:t>
            </a:r>
          </a:p>
        </p:txBody>
      </p:sp>
      <p:sp>
        <p:nvSpPr>
          <p:cNvPr id="7" name="Прямоугольник 6"/>
          <p:cNvSpPr/>
          <p:nvPr/>
        </p:nvSpPr>
        <p:spPr>
          <a:xfrm>
            <a:off x="838200" y="4652675"/>
            <a:ext cx="6515373" cy="584775"/>
          </a:xfrm>
          <a:prstGeom prst="rect">
            <a:avLst/>
          </a:prstGeom>
        </p:spPr>
        <p:txBody>
          <a:bodyPr wrap="none">
            <a:spAutoFit/>
          </a:bodyPr>
          <a:lstStyle/>
          <a:p>
            <a:r>
              <a:rPr lang="ru-RU" sz="3200" b="1" dirty="0">
                <a:latin typeface="Arial" charset="0"/>
                <a:ea typeface="Arial" charset="0"/>
                <a:cs typeface="Arial" charset="0"/>
              </a:rPr>
              <a:t>С декабря 2020 по ноябрь 2020</a:t>
            </a:r>
          </a:p>
        </p:txBody>
      </p:sp>
    </p:spTree>
    <p:extLst>
      <p:ext uri="{BB962C8B-B14F-4D97-AF65-F5344CB8AC3E}">
        <p14:creationId xmlns:p14="http://schemas.microsoft.com/office/powerpoint/2010/main" val="25843123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665</Words>
  <Application>Microsoft Office PowerPoint</Application>
  <PresentationFormat>Широкоэкранный</PresentationFormat>
  <Paragraphs>35</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Презентация PowerPoint</vt:lpstr>
      <vt:lpstr>Описание проблемы</vt:lpstr>
      <vt:lpstr>Цели проекта:  Оказание помощи активистам движения "Серебряные волонтеры Бурятии" в выявлении активных людей старшего возраста их вовлечение в оказание помощи "невидимым" старикам </vt:lpstr>
      <vt:lpstr>Механизм решения проблемы</vt:lpstr>
      <vt:lpstr>Механизм решения проблемы</vt:lpstr>
      <vt:lpstr>Результаты проекта</vt:lpstr>
      <vt:lpstr>Результаты проекта</vt:lpstr>
      <vt:lpstr>Уникальность проекта</vt:lpstr>
      <vt:lpstr>Бюджет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Анатолий Грудинин</cp:lastModifiedBy>
  <cp:revision>92</cp:revision>
  <cp:lastPrinted>2019-08-19T07:39:53Z</cp:lastPrinted>
  <dcterms:created xsi:type="dcterms:W3CDTF">2019-08-18T15:07:00Z</dcterms:created>
  <dcterms:modified xsi:type="dcterms:W3CDTF">2020-04-30T07:49:18Z</dcterms:modified>
</cp:coreProperties>
</file>