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9" r:id="rId6"/>
    <p:sldId id="280" r:id="rId7"/>
    <p:sldId id="259" r:id="rId8"/>
    <p:sldId id="281" r:id="rId9"/>
    <p:sldId id="262" r:id="rId10"/>
    <p:sldId id="261" r:id="rId11"/>
    <p:sldId id="263" r:id="rId12"/>
    <p:sldId id="264" r:id="rId13"/>
    <p:sldId id="265" r:id="rId14"/>
    <p:sldId id="267" r:id="rId15"/>
    <p:sldId id="269" r:id="rId16"/>
    <p:sldId id="270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0693400" cy="7556500"/>
  <p:notesSz cx="10693400" cy="7556500"/>
  <p:embeddedFontLst>
    <p:embeddedFont>
      <p:font typeface="Trebuchet MS" pitchFamily="34" charset="0"/>
      <p:regular r:id="rId27"/>
      <p:bold r:id="rId28"/>
      <p:italic r:id="rId29"/>
      <p:boldItalic r:id="rId30"/>
    </p:embeddedFont>
    <p:embeddedFont>
      <p:font typeface="Arial Narrow" pitchFamily="34" charset="0"/>
      <p:regular r:id="rId31"/>
      <p:bold r:id="rId32"/>
      <p:italic r:id="rId33"/>
      <p:boldItalic r:id="rId34"/>
    </p:embeddedFont>
    <p:embeddedFont>
      <p:font typeface="Book Antiqua" pitchFamily="18" charset="0"/>
      <p:regular r:id="rId35"/>
      <p:bold r:id="rId36"/>
      <p:italic r:id="rId37"/>
      <p:boldItalic r:id="rId38"/>
    </p:embeddedFont>
    <p:embeddedFont>
      <p:font typeface="Gill Sans MT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33" y="-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2319" y="2953172"/>
            <a:ext cx="4708761" cy="488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8667" y="2790492"/>
            <a:ext cx="9176064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9880600" cy="6015355"/>
            </a:xfrm>
            <a:custGeom>
              <a:avLst/>
              <a:gdLst/>
              <a:ahLst/>
              <a:cxnLst/>
              <a:rect l="l" t="t" r="r" b="b"/>
              <a:pathLst>
                <a:path w="9880600" h="6015355">
                  <a:moveTo>
                    <a:pt x="9880274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5592222" y="0"/>
                  </a:lnTo>
                  <a:lnTo>
                    <a:pt x="9880274" y="6015037"/>
                  </a:lnTo>
                  <a:close/>
                </a:path>
              </a:pathLst>
            </a:custGeom>
            <a:solidFill>
              <a:srgbClr val="313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9368" y="770737"/>
              <a:ext cx="4924031" cy="601503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11328" y="770737"/>
              <a:ext cx="2482215" cy="3559175"/>
            </a:xfrm>
            <a:custGeom>
              <a:avLst/>
              <a:gdLst/>
              <a:ahLst/>
              <a:cxnLst/>
              <a:rect l="l" t="t" r="r" b="b"/>
              <a:pathLst>
                <a:path w="2482215" h="3559175">
                  <a:moveTo>
                    <a:pt x="2482071" y="3558774"/>
                  </a:moveTo>
                  <a:lnTo>
                    <a:pt x="0" y="0"/>
                  </a:lnTo>
                  <a:lnTo>
                    <a:pt x="2482071" y="0"/>
                  </a:lnTo>
                  <a:lnTo>
                    <a:pt x="2482071" y="3558774"/>
                  </a:lnTo>
                  <a:close/>
                </a:path>
              </a:pathLst>
            </a:custGeom>
            <a:solidFill>
              <a:srgbClr val="313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8802" y="5376243"/>
            <a:ext cx="8186898" cy="834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00"/>
              </a:lnSpc>
              <a:spcBef>
                <a:spcPts val="100"/>
              </a:spcBef>
            </a:pPr>
            <a:r>
              <a:rPr sz="1500" spc="60" dirty="0">
                <a:solidFill>
                  <a:srgbClr val="FFFFFF"/>
                </a:solidFill>
                <a:latin typeface="Trebuchet MS"/>
                <a:cs typeface="Trebuchet MS"/>
              </a:rPr>
              <a:t>Подготовлено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Trebuchet MS"/>
                <a:cs typeface="Trebuchet MS"/>
              </a:rPr>
              <a:t>специалистом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rebuchet MS"/>
                <a:cs typeface="Trebuchet MS"/>
              </a:rPr>
              <a:t>работе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rebuchet MS"/>
                <a:cs typeface="Trebuchet MS"/>
              </a:rPr>
              <a:t>молодежью </a:t>
            </a:r>
            <a:r>
              <a:rPr sz="1500" spc="90" dirty="0">
                <a:solidFill>
                  <a:srgbClr val="FFFFFF"/>
                </a:solidFill>
                <a:latin typeface="Trebuchet MS"/>
                <a:cs typeface="Trebuchet MS"/>
              </a:rPr>
              <a:t>ГСЦ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1500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1500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Омска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rebuchet MS"/>
                <a:cs typeface="Trebuchet MS"/>
              </a:rPr>
              <a:t>Анной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0" dirty="0" err="1">
                <a:solidFill>
                  <a:srgbClr val="FFFFFF"/>
                </a:solidFill>
                <a:latin typeface="Trebuchet MS"/>
                <a:cs typeface="Trebuchet MS"/>
              </a:rPr>
              <a:t>Вдовиной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lang="ru-RU" sz="1500" spc="-4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14500"/>
              </a:lnSpc>
              <a:spcBef>
                <a:spcPts val="100"/>
              </a:spcBef>
            </a:pPr>
            <a:r>
              <a:rPr sz="1500" dirty="0" smtClean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5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55" dirty="0" err="1">
                <a:solidFill>
                  <a:srgbClr val="FFFFFF"/>
                </a:solidFill>
                <a:latin typeface="Trebuchet MS"/>
                <a:cs typeface="Trebuchet MS"/>
              </a:rPr>
              <a:t>волонтером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500" spc="100" dirty="0" smtClean="0">
                <a:solidFill>
                  <a:srgbClr val="FFFFFF"/>
                </a:solidFill>
                <a:latin typeface="Trebuchet MS"/>
                <a:cs typeface="Trebuchet MS"/>
              </a:rPr>
              <a:t>проекта </a:t>
            </a:r>
          </a:p>
          <a:p>
            <a:pPr marL="12700" marR="5080">
              <a:lnSpc>
                <a:spcPct val="114500"/>
              </a:lnSpc>
              <a:spcBef>
                <a:spcPts val="100"/>
              </a:spcBef>
            </a:pPr>
            <a:r>
              <a:rPr lang="ru-RU" sz="1500" spc="100" dirty="0" smtClean="0">
                <a:solidFill>
                  <a:srgbClr val="FFFFFF"/>
                </a:solidFill>
                <a:latin typeface="Trebuchet MS"/>
                <a:cs typeface="Trebuchet MS"/>
              </a:rPr>
              <a:t>«Экскурсионный маршрут «Жемчужина омских окраин»</a:t>
            </a:r>
            <a:r>
              <a:rPr lang="ru-RU" sz="1500" spc="75" dirty="0" smtClean="0">
                <a:solidFill>
                  <a:srgbClr val="FFFFFF"/>
                </a:solidFill>
                <a:latin typeface="Arial Narrow"/>
                <a:cs typeface="Trebuchet MS"/>
              </a:rPr>
              <a:t>»</a:t>
            </a:r>
            <a:r>
              <a:rPr sz="1500" spc="155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Юлией</a:t>
            </a:r>
            <a:r>
              <a:rPr sz="15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rebuchet MS"/>
                <a:cs typeface="Trebuchet MS"/>
              </a:rPr>
              <a:t>Ковальчук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8803" y="1926056"/>
            <a:ext cx="4305300" cy="266763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4079"/>
              </a:lnSpc>
              <a:spcBef>
                <a:spcPts val="575"/>
              </a:spcBef>
            </a:pPr>
            <a:r>
              <a:rPr sz="3750" spc="265" dirty="0">
                <a:solidFill>
                  <a:srgbClr val="FFFFFF"/>
                </a:solidFill>
                <a:latin typeface="Book Antiqua"/>
                <a:cs typeface="Book Antiqua"/>
              </a:rPr>
              <a:t>Создание </a:t>
            </a:r>
            <a:r>
              <a:rPr sz="3750" spc="320" dirty="0">
                <a:solidFill>
                  <a:srgbClr val="FFFFFF"/>
                </a:solidFill>
                <a:latin typeface="Book Antiqua"/>
                <a:cs typeface="Book Antiqua"/>
              </a:rPr>
              <a:t>экскурсионных </a:t>
            </a:r>
            <a:r>
              <a:rPr sz="3750" spc="390" dirty="0">
                <a:solidFill>
                  <a:srgbClr val="FFFFFF"/>
                </a:solidFill>
                <a:latin typeface="Book Antiqua"/>
                <a:cs typeface="Book Antiqua"/>
              </a:rPr>
              <a:t>аудио-</a:t>
            </a:r>
            <a:r>
              <a:rPr sz="3750" spc="360" dirty="0">
                <a:solidFill>
                  <a:srgbClr val="FFFFFF"/>
                </a:solidFill>
                <a:latin typeface="Book Antiqua"/>
                <a:cs typeface="Book Antiqua"/>
              </a:rPr>
              <a:t>гидов</a:t>
            </a:r>
            <a:r>
              <a:rPr sz="375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750" spc="280" dirty="0">
                <a:solidFill>
                  <a:srgbClr val="FFFFFF"/>
                </a:solidFill>
                <a:latin typeface="Book Antiqua"/>
                <a:cs typeface="Book Antiqua"/>
              </a:rPr>
              <a:t>на </a:t>
            </a:r>
            <a:r>
              <a:rPr sz="3750" spc="345" dirty="0">
                <a:solidFill>
                  <a:srgbClr val="FFFFFF"/>
                </a:solidFill>
                <a:latin typeface="Book Antiqua"/>
                <a:cs typeface="Book Antiqua"/>
              </a:rPr>
              <a:t>платформе</a:t>
            </a:r>
            <a:r>
              <a:rPr sz="375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750" spc="475" dirty="0">
                <a:solidFill>
                  <a:srgbClr val="FFFFFF"/>
                </a:solidFill>
                <a:latin typeface="Book Antiqua"/>
                <a:cs typeface="Book Antiqua"/>
              </a:rPr>
              <a:t>«izi- </a:t>
            </a:r>
            <a:r>
              <a:rPr sz="3750" spc="125" dirty="0">
                <a:solidFill>
                  <a:srgbClr val="FFFFFF"/>
                </a:solidFill>
                <a:latin typeface="Book Antiqua"/>
                <a:cs typeface="Book Antiqua"/>
              </a:rPr>
              <a:t>TRAVEL».</a:t>
            </a:r>
            <a:endParaRPr sz="37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8492"/>
            <a:ext cx="5346700" cy="5997575"/>
          </a:xfrm>
          <a:custGeom>
            <a:avLst/>
            <a:gdLst/>
            <a:ahLst/>
            <a:cxnLst/>
            <a:rect l="l" t="t" r="r" b="b"/>
            <a:pathLst>
              <a:path w="5346700" h="5997575">
                <a:moveTo>
                  <a:pt x="5346700" y="5997282"/>
                </a:moveTo>
                <a:lnTo>
                  <a:pt x="0" y="5997282"/>
                </a:lnTo>
                <a:lnTo>
                  <a:pt x="0" y="0"/>
                </a:lnTo>
                <a:lnTo>
                  <a:pt x="5346700" y="0"/>
                </a:lnTo>
                <a:lnTo>
                  <a:pt x="5346700" y="5997282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7700" y="806450"/>
            <a:ext cx="635000" cy="635000"/>
          </a:xfrm>
          <a:custGeom>
            <a:avLst/>
            <a:gdLst/>
            <a:ahLst/>
            <a:cxnLst/>
            <a:rect l="l" t="t" r="r" b="b"/>
            <a:pathLst>
              <a:path w="635000" h="635000">
                <a:moveTo>
                  <a:pt x="0" y="634898"/>
                </a:moveTo>
                <a:lnTo>
                  <a:pt x="0" y="0"/>
                </a:lnTo>
                <a:lnTo>
                  <a:pt x="634949" y="0"/>
                </a:lnTo>
                <a:lnTo>
                  <a:pt x="0" y="634898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2551" y="1372247"/>
            <a:ext cx="635000" cy="635000"/>
          </a:xfrm>
          <a:custGeom>
            <a:avLst/>
            <a:gdLst/>
            <a:ahLst/>
            <a:cxnLst/>
            <a:rect l="l" t="t" r="r" b="b"/>
            <a:pathLst>
              <a:path w="635000" h="635000">
                <a:moveTo>
                  <a:pt x="0" y="634898"/>
                </a:moveTo>
                <a:lnTo>
                  <a:pt x="0" y="0"/>
                </a:lnTo>
                <a:lnTo>
                  <a:pt x="634949" y="0"/>
                </a:lnTo>
                <a:lnTo>
                  <a:pt x="0" y="634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10" y="2228521"/>
            <a:ext cx="4287989" cy="2862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3900" y="1492250"/>
            <a:ext cx="4419600" cy="33528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55611" y="5160330"/>
            <a:ext cx="4773930" cy="1833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1700" dirty="0">
                <a:latin typeface="Trebuchet MS"/>
                <a:cs typeface="Trebuchet MS"/>
              </a:rPr>
              <a:t>Экскурсию</a:t>
            </a:r>
            <a:r>
              <a:rPr sz="1700" spc="75" dirty="0">
                <a:latin typeface="Trebuchet MS"/>
                <a:cs typeface="Trebuchet MS"/>
              </a:rPr>
              <a:t> </a:t>
            </a:r>
            <a:r>
              <a:rPr sz="1700" spc="55" dirty="0">
                <a:latin typeface="Trebuchet MS"/>
                <a:cs typeface="Trebuchet MS"/>
              </a:rPr>
              <a:t>по</a:t>
            </a:r>
            <a:r>
              <a:rPr sz="1700" spc="8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экспонатам</a:t>
            </a:r>
            <a:r>
              <a:rPr sz="1700" spc="7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и</a:t>
            </a:r>
            <a:r>
              <a:rPr sz="1700" spc="8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экспозициям</a:t>
            </a:r>
            <a:r>
              <a:rPr sz="1700" spc="75" dirty="0">
                <a:latin typeface="Trebuchet MS"/>
                <a:cs typeface="Trebuchet MS"/>
              </a:rPr>
              <a:t> </a:t>
            </a:r>
            <a:r>
              <a:rPr sz="1700" spc="-50" dirty="0">
                <a:latin typeface="Trebuchet MS"/>
                <a:cs typeface="Trebuchet MS"/>
              </a:rPr>
              <a:t>в </a:t>
            </a:r>
            <a:r>
              <a:rPr sz="1700" spc="-10" dirty="0">
                <a:latin typeface="Trebuchet MS"/>
                <a:cs typeface="Trebuchet MS"/>
              </a:rPr>
              <a:t>музеях</a:t>
            </a:r>
            <a:r>
              <a:rPr sz="1700" spc="8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автоматически</a:t>
            </a:r>
            <a:r>
              <a:rPr sz="1700" spc="8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прослушать</a:t>
            </a:r>
            <a:r>
              <a:rPr sz="1700" spc="90" dirty="0">
                <a:latin typeface="Trebuchet MS"/>
                <a:cs typeface="Trebuchet MS"/>
              </a:rPr>
              <a:t> </a:t>
            </a:r>
            <a:r>
              <a:rPr sz="1700" spc="-25" dirty="0">
                <a:latin typeface="Trebuchet MS"/>
                <a:cs typeface="Trebuchet MS"/>
              </a:rPr>
              <a:t>не </a:t>
            </a:r>
            <a:r>
              <a:rPr sz="1700" dirty="0">
                <a:latin typeface="Trebuchet MS"/>
                <a:cs typeface="Trebuchet MS"/>
              </a:rPr>
              <a:t>получится</a:t>
            </a:r>
            <a:r>
              <a:rPr sz="1700" dirty="0">
                <a:latin typeface="Arial Narrow"/>
                <a:cs typeface="Arial Narrow"/>
              </a:rPr>
              <a:t>.</a:t>
            </a:r>
            <a:r>
              <a:rPr sz="1700" spc="125" dirty="0">
                <a:latin typeface="Arial Narrow"/>
                <a:cs typeface="Arial Narrow"/>
              </a:rPr>
              <a:t> </a:t>
            </a:r>
            <a:r>
              <a:rPr sz="1700" dirty="0">
                <a:latin typeface="Trebuchet MS"/>
                <a:cs typeface="Trebuchet MS"/>
              </a:rPr>
              <a:t>Слишком</a:t>
            </a:r>
            <a:r>
              <a:rPr sz="1700" spc="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много объектов</a:t>
            </a:r>
            <a:r>
              <a:rPr sz="1700" spc="5" dirty="0">
                <a:latin typeface="Trebuchet MS"/>
                <a:cs typeface="Trebuchet MS"/>
              </a:rPr>
              <a:t> </a:t>
            </a:r>
            <a:r>
              <a:rPr sz="1700" dirty="0" err="1">
                <a:latin typeface="Trebuchet MS"/>
                <a:cs typeface="Trebuchet MS"/>
              </a:rPr>
              <a:t>на</a:t>
            </a:r>
            <a:r>
              <a:rPr sz="1700" spc="5" dirty="0">
                <a:latin typeface="Trebuchet MS"/>
                <a:cs typeface="Trebuchet MS"/>
              </a:rPr>
              <a:t> </a:t>
            </a:r>
            <a:r>
              <a:rPr lang="ru-RU" sz="1700" spc="-10" dirty="0" smtClean="0">
                <a:latin typeface="Trebuchet MS"/>
                <a:cs typeface="Trebuchet MS"/>
              </a:rPr>
              <a:t>небольшой</a:t>
            </a:r>
            <a:r>
              <a:rPr sz="1700" spc="105" dirty="0" smtClean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территории</a:t>
            </a:r>
            <a:r>
              <a:rPr sz="1700" dirty="0">
                <a:latin typeface="Arial Narrow"/>
                <a:cs typeface="Arial Narrow"/>
              </a:rPr>
              <a:t>.</a:t>
            </a:r>
            <a:r>
              <a:rPr sz="1700" spc="235" dirty="0">
                <a:latin typeface="Arial Narrow"/>
                <a:cs typeface="Arial Narrow"/>
              </a:rPr>
              <a:t> </a:t>
            </a:r>
            <a:r>
              <a:rPr sz="1700" spc="65" dirty="0">
                <a:latin typeface="Trebuchet MS"/>
                <a:cs typeface="Trebuchet MS"/>
              </a:rPr>
              <a:t>Поэтому</a:t>
            </a:r>
            <a:r>
              <a:rPr sz="1700" spc="105" dirty="0">
                <a:latin typeface="Trebuchet MS"/>
                <a:cs typeface="Trebuchet MS"/>
              </a:rPr>
              <a:t> </a:t>
            </a:r>
            <a:r>
              <a:rPr sz="1700" spc="-10" dirty="0">
                <a:latin typeface="Trebuchet MS"/>
                <a:cs typeface="Trebuchet MS"/>
              </a:rPr>
              <a:t>придется </a:t>
            </a:r>
            <a:r>
              <a:rPr sz="1700" dirty="0" err="1">
                <a:latin typeface="Trebuchet MS"/>
                <a:cs typeface="Trebuchet MS"/>
              </a:rPr>
              <a:t>воспользоваться</a:t>
            </a:r>
            <a:r>
              <a:rPr sz="1700" spc="-20" dirty="0"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списком</a:t>
            </a:r>
            <a:r>
              <a:rPr lang="ru-RU" sz="1700" dirty="0" smtClean="0">
                <a:solidFill>
                  <a:schemeClr val="tx1"/>
                </a:solidFill>
                <a:latin typeface="Trebuchet MS"/>
                <a:cs typeface="Trebuchet MS"/>
              </a:rPr>
              <a:t> локаций </a:t>
            </a:r>
            <a:r>
              <a:rPr sz="1700" dirty="0" smtClean="0">
                <a:solidFill>
                  <a:schemeClr val="tx1"/>
                </a:solidFill>
                <a:latin typeface="Trebuchet MS"/>
                <a:cs typeface="Trebuchet MS"/>
              </a:rPr>
              <a:t>и</a:t>
            </a:r>
            <a:r>
              <a:rPr sz="1700" spc="-1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chemeClr val="tx1"/>
                </a:solidFill>
                <a:latin typeface="Trebuchet MS"/>
                <a:cs typeface="Trebuchet MS"/>
              </a:rPr>
              <a:t>двигаться</a:t>
            </a:r>
            <a:r>
              <a:rPr sz="1700" spc="-1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1700" spc="55" dirty="0">
                <a:solidFill>
                  <a:schemeClr val="tx1"/>
                </a:solidFill>
                <a:latin typeface="Trebuchet MS"/>
                <a:cs typeface="Trebuchet MS"/>
              </a:rPr>
              <a:t>по</a:t>
            </a:r>
            <a:r>
              <a:rPr sz="1700" spc="-1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Trebuchet MS"/>
                <a:cs typeface="Trebuchet MS"/>
              </a:rPr>
              <a:t>нему</a:t>
            </a:r>
            <a:r>
              <a:rPr sz="1700" spc="-10" dirty="0">
                <a:solidFill>
                  <a:schemeClr val="tx1"/>
                </a:solidFill>
                <a:latin typeface="Arial Narrow"/>
                <a:cs typeface="Arial Narrow"/>
              </a:rPr>
              <a:t>.</a:t>
            </a:r>
            <a:endParaRPr sz="17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300" y="196850"/>
            <a:ext cx="1021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55" dirty="0" smtClean="0"/>
              <a:t>«Музейный»</a:t>
            </a:r>
            <a:r>
              <a:rPr lang="ru-RU" spc="-30" dirty="0" smtClean="0"/>
              <a:t> </a:t>
            </a:r>
            <a:r>
              <a:rPr lang="ru-RU" spc="50" dirty="0" smtClean="0"/>
              <a:t>виртуального</a:t>
            </a:r>
            <a:r>
              <a:rPr lang="ru-RU" spc="-30" dirty="0" smtClean="0"/>
              <a:t> </a:t>
            </a:r>
            <a:r>
              <a:rPr lang="ru-RU" spc="-20" dirty="0" smtClean="0"/>
              <a:t>гид в приложении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4050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171" y="1155700"/>
              <a:ext cx="8493328" cy="5253477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41300" y="120650"/>
            <a:ext cx="10134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Дополнительные функции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в приложении</a:t>
            </a:r>
            <a:endParaRPr lang="ru-RU" sz="2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100" y="6673850"/>
            <a:ext cx="1021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55" dirty="0" smtClean="0"/>
              <a:t>     Помимо просматривания изображений, чтения текста и прослушивания аудио-истории      можно просмотреть видеосюжет и проверить свою эрудицию, ответив на вопросы викторины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8642"/>
            <a:ext cx="10693400" cy="6017260"/>
            <a:chOff x="0" y="768642"/>
            <a:chExt cx="10693400" cy="6017260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313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70938" y="768642"/>
              <a:ext cx="2322830" cy="2322830"/>
            </a:xfrm>
            <a:custGeom>
              <a:avLst/>
              <a:gdLst/>
              <a:ahLst/>
              <a:cxnLst/>
              <a:rect l="l" t="t" r="r" b="b"/>
              <a:pathLst>
                <a:path w="2322829" h="2322830">
                  <a:moveTo>
                    <a:pt x="2322410" y="2322474"/>
                  </a:moveTo>
                  <a:lnTo>
                    <a:pt x="0" y="0"/>
                  </a:lnTo>
                  <a:lnTo>
                    <a:pt x="2322410" y="0"/>
                  </a:lnTo>
                  <a:lnTo>
                    <a:pt x="2322410" y="2322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98600"/>
              <a:ext cx="10693400" cy="49476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65408" y="1024255"/>
            <a:ext cx="316293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FFFFFF"/>
                </a:solidFill>
              </a:rPr>
              <a:t>Механизм</a:t>
            </a:r>
            <a:r>
              <a:rPr sz="2100" spc="180" dirty="0">
                <a:solidFill>
                  <a:srgbClr val="FFFFFF"/>
                </a:solidFill>
              </a:rPr>
              <a:t> </a:t>
            </a:r>
            <a:r>
              <a:rPr sz="2100" dirty="0">
                <a:solidFill>
                  <a:srgbClr val="FFFFFF"/>
                </a:solidFill>
              </a:rPr>
              <a:t>создания</a:t>
            </a:r>
            <a:r>
              <a:rPr sz="2100" spc="180" dirty="0">
                <a:solidFill>
                  <a:srgbClr val="FFFFFF"/>
                </a:solidFill>
              </a:rPr>
              <a:t> </a:t>
            </a:r>
            <a:r>
              <a:rPr sz="2100" spc="-20" dirty="0">
                <a:solidFill>
                  <a:srgbClr val="FFFFFF"/>
                </a:solidFill>
              </a:rPr>
              <a:t>гида</a:t>
            </a:r>
            <a:endParaRPr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324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767" y="1638299"/>
              <a:ext cx="5118354" cy="4279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8200" y="1638299"/>
              <a:ext cx="4288129" cy="42799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546100" y="6064250"/>
            <a:ext cx="998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 smtClean="0">
                <a:solidFill>
                  <a:schemeClr val="bg1"/>
                </a:solidFill>
              </a:rPr>
              <a:t>Регистрация </a:t>
            </a:r>
            <a:r>
              <a:rPr lang="ru-RU" dirty="0">
                <a:solidFill>
                  <a:schemeClr val="bg1"/>
                </a:solidFill>
              </a:rPr>
              <a:t>на платформе и создание личного </a:t>
            </a:r>
            <a:r>
              <a:rPr lang="ru-RU" dirty="0" smtClean="0">
                <a:solidFill>
                  <a:schemeClr val="bg1"/>
                </a:solidFill>
              </a:rPr>
              <a:t>кабинета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1300" y="882650"/>
            <a:ext cx="33512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FFFFFF"/>
                </a:solidFill>
              </a:rPr>
              <a:t>Механизм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dirty="0" smtClean="0">
                <a:solidFill>
                  <a:srgbClr val="FFFFFF"/>
                </a:solidFill>
              </a:rPr>
              <a:t>создания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spc="-20" dirty="0" smtClean="0">
                <a:solidFill>
                  <a:srgbClr val="FFFFFF"/>
                </a:solidFill>
              </a:rPr>
              <a:t>гида</a:t>
            </a:r>
            <a:endParaRPr lang="ru-RU" sz="2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15744"/>
            <a:ext cx="10693400" cy="4126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5100" y="958850"/>
            <a:ext cx="33512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FFFFFF"/>
                </a:solidFill>
              </a:rPr>
              <a:t>Механизм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dirty="0" smtClean="0">
                <a:solidFill>
                  <a:srgbClr val="FFFFFF"/>
                </a:solidFill>
              </a:rPr>
              <a:t>создания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spc="-20" dirty="0" smtClean="0">
                <a:solidFill>
                  <a:srgbClr val="FFFFFF"/>
                </a:solidFill>
              </a:rPr>
              <a:t>гида</a:t>
            </a:r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729739" cy="1729739"/>
            </a:xfrm>
            <a:custGeom>
              <a:avLst/>
              <a:gdLst/>
              <a:ahLst/>
              <a:cxnLst/>
              <a:rect l="l" t="t" r="r" b="b"/>
              <a:pathLst>
                <a:path w="1729739" h="1729739">
                  <a:moveTo>
                    <a:pt x="0" y="1729130"/>
                  </a:moveTo>
                  <a:lnTo>
                    <a:pt x="0" y="0"/>
                  </a:lnTo>
                  <a:lnTo>
                    <a:pt x="1729130" y="0"/>
                  </a:lnTo>
                  <a:lnTo>
                    <a:pt x="0" y="1729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00" y="1185970"/>
              <a:ext cx="8153400" cy="4995804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4356100" y="806450"/>
            <a:ext cx="33512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FFFFFF"/>
                </a:solidFill>
              </a:rPr>
              <a:t>Механизм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dirty="0" smtClean="0">
                <a:solidFill>
                  <a:srgbClr val="FFFFFF"/>
                </a:solidFill>
              </a:rPr>
              <a:t>создания</a:t>
            </a:r>
            <a:r>
              <a:rPr lang="ru-RU" sz="2100" spc="180" dirty="0" smtClean="0">
                <a:solidFill>
                  <a:srgbClr val="FFFFFF"/>
                </a:solidFill>
              </a:rPr>
              <a:t> </a:t>
            </a:r>
            <a:r>
              <a:rPr lang="ru-RU" sz="2100" spc="-20" dirty="0" smtClean="0">
                <a:solidFill>
                  <a:srgbClr val="FFFFFF"/>
                </a:solidFill>
              </a:rPr>
              <a:t>гида</a:t>
            </a:r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" y="1358900"/>
              <a:ext cx="10653455" cy="48252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5402" y="2419997"/>
              <a:ext cx="4155440" cy="0"/>
            </a:xfrm>
            <a:custGeom>
              <a:avLst/>
              <a:gdLst/>
              <a:ahLst/>
              <a:cxnLst/>
              <a:rect l="l" t="t" r="r" b="b"/>
              <a:pathLst>
                <a:path w="4155440">
                  <a:moveTo>
                    <a:pt x="0" y="0"/>
                  </a:moveTo>
                  <a:lnTo>
                    <a:pt x="4154888" y="0"/>
                  </a:lnTo>
                </a:path>
              </a:pathLst>
            </a:custGeom>
            <a:ln w="27847">
              <a:solidFill>
                <a:srgbClr val="FF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908300" y="196850"/>
            <a:ext cx="52277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chemeClr val="tx1"/>
                </a:solidFill>
              </a:rPr>
              <a:t>Создание пешего тура. Начальный этап</a:t>
            </a:r>
            <a:endParaRPr lang="ru-RU" sz="2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60700" y="196850"/>
            <a:ext cx="52277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chemeClr val="tx1"/>
                </a:solidFill>
              </a:rPr>
              <a:t>Создание пешего тура. Начальный этап</a:t>
            </a: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957"/>
            <a:ext cx="10693401" cy="51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070" y="3549650"/>
            <a:ext cx="716433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8523895" y="4616246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2169503" y="2169515"/>
                  </a:moveTo>
                  <a:lnTo>
                    <a:pt x="0" y="2169515"/>
                  </a:lnTo>
                  <a:lnTo>
                    <a:pt x="2169503" y="0"/>
                  </a:lnTo>
                  <a:lnTo>
                    <a:pt x="2169503" y="2169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08053"/>
              <a:ext cx="10693399" cy="4539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8972" y="2211438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4" h="310514">
                  <a:moveTo>
                    <a:pt x="155079" y="310210"/>
                  </a:moveTo>
                  <a:lnTo>
                    <a:pt x="95721" y="298481"/>
                  </a:lnTo>
                  <a:lnTo>
                    <a:pt x="45440" y="264769"/>
                  </a:lnTo>
                  <a:lnTo>
                    <a:pt x="11728" y="214482"/>
                  </a:lnTo>
                  <a:lnTo>
                    <a:pt x="0" y="155079"/>
                  </a:lnTo>
                  <a:lnTo>
                    <a:pt x="2978" y="124609"/>
                  </a:lnTo>
                  <a:lnTo>
                    <a:pt x="25974" y="69102"/>
                  </a:lnTo>
                  <a:lnTo>
                    <a:pt x="69102" y="25969"/>
                  </a:lnTo>
                  <a:lnTo>
                    <a:pt x="124609" y="2976"/>
                  </a:lnTo>
                  <a:lnTo>
                    <a:pt x="155079" y="0"/>
                  </a:lnTo>
                  <a:lnTo>
                    <a:pt x="185579" y="2976"/>
                  </a:lnTo>
                  <a:lnTo>
                    <a:pt x="206378" y="9270"/>
                  </a:lnTo>
                  <a:lnTo>
                    <a:pt x="155079" y="9270"/>
                  </a:lnTo>
                  <a:lnTo>
                    <a:pt x="126438" y="12074"/>
                  </a:lnTo>
                  <a:lnTo>
                    <a:pt x="74248" y="33702"/>
                  </a:lnTo>
                  <a:lnTo>
                    <a:pt x="33704" y="74246"/>
                  </a:lnTo>
                  <a:lnTo>
                    <a:pt x="12085" y="126433"/>
                  </a:lnTo>
                  <a:lnTo>
                    <a:pt x="9283" y="155079"/>
                  </a:lnTo>
                  <a:lnTo>
                    <a:pt x="12085" y="183742"/>
                  </a:lnTo>
                  <a:lnTo>
                    <a:pt x="33704" y="235918"/>
                  </a:lnTo>
                  <a:lnTo>
                    <a:pt x="74248" y="276454"/>
                  </a:lnTo>
                  <a:lnTo>
                    <a:pt x="126438" y="298074"/>
                  </a:lnTo>
                  <a:lnTo>
                    <a:pt x="155079" y="300875"/>
                  </a:lnTo>
                  <a:lnTo>
                    <a:pt x="206574" y="300875"/>
                  </a:lnTo>
                  <a:lnTo>
                    <a:pt x="185579" y="307232"/>
                  </a:lnTo>
                  <a:lnTo>
                    <a:pt x="155079" y="310210"/>
                  </a:lnTo>
                  <a:close/>
                </a:path>
                <a:path w="310514" h="310514">
                  <a:moveTo>
                    <a:pt x="206574" y="300875"/>
                  </a:moveTo>
                  <a:lnTo>
                    <a:pt x="155079" y="300875"/>
                  </a:lnTo>
                  <a:lnTo>
                    <a:pt x="183747" y="298074"/>
                  </a:lnTo>
                  <a:lnTo>
                    <a:pt x="210904" y="289845"/>
                  </a:lnTo>
                  <a:lnTo>
                    <a:pt x="258165" y="258165"/>
                  </a:lnTo>
                  <a:lnTo>
                    <a:pt x="289852" y="210899"/>
                  </a:lnTo>
                  <a:lnTo>
                    <a:pt x="300888" y="155079"/>
                  </a:lnTo>
                  <a:lnTo>
                    <a:pt x="298084" y="126433"/>
                  </a:lnTo>
                  <a:lnTo>
                    <a:pt x="276456" y="74246"/>
                  </a:lnTo>
                  <a:lnTo>
                    <a:pt x="235920" y="33702"/>
                  </a:lnTo>
                  <a:lnTo>
                    <a:pt x="183747" y="12074"/>
                  </a:lnTo>
                  <a:lnTo>
                    <a:pt x="155079" y="9270"/>
                  </a:lnTo>
                  <a:lnTo>
                    <a:pt x="206378" y="9270"/>
                  </a:lnTo>
                  <a:lnTo>
                    <a:pt x="241106" y="25969"/>
                  </a:lnTo>
                  <a:lnTo>
                    <a:pt x="284240" y="69124"/>
                  </a:lnTo>
                  <a:lnTo>
                    <a:pt x="307233" y="124616"/>
                  </a:lnTo>
                  <a:lnTo>
                    <a:pt x="310210" y="155079"/>
                  </a:lnTo>
                  <a:lnTo>
                    <a:pt x="307233" y="185579"/>
                  </a:lnTo>
                  <a:lnTo>
                    <a:pt x="284240" y="241106"/>
                  </a:lnTo>
                  <a:lnTo>
                    <a:pt x="241106" y="284235"/>
                  </a:lnTo>
                  <a:lnTo>
                    <a:pt x="214482" y="298481"/>
                  </a:lnTo>
                  <a:lnTo>
                    <a:pt x="206574" y="300875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16587" y="2811311"/>
              <a:ext cx="15240" cy="526415"/>
            </a:xfrm>
            <a:custGeom>
              <a:avLst/>
              <a:gdLst/>
              <a:ahLst/>
              <a:cxnLst/>
              <a:rect l="l" t="t" r="r" b="b"/>
              <a:pathLst>
                <a:path w="15239" h="526414">
                  <a:moveTo>
                    <a:pt x="15176" y="526110"/>
                  </a:moveTo>
                  <a:lnTo>
                    <a:pt x="0" y="0"/>
                  </a:lnTo>
                </a:path>
              </a:pathLst>
            </a:custGeom>
            <a:ln w="27862">
              <a:solidFill>
                <a:srgbClr val="FF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0484" y="2727787"/>
              <a:ext cx="111351" cy="84753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3746500" y="806450"/>
            <a:ext cx="30203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Создание пешего тура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52881"/>
            <a:ext cx="10693399" cy="42494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17900" y="958850"/>
            <a:ext cx="30203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Создание пешего тура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667" y="1554128"/>
            <a:ext cx="3498850" cy="533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00" spc="95" dirty="0">
                <a:solidFill>
                  <a:srgbClr val="31346E"/>
                </a:solidFill>
              </a:rPr>
              <a:t>Цели</a:t>
            </a:r>
            <a:r>
              <a:rPr sz="3300" spc="-145" dirty="0">
                <a:solidFill>
                  <a:srgbClr val="31346E"/>
                </a:solidFill>
              </a:rPr>
              <a:t> </a:t>
            </a:r>
            <a:r>
              <a:rPr sz="3300" spc="-10" dirty="0">
                <a:solidFill>
                  <a:srgbClr val="31346E"/>
                </a:solidFill>
              </a:rPr>
              <a:t>платформы</a:t>
            </a:r>
            <a:r>
              <a:rPr sz="3300" spc="-10" dirty="0">
                <a:solidFill>
                  <a:srgbClr val="31346E"/>
                </a:solidFill>
                <a:latin typeface="Arial Narrow"/>
                <a:cs typeface="Arial Narrow"/>
              </a:rPr>
              <a:t>:</a:t>
            </a:r>
            <a:endParaRPr sz="33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38285" y="770280"/>
            <a:ext cx="2055495" cy="2049780"/>
          </a:xfrm>
          <a:custGeom>
            <a:avLst/>
            <a:gdLst/>
            <a:ahLst/>
            <a:cxnLst/>
            <a:rect l="l" t="t" r="r" b="b"/>
            <a:pathLst>
              <a:path w="2055495" h="2049780">
                <a:moveTo>
                  <a:pt x="2055114" y="2049564"/>
                </a:moveTo>
                <a:lnTo>
                  <a:pt x="0" y="0"/>
                </a:lnTo>
                <a:lnTo>
                  <a:pt x="2055114" y="0"/>
                </a:lnTo>
                <a:lnTo>
                  <a:pt x="2055114" y="2049564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8667" y="2790492"/>
            <a:ext cx="8958580" cy="3045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4615" algn="just">
              <a:lnSpc>
                <a:spcPct val="100000"/>
              </a:lnSpc>
              <a:spcBef>
                <a:spcPts val="105"/>
              </a:spcBef>
              <a:buFont typeface="Gill Sans MT"/>
              <a:buAutoNum type="arabicPeriod"/>
              <a:tabLst>
                <a:tab pos="316865" algn="l"/>
              </a:tabLst>
            </a:pPr>
            <a:r>
              <a:rPr sz="2450" dirty="0" err="1">
                <a:latin typeface="Trebuchet MS"/>
                <a:cs typeface="Trebuchet MS"/>
              </a:rPr>
              <a:t>Дать</a:t>
            </a:r>
            <a:r>
              <a:rPr sz="2450" spc="260" dirty="0">
                <a:latin typeface="Trebuchet MS"/>
                <a:cs typeface="Trebuchet MS"/>
              </a:rPr>
              <a:t> </a:t>
            </a:r>
            <a:r>
              <a:rPr sz="2450" dirty="0" err="1" smtClean="0">
                <a:latin typeface="Trebuchet MS"/>
                <a:cs typeface="Trebuchet MS"/>
              </a:rPr>
              <a:t>путешественникам</a:t>
            </a:r>
            <a:r>
              <a:rPr sz="2450" spc="265" dirty="0" smtClean="0">
                <a:latin typeface="Trebuchet MS"/>
                <a:cs typeface="Trebuchet MS"/>
              </a:rPr>
              <a:t> </a:t>
            </a:r>
            <a:r>
              <a:rPr sz="2450" spc="-50" dirty="0">
                <a:latin typeface="Trebuchet MS"/>
                <a:cs typeface="Trebuchet MS"/>
              </a:rPr>
              <a:t>и </a:t>
            </a:r>
            <a:r>
              <a:rPr sz="2450" spc="100" dirty="0">
                <a:latin typeface="Trebuchet MS"/>
                <a:cs typeface="Trebuchet MS"/>
              </a:rPr>
              <a:t>просто</a:t>
            </a:r>
            <a:r>
              <a:rPr sz="2450" spc="-60" dirty="0">
                <a:latin typeface="Trebuchet MS"/>
                <a:cs typeface="Trebuchet MS"/>
              </a:rPr>
              <a:t> </a:t>
            </a:r>
            <a:r>
              <a:rPr sz="2450" spc="55" dirty="0">
                <a:latin typeface="Trebuchet MS"/>
                <a:cs typeface="Trebuchet MS"/>
              </a:rPr>
              <a:t>совершающим</a:t>
            </a:r>
            <a:r>
              <a:rPr sz="2450" spc="-60" dirty="0">
                <a:latin typeface="Trebuchet MS"/>
                <a:cs typeface="Trebuchet MS"/>
              </a:rPr>
              <a:t> </a:t>
            </a:r>
            <a:r>
              <a:rPr sz="2450" dirty="0">
                <a:latin typeface="Trebuchet MS"/>
                <a:cs typeface="Trebuchet MS"/>
              </a:rPr>
              <a:t>прогулку</a:t>
            </a:r>
            <a:r>
              <a:rPr sz="2450" spc="-55" dirty="0">
                <a:latin typeface="Trebuchet MS"/>
                <a:cs typeface="Trebuchet MS"/>
              </a:rPr>
              <a:t> </a:t>
            </a:r>
            <a:r>
              <a:rPr sz="2450" spc="90" dirty="0">
                <a:latin typeface="Trebuchet MS"/>
                <a:cs typeface="Trebuchet MS"/>
              </a:rPr>
              <a:t>по</a:t>
            </a:r>
            <a:r>
              <a:rPr sz="2450" spc="-60" dirty="0">
                <a:latin typeface="Trebuchet MS"/>
                <a:cs typeface="Trebuchet MS"/>
              </a:rPr>
              <a:t> </a:t>
            </a:r>
            <a:r>
              <a:rPr sz="2450" spc="75" dirty="0">
                <a:latin typeface="Trebuchet MS"/>
                <a:cs typeface="Trebuchet MS"/>
              </a:rPr>
              <a:t>той</a:t>
            </a:r>
            <a:r>
              <a:rPr sz="2450" spc="-60" dirty="0">
                <a:latin typeface="Trebuchet MS"/>
                <a:cs typeface="Trebuchet MS"/>
              </a:rPr>
              <a:t> </a:t>
            </a:r>
            <a:r>
              <a:rPr sz="2450" dirty="0">
                <a:latin typeface="Trebuchet MS"/>
                <a:cs typeface="Trebuchet MS"/>
              </a:rPr>
              <a:t>или</a:t>
            </a:r>
            <a:r>
              <a:rPr sz="2450" spc="-60" dirty="0">
                <a:latin typeface="Trebuchet MS"/>
                <a:cs typeface="Trebuchet MS"/>
              </a:rPr>
              <a:t> </a:t>
            </a:r>
            <a:r>
              <a:rPr sz="2450" spc="50" dirty="0">
                <a:latin typeface="Trebuchet MS"/>
                <a:cs typeface="Trebuchet MS"/>
              </a:rPr>
              <a:t>иной</a:t>
            </a:r>
            <a:r>
              <a:rPr sz="2450" spc="-55" dirty="0">
                <a:latin typeface="Trebuchet MS"/>
                <a:cs typeface="Trebuchet MS"/>
              </a:rPr>
              <a:t> </a:t>
            </a:r>
            <a:r>
              <a:rPr sz="2450" spc="55" dirty="0">
                <a:latin typeface="Trebuchet MS"/>
                <a:cs typeface="Trebuchet MS"/>
              </a:rPr>
              <a:t>местности </a:t>
            </a:r>
            <a:r>
              <a:rPr sz="2450" dirty="0">
                <a:latin typeface="Trebuchet MS"/>
                <a:cs typeface="Trebuchet MS"/>
              </a:rPr>
              <a:t>или</a:t>
            </a:r>
            <a:r>
              <a:rPr sz="2450" spc="70" dirty="0">
                <a:latin typeface="Trebuchet MS"/>
                <a:cs typeface="Trebuchet MS"/>
              </a:rPr>
              <a:t> </a:t>
            </a:r>
            <a:r>
              <a:rPr sz="2450" dirty="0" err="1">
                <a:latin typeface="Trebuchet MS"/>
                <a:cs typeface="Trebuchet MS"/>
              </a:rPr>
              <a:t>музею</a:t>
            </a:r>
            <a:r>
              <a:rPr sz="2450" spc="70" dirty="0">
                <a:latin typeface="Trebuchet MS"/>
                <a:cs typeface="Trebuchet MS"/>
              </a:rPr>
              <a:t> </a:t>
            </a:r>
            <a:r>
              <a:rPr lang="ru-RU" sz="2450" dirty="0" smtClean="0">
                <a:latin typeface="Trebuchet MS"/>
                <a:cs typeface="Trebuchet MS"/>
              </a:rPr>
              <a:t>возможность</a:t>
            </a:r>
            <a:r>
              <a:rPr lang="ru-RU" sz="2450" spc="265" dirty="0" smtClean="0">
                <a:latin typeface="Trebuchet MS"/>
                <a:cs typeface="Trebuchet MS"/>
              </a:rPr>
              <a:t> </a:t>
            </a:r>
            <a:r>
              <a:rPr lang="ru-RU" sz="2450" dirty="0" smtClean="0">
                <a:latin typeface="Trebuchet MS"/>
                <a:cs typeface="Trebuchet MS"/>
              </a:rPr>
              <a:t>воспользоваться</a:t>
            </a:r>
            <a:r>
              <a:rPr lang="ru-RU" sz="2450" spc="265" dirty="0" smtClean="0">
                <a:latin typeface="Trebuchet MS"/>
                <a:cs typeface="Trebuchet MS"/>
              </a:rPr>
              <a:t> </a:t>
            </a:r>
            <a:r>
              <a:rPr sz="2450" spc="70" dirty="0" err="1" smtClean="0">
                <a:latin typeface="Trebuchet MS"/>
                <a:cs typeface="Trebuchet MS"/>
              </a:rPr>
              <a:t>уже</a:t>
            </a:r>
            <a:r>
              <a:rPr sz="2450" spc="75" dirty="0" smtClean="0">
                <a:latin typeface="Trebuchet MS"/>
                <a:cs typeface="Trebuchet MS"/>
              </a:rPr>
              <a:t> </a:t>
            </a:r>
            <a:r>
              <a:rPr sz="2450" dirty="0">
                <a:latin typeface="Trebuchet MS"/>
                <a:cs typeface="Trebuchet MS"/>
              </a:rPr>
              <a:t>готовыми</a:t>
            </a:r>
            <a:r>
              <a:rPr sz="2450" spc="70" dirty="0">
                <a:latin typeface="Trebuchet MS"/>
                <a:cs typeface="Trebuchet MS"/>
              </a:rPr>
              <a:t> </a:t>
            </a:r>
            <a:r>
              <a:rPr sz="2450" dirty="0">
                <a:latin typeface="Trebuchet MS"/>
                <a:cs typeface="Trebuchet MS"/>
              </a:rPr>
              <a:t>экскурсионными</a:t>
            </a:r>
            <a:r>
              <a:rPr sz="2450" spc="75" dirty="0">
                <a:latin typeface="Trebuchet MS"/>
                <a:cs typeface="Trebuchet MS"/>
              </a:rPr>
              <a:t> </a:t>
            </a:r>
            <a:r>
              <a:rPr sz="2450" spc="-10" dirty="0" err="1">
                <a:latin typeface="Trebuchet MS"/>
                <a:cs typeface="Trebuchet MS"/>
              </a:rPr>
              <a:t>виртуальными</a:t>
            </a:r>
            <a:r>
              <a:rPr sz="2450" spc="-10" dirty="0">
                <a:latin typeface="Trebuchet MS"/>
                <a:cs typeface="Trebuchet MS"/>
              </a:rPr>
              <a:t> </a:t>
            </a:r>
            <a:r>
              <a:rPr sz="2450" dirty="0" err="1" smtClean="0">
                <a:latin typeface="Trebuchet MS"/>
                <a:cs typeface="Trebuchet MS"/>
              </a:rPr>
              <a:t>гидами</a:t>
            </a:r>
            <a:endParaRPr sz="2450" dirty="0">
              <a:latin typeface="Arial Narrow"/>
              <a:cs typeface="Arial Narrow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  <a:buFont typeface="Gill Sans MT"/>
              <a:buAutoNum type="arabicPeriod"/>
            </a:pPr>
            <a:endParaRPr sz="2550" dirty="0">
              <a:latin typeface="Arial Narrow"/>
              <a:cs typeface="Arial Narrow"/>
            </a:endParaRPr>
          </a:p>
          <a:p>
            <a:pPr marL="12700" marR="5080" algn="just">
              <a:lnSpc>
                <a:spcPct val="100000"/>
              </a:lnSpc>
              <a:buFont typeface="Gill Sans MT"/>
              <a:buAutoNum type="arabicPeriod"/>
              <a:tabLst>
                <a:tab pos="334010" algn="l"/>
              </a:tabLst>
            </a:pPr>
            <a:r>
              <a:rPr sz="2450" dirty="0" err="1">
                <a:latin typeface="Trebuchet MS"/>
                <a:cs typeface="Trebuchet MS"/>
              </a:rPr>
              <a:t>Дать</a:t>
            </a:r>
            <a:r>
              <a:rPr sz="2450" spc="15" dirty="0">
                <a:latin typeface="Trebuchet MS"/>
                <a:cs typeface="Trebuchet MS"/>
              </a:rPr>
              <a:t> </a:t>
            </a:r>
            <a:r>
              <a:rPr lang="ru-RU" sz="2450" spc="15" dirty="0" smtClean="0">
                <a:latin typeface="Trebuchet MS"/>
                <a:cs typeface="Trebuchet MS"/>
              </a:rPr>
              <a:t>любому желающему </a:t>
            </a:r>
            <a:r>
              <a:rPr sz="2450" dirty="0" err="1" smtClean="0">
                <a:latin typeface="Trebuchet MS"/>
                <a:cs typeface="Trebuchet MS"/>
              </a:rPr>
              <a:t>возможность</a:t>
            </a:r>
            <a:r>
              <a:rPr sz="2450" spc="20" dirty="0" smtClean="0">
                <a:latin typeface="Trebuchet MS"/>
                <a:cs typeface="Trebuchet MS"/>
              </a:rPr>
              <a:t> </a:t>
            </a:r>
            <a:r>
              <a:rPr sz="2450" spc="50" dirty="0" err="1" smtClean="0">
                <a:latin typeface="Trebuchet MS"/>
                <a:cs typeface="Trebuchet MS"/>
              </a:rPr>
              <a:t>разработать</a:t>
            </a:r>
            <a:r>
              <a:rPr sz="2450" spc="15" dirty="0" smtClean="0">
                <a:latin typeface="Trebuchet MS"/>
                <a:cs typeface="Trebuchet MS"/>
              </a:rPr>
              <a:t> </a:t>
            </a:r>
            <a:r>
              <a:rPr sz="2450" spc="50" dirty="0">
                <a:latin typeface="Trebuchet MS"/>
                <a:cs typeface="Trebuchet MS"/>
              </a:rPr>
              <a:t>собственный</a:t>
            </a:r>
            <a:r>
              <a:rPr sz="2450" spc="20" dirty="0">
                <a:latin typeface="Trebuchet MS"/>
                <a:cs typeface="Trebuchet MS"/>
              </a:rPr>
              <a:t> </a:t>
            </a:r>
            <a:r>
              <a:rPr sz="2450" spc="-10" dirty="0">
                <a:latin typeface="Trebuchet MS"/>
                <a:cs typeface="Trebuchet MS"/>
              </a:rPr>
              <a:t>виртуальный </a:t>
            </a:r>
            <a:r>
              <a:rPr sz="2450" spc="95" dirty="0" err="1">
                <a:latin typeface="Trebuchet MS"/>
                <a:cs typeface="Trebuchet MS"/>
              </a:rPr>
              <a:t>тур</a:t>
            </a:r>
            <a:r>
              <a:rPr sz="2450" spc="-110" dirty="0">
                <a:latin typeface="Trebuchet MS"/>
                <a:cs typeface="Trebuchet MS"/>
              </a:rPr>
              <a:t> </a:t>
            </a:r>
            <a:r>
              <a:rPr lang="ru-RU" sz="2450" spc="-110" dirty="0" smtClean="0">
                <a:latin typeface="Trebuchet MS"/>
                <a:cs typeface="Trebuchet MS"/>
              </a:rPr>
              <a:t>при помощи инструментов </a:t>
            </a:r>
            <a:r>
              <a:rPr sz="2450" spc="-110" dirty="0" smtClean="0">
                <a:latin typeface="Trebuchet MS"/>
                <a:cs typeface="Trebuchet MS"/>
              </a:rPr>
              <a:t> </a:t>
            </a:r>
            <a:r>
              <a:rPr sz="2450" spc="-10" dirty="0" err="1" smtClean="0">
                <a:latin typeface="Trebuchet MS"/>
                <a:cs typeface="Trebuchet MS"/>
              </a:rPr>
              <a:t>платформ</a:t>
            </a:r>
            <a:r>
              <a:rPr lang="ru-RU" sz="2450" spc="-10" dirty="0" err="1" smtClean="0">
                <a:latin typeface="Trebuchet MS"/>
                <a:cs typeface="Trebuchet MS"/>
              </a:rPr>
              <a:t>ы</a:t>
            </a:r>
            <a:endParaRPr sz="245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1644650"/>
            <a:ext cx="7924800" cy="48120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0300" y="958850"/>
            <a:ext cx="386035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err="1" smtClean="0">
                <a:solidFill>
                  <a:schemeClr val="bg1"/>
                </a:solidFill>
              </a:rPr>
              <a:t>Триггер-зоны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>
                <a:solidFill>
                  <a:schemeClr val="bg1"/>
                </a:solidFill>
              </a:rPr>
              <a:t>объектов тура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924685" cy="1924685"/>
            </a:xfrm>
            <a:custGeom>
              <a:avLst/>
              <a:gdLst/>
              <a:ahLst/>
              <a:cxnLst/>
              <a:rect l="l" t="t" r="r" b="b"/>
              <a:pathLst>
                <a:path w="1924685" h="1924685">
                  <a:moveTo>
                    <a:pt x="0" y="1924443"/>
                  </a:moveTo>
                  <a:lnTo>
                    <a:pt x="0" y="0"/>
                  </a:lnTo>
                  <a:lnTo>
                    <a:pt x="1924443" y="0"/>
                  </a:lnTo>
                  <a:lnTo>
                    <a:pt x="0" y="1924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39751"/>
              <a:ext cx="10693399" cy="4878863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3822700" y="806450"/>
            <a:ext cx="34900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</a:rPr>
              <a:t>Прокладка маршрута 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20181"/>
            <a:ext cx="10693399" cy="49178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5100" y="806450"/>
            <a:ext cx="27735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</a:rPr>
              <a:t>Проверка на ошибки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5024"/>
            <a:ext cx="10693399" cy="44393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0300" y="882650"/>
            <a:ext cx="27735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Проверка на ошибки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1122912"/>
              <a:ext cx="9978529" cy="533556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0" y="196850"/>
            <a:ext cx="10528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solidFill>
                  <a:schemeClr val="tx1"/>
                </a:solidFill>
              </a:rPr>
              <a:t>Обучающие материалы в помощь создателям туров на платформе </a:t>
            </a:r>
            <a:r>
              <a:rPr lang="ru-RU" sz="2100" dirty="0" smtClean="0"/>
              <a:t>«</a:t>
            </a:r>
            <a:r>
              <a:rPr lang="en-US" sz="2100" dirty="0" err="1"/>
              <a:t>izi</a:t>
            </a:r>
            <a:r>
              <a:rPr lang="ru-RU" sz="2100" dirty="0"/>
              <a:t>-</a:t>
            </a:r>
            <a:r>
              <a:rPr lang="en-US" sz="2100" dirty="0"/>
              <a:t>TRAVEL</a:t>
            </a:r>
            <a:r>
              <a:rPr lang="ru-RU" sz="2100" dirty="0"/>
              <a:t>»</a:t>
            </a:r>
            <a:r>
              <a:rPr lang="ru-RU" sz="2100" dirty="0" smtClean="0">
                <a:solidFill>
                  <a:schemeClr val="tx1"/>
                </a:solidFill>
              </a:rPr>
              <a:t>  </a:t>
            </a:r>
            <a:endParaRPr lang="ru-RU" sz="2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7346" y="770381"/>
            <a:ext cx="1086485" cy="1086485"/>
          </a:xfrm>
          <a:custGeom>
            <a:avLst/>
            <a:gdLst/>
            <a:ahLst/>
            <a:cxnLst/>
            <a:rect l="l" t="t" r="r" b="b"/>
            <a:pathLst>
              <a:path w="1086484" h="1086485">
                <a:moveTo>
                  <a:pt x="1086053" y="1086053"/>
                </a:moveTo>
                <a:lnTo>
                  <a:pt x="0" y="0"/>
                </a:lnTo>
                <a:lnTo>
                  <a:pt x="1086053" y="0"/>
                </a:lnTo>
                <a:lnTo>
                  <a:pt x="1086053" y="1086053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00064"/>
            <a:ext cx="1086485" cy="1086485"/>
          </a:xfrm>
          <a:custGeom>
            <a:avLst/>
            <a:gdLst/>
            <a:ahLst/>
            <a:cxnLst/>
            <a:rect l="l" t="t" r="r" b="b"/>
            <a:pathLst>
              <a:path w="1086485" h="1086484">
                <a:moveTo>
                  <a:pt x="1086053" y="1086053"/>
                </a:moveTo>
                <a:lnTo>
                  <a:pt x="0" y="1086053"/>
                </a:lnTo>
                <a:lnTo>
                  <a:pt x="0" y="0"/>
                </a:lnTo>
                <a:lnTo>
                  <a:pt x="1086053" y="1086053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9814" y="4150626"/>
            <a:ext cx="1894466" cy="1890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7738" y="3942156"/>
            <a:ext cx="2261196" cy="224447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50" dirty="0"/>
              <a:t>Благодарим</a:t>
            </a:r>
            <a:r>
              <a:rPr spc="-175" dirty="0"/>
              <a:t> </a:t>
            </a:r>
            <a:r>
              <a:rPr dirty="0"/>
              <a:t>за</a:t>
            </a:r>
            <a:r>
              <a:rPr spc="-170" dirty="0"/>
              <a:t> </a:t>
            </a:r>
            <a:r>
              <a:rPr spc="-10" dirty="0"/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2" y="770737"/>
            <a:ext cx="1086485" cy="1086485"/>
          </a:xfrm>
          <a:custGeom>
            <a:avLst/>
            <a:gdLst/>
            <a:ahLst/>
            <a:cxnLst/>
            <a:rect l="l" t="t" r="r" b="b"/>
            <a:pathLst>
              <a:path w="1086485" h="1086485">
                <a:moveTo>
                  <a:pt x="0" y="1086040"/>
                </a:moveTo>
                <a:lnTo>
                  <a:pt x="0" y="0"/>
                </a:lnTo>
                <a:lnTo>
                  <a:pt x="1086040" y="0"/>
                </a:lnTo>
                <a:lnTo>
                  <a:pt x="0" y="108604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1510" y="2028432"/>
            <a:ext cx="9545955" cy="3618865"/>
            <a:chOff x="601510" y="2028432"/>
            <a:chExt cx="9545955" cy="3618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510" y="2028432"/>
              <a:ext cx="9545789" cy="36188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49476" y="4103243"/>
              <a:ext cx="2044064" cy="908050"/>
            </a:xfrm>
            <a:custGeom>
              <a:avLst/>
              <a:gdLst/>
              <a:ahLst/>
              <a:cxnLst/>
              <a:rect l="l" t="t" r="r" b="b"/>
              <a:pathLst>
                <a:path w="2044064" h="908050">
                  <a:moveTo>
                    <a:pt x="1843239" y="907846"/>
                  </a:moveTo>
                  <a:lnTo>
                    <a:pt x="200672" y="907846"/>
                  </a:lnTo>
                  <a:lnTo>
                    <a:pt x="154738" y="902542"/>
                  </a:lnTo>
                  <a:lnTo>
                    <a:pt x="112531" y="887442"/>
                  </a:lnTo>
                  <a:lnTo>
                    <a:pt x="75266" y="863762"/>
                  </a:lnTo>
                  <a:lnTo>
                    <a:pt x="44164" y="832719"/>
                  </a:lnTo>
                  <a:lnTo>
                    <a:pt x="20440" y="795530"/>
                  </a:lnTo>
                  <a:lnTo>
                    <a:pt x="5313" y="753411"/>
                  </a:lnTo>
                  <a:lnTo>
                    <a:pt x="0" y="707580"/>
                  </a:lnTo>
                  <a:lnTo>
                    <a:pt x="0" y="200266"/>
                  </a:lnTo>
                  <a:lnTo>
                    <a:pt x="5313" y="154434"/>
                  </a:lnTo>
                  <a:lnTo>
                    <a:pt x="20440" y="112316"/>
                  </a:lnTo>
                  <a:lnTo>
                    <a:pt x="44164" y="75127"/>
                  </a:lnTo>
                  <a:lnTo>
                    <a:pt x="75266" y="44084"/>
                  </a:lnTo>
                  <a:lnTo>
                    <a:pt x="112531" y="20404"/>
                  </a:lnTo>
                  <a:lnTo>
                    <a:pt x="154738" y="5303"/>
                  </a:lnTo>
                  <a:lnTo>
                    <a:pt x="200672" y="0"/>
                  </a:lnTo>
                  <a:lnTo>
                    <a:pt x="1843239" y="0"/>
                  </a:lnTo>
                  <a:lnTo>
                    <a:pt x="1889173" y="5303"/>
                  </a:lnTo>
                  <a:lnTo>
                    <a:pt x="1931379" y="20404"/>
                  </a:lnTo>
                  <a:lnTo>
                    <a:pt x="1968640" y="44084"/>
                  </a:lnTo>
                  <a:lnTo>
                    <a:pt x="1999740" y="75127"/>
                  </a:lnTo>
                  <a:lnTo>
                    <a:pt x="2013110" y="96088"/>
                  </a:lnTo>
                  <a:lnTo>
                    <a:pt x="200672" y="96088"/>
                  </a:lnTo>
                  <a:lnTo>
                    <a:pt x="160159" y="104322"/>
                  </a:lnTo>
                  <a:lnTo>
                    <a:pt x="126949" y="126726"/>
                  </a:lnTo>
                  <a:lnTo>
                    <a:pt x="104492" y="159856"/>
                  </a:lnTo>
                  <a:lnTo>
                    <a:pt x="96240" y="200266"/>
                  </a:lnTo>
                  <a:lnTo>
                    <a:pt x="96240" y="707580"/>
                  </a:lnTo>
                  <a:lnTo>
                    <a:pt x="104492" y="747997"/>
                  </a:lnTo>
                  <a:lnTo>
                    <a:pt x="126949" y="781145"/>
                  </a:lnTo>
                  <a:lnTo>
                    <a:pt x="160159" y="803567"/>
                  </a:lnTo>
                  <a:lnTo>
                    <a:pt x="200672" y="811809"/>
                  </a:lnTo>
                  <a:lnTo>
                    <a:pt x="2013078" y="811809"/>
                  </a:lnTo>
                  <a:lnTo>
                    <a:pt x="1999740" y="832719"/>
                  </a:lnTo>
                  <a:lnTo>
                    <a:pt x="1968640" y="863762"/>
                  </a:lnTo>
                  <a:lnTo>
                    <a:pt x="1931379" y="887442"/>
                  </a:lnTo>
                  <a:lnTo>
                    <a:pt x="1889173" y="902542"/>
                  </a:lnTo>
                  <a:lnTo>
                    <a:pt x="1843239" y="907846"/>
                  </a:lnTo>
                  <a:close/>
                </a:path>
                <a:path w="2044064" h="908050">
                  <a:moveTo>
                    <a:pt x="2013078" y="811809"/>
                  </a:moveTo>
                  <a:lnTo>
                    <a:pt x="1843239" y="811809"/>
                  </a:lnTo>
                  <a:lnTo>
                    <a:pt x="1883745" y="803567"/>
                  </a:lnTo>
                  <a:lnTo>
                    <a:pt x="1916952" y="781145"/>
                  </a:lnTo>
                  <a:lnTo>
                    <a:pt x="1939407" y="747997"/>
                  </a:lnTo>
                  <a:lnTo>
                    <a:pt x="1947659" y="707580"/>
                  </a:lnTo>
                  <a:lnTo>
                    <a:pt x="1947659" y="200266"/>
                  </a:lnTo>
                  <a:lnTo>
                    <a:pt x="1939407" y="159856"/>
                  </a:lnTo>
                  <a:lnTo>
                    <a:pt x="1916952" y="126726"/>
                  </a:lnTo>
                  <a:lnTo>
                    <a:pt x="1883745" y="104322"/>
                  </a:lnTo>
                  <a:lnTo>
                    <a:pt x="1843239" y="96088"/>
                  </a:lnTo>
                  <a:lnTo>
                    <a:pt x="2013110" y="96088"/>
                  </a:lnTo>
                  <a:lnTo>
                    <a:pt x="2023462" y="112316"/>
                  </a:lnTo>
                  <a:lnTo>
                    <a:pt x="2038587" y="154434"/>
                  </a:lnTo>
                  <a:lnTo>
                    <a:pt x="2043899" y="200266"/>
                  </a:lnTo>
                  <a:lnTo>
                    <a:pt x="2043899" y="707580"/>
                  </a:lnTo>
                  <a:lnTo>
                    <a:pt x="2038587" y="753411"/>
                  </a:lnTo>
                  <a:lnTo>
                    <a:pt x="2023462" y="795530"/>
                  </a:lnTo>
                  <a:lnTo>
                    <a:pt x="2013078" y="811809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03300" y="958850"/>
            <a:ext cx="9067800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55" dirty="0"/>
              <a:t>Возможности</a:t>
            </a:r>
            <a:r>
              <a:rPr sz="2100" spc="-30" dirty="0"/>
              <a:t> </a:t>
            </a:r>
            <a:r>
              <a:rPr sz="2100" dirty="0"/>
              <a:t>платформы</a:t>
            </a:r>
            <a:r>
              <a:rPr sz="2100" spc="-30" dirty="0"/>
              <a:t> </a:t>
            </a:r>
            <a:r>
              <a:rPr sz="2100" dirty="0"/>
              <a:t>в</a:t>
            </a:r>
            <a:r>
              <a:rPr sz="2100" spc="-25" dirty="0"/>
              <a:t> </a:t>
            </a:r>
            <a:r>
              <a:rPr sz="2100" dirty="0" err="1"/>
              <a:t>использовании</a:t>
            </a:r>
            <a:r>
              <a:rPr sz="2100" spc="-30" dirty="0"/>
              <a:t> </a:t>
            </a:r>
            <a:r>
              <a:rPr lang="ru-RU" sz="2100" spc="50" dirty="0" smtClean="0"/>
              <a:t>виртуального</a:t>
            </a:r>
            <a:r>
              <a:rPr sz="2100" spc="-30" dirty="0" smtClean="0"/>
              <a:t> </a:t>
            </a:r>
            <a:r>
              <a:rPr sz="2100" spc="-20" dirty="0" err="1" smtClean="0"/>
              <a:t>гида</a:t>
            </a:r>
            <a:r>
              <a:rPr lang="ru-RU" sz="2100" spc="-20" dirty="0" smtClean="0"/>
              <a:t> на сайте </a:t>
            </a:r>
            <a:endParaRPr sz="2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6050"/>
            <a:ext cx="10694122" cy="51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17500" y="349250"/>
            <a:ext cx="1005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на сайте </a:t>
            </a:r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7500" y="349250"/>
            <a:ext cx="1005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на сайте </a:t>
            </a:r>
            <a:endParaRPr lang="ru-RU" sz="2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111250"/>
            <a:ext cx="10375900" cy="529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7500" y="349250"/>
            <a:ext cx="1005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на сайте </a:t>
            </a:r>
            <a:endParaRPr lang="ru-RU" sz="2100" dirty="0"/>
          </a:p>
        </p:txBody>
      </p:sp>
      <p:pic>
        <p:nvPicPr>
          <p:cNvPr id="3074" name="Picture 2" descr="https://i0.wp.com/travellife.com.ua/wp-content/uploads/2016/02/audiogid-po-Moskve.png?resize=584%2C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300" y="806450"/>
            <a:ext cx="8796865" cy="659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06450"/>
            <a:ext cx="10693400" cy="5939155"/>
            <a:chOff x="165100" y="770737"/>
            <a:chExt cx="10528300" cy="5939155"/>
          </a:xfrm>
        </p:grpSpPr>
        <p:sp>
          <p:nvSpPr>
            <p:cNvPr id="3" name="object 3"/>
            <p:cNvSpPr/>
            <p:nvPr/>
          </p:nvSpPr>
          <p:spPr>
            <a:xfrm>
              <a:off x="165100" y="770737"/>
              <a:ext cx="10528300" cy="59391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0900" y="1104900"/>
              <a:ext cx="2400300" cy="53532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4900" y="1104900"/>
              <a:ext cx="2400300" cy="5353202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469900" y="273050"/>
            <a:ext cx="1005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в приложении</a:t>
            </a:r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9900" y="273050"/>
            <a:ext cx="1005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в приложении</a:t>
            </a:r>
            <a:endParaRPr lang="ru-RU" sz="21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99" y="806449"/>
            <a:ext cx="3048001" cy="653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806450"/>
            <a:ext cx="306250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0" y="882650"/>
            <a:ext cx="3012266" cy="64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>
            <a:off x="0" y="1111250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r>
              <a:rPr lang="ru-RU" spc="65" dirty="0" smtClean="0">
                <a:solidFill>
                  <a:srgbClr val="FFFFFF"/>
                </a:solidFill>
                <a:latin typeface="Trebuchet MS"/>
                <a:cs typeface="Trebuchet MS"/>
              </a:rPr>
              <a:t>                                                          </a:t>
            </a: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r>
              <a:rPr lang="ru-RU" spc="65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</a:t>
            </a: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spc="65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r>
              <a:rPr lang="ru-RU" spc="65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       </a:t>
            </a: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r>
              <a:rPr lang="ru-RU" spc="65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   Пройти</a:t>
            </a:r>
            <a:r>
              <a:rPr lang="ru-RU" spc="434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pc="-20" dirty="0" smtClean="0">
                <a:solidFill>
                  <a:schemeClr val="tx1"/>
                </a:solidFill>
                <a:latin typeface="Trebuchet MS"/>
                <a:cs typeface="Trebuchet MS"/>
              </a:rPr>
              <a:t>уличный</a:t>
            </a:r>
            <a:r>
              <a:rPr lang="ru-RU" spc="-4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pc="55" dirty="0" smtClean="0">
                <a:solidFill>
                  <a:schemeClr val="tx1"/>
                </a:solidFill>
                <a:latin typeface="Trebuchet MS"/>
                <a:cs typeface="Trebuchet MS"/>
              </a:rPr>
              <a:t>тур</a:t>
            </a:r>
            <a:endParaRPr lang="ru-RU" spc="-4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r>
              <a:rPr lang="ru-RU" spc="-40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             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можно</a:t>
            </a:r>
            <a:r>
              <a:rPr lang="ru-RU" spc="-3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несколькими способами</a:t>
            </a:r>
            <a:r>
              <a:rPr lang="ru-RU" spc="-10" dirty="0" smtClean="0">
                <a:solidFill>
                  <a:schemeClr val="tx1"/>
                </a:solidFill>
                <a:latin typeface="Arial Narrow"/>
                <a:cs typeface="Arial Narrow"/>
              </a:rPr>
              <a:t>:</a:t>
            </a:r>
            <a:endParaRPr lang="ru-RU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142875" indent="-130810">
              <a:lnSpc>
                <a:spcPct val="100000"/>
              </a:lnSpc>
              <a:spcBef>
                <a:spcPts val="320"/>
              </a:spcBef>
              <a:tabLst>
                <a:tab pos="143510" algn="l"/>
              </a:tabLst>
            </a:pP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       - Включить</a:t>
            </a:r>
            <a:r>
              <a:rPr lang="ru-RU" spc="-2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кнопкой</a:t>
            </a:r>
            <a:r>
              <a:rPr lang="ru-RU" spc="-2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pc="-10" dirty="0" smtClean="0">
                <a:solidFill>
                  <a:schemeClr val="tx1"/>
                </a:solidFill>
                <a:latin typeface="Arial Narrow"/>
                <a:cs typeface="Trebuchet MS"/>
              </a:rPr>
              <a:t>«</a:t>
            </a: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Начать</a:t>
            </a:r>
            <a:r>
              <a:rPr lang="ru-RU" spc="-10" dirty="0" smtClean="0">
                <a:solidFill>
                  <a:schemeClr val="tx1"/>
                </a:solidFill>
                <a:latin typeface="Arial Narrow"/>
                <a:cs typeface="Trebuchet MS"/>
              </a:rPr>
              <a:t>»</a:t>
            </a:r>
            <a:endParaRPr lang="ru-RU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799"/>
              </a:lnSpc>
              <a:tabLst>
                <a:tab pos="143510" algn="l"/>
              </a:tabLst>
            </a:pPr>
            <a:r>
              <a:rPr lang="ru-RU" spc="90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</a:t>
            </a:r>
            <a:r>
              <a:rPr lang="ru-RU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- Выбирать</a:t>
            </a:r>
            <a:r>
              <a:rPr lang="ru-RU" spc="-1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любой</a:t>
            </a:r>
            <a:r>
              <a:rPr lang="ru-RU" spc="-1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объект</a:t>
            </a:r>
            <a:r>
              <a:rPr lang="ru-RU" dirty="0" smtClean="0">
                <a:solidFill>
                  <a:schemeClr val="tx1"/>
                </a:solidFill>
                <a:latin typeface="Arial Narrow"/>
                <a:cs typeface="Arial Narrow"/>
              </a:rPr>
              <a:t>,</a:t>
            </a:r>
          </a:p>
          <a:p>
            <a:pPr marL="12700" marR="5080">
              <a:lnSpc>
                <a:spcPct val="115799"/>
              </a:lnSpc>
              <a:tabLst>
                <a:tab pos="143510" algn="l"/>
              </a:tabLst>
            </a:pPr>
            <a:r>
              <a:rPr lang="ru-RU" spc="110" dirty="0" smtClean="0">
                <a:solidFill>
                  <a:schemeClr val="tx1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</a:t>
            </a: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отмеченный </a:t>
            </a:r>
            <a:r>
              <a:rPr lang="ru-RU" dirty="0" smtClean="0">
                <a:solidFill>
                  <a:schemeClr val="tx1"/>
                </a:solidFill>
                <a:latin typeface="Trebuchet MS"/>
                <a:cs typeface="Trebuchet MS"/>
              </a:rPr>
              <a:t>в</a:t>
            </a:r>
            <a:r>
              <a:rPr lang="ru-RU" spc="-8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экскурсии и начать</a:t>
            </a:r>
          </a:p>
          <a:p>
            <a:pPr marL="12700" marR="5080">
              <a:lnSpc>
                <a:spcPct val="115799"/>
              </a:lnSpc>
              <a:tabLst>
                <a:tab pos="143510" algn="l"/>
              </a:tabLst>
            </a:pPr>
            <a:r>
              <a:rPr lang="ru-RU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                                                                                                       прослушивание (прочтение)           </a:t>
            </a:r>
            <a:endParaRPr lang="ru-RU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12700" marR="475615">
              <a:lnSpc>
                <a:spcPct val="115799"/>
              </a:lnSpc>
              <a:spcBef>
                <a:spcPts val="100"/>
              </a:spcBef>
            </a:pPr>
            <a:endParaRPr lang="ru-RU" dirty="0">
              <a:latin typeface="Arial Narrow"/>
              <a:cs typeface="Arial Narrow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1111250"/>
            <a:ext cx="267462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4100" y="1111250"/>
            <a:ext cx="267462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41300" y="196850"/>
            <a:ext cx="10134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spc="55" dirty="0" smtClean="0"/>
              <a:t>Возможности</a:t>
            </a:r>
            <a:r>
              <a:rPr lang="ru-RU" sz="2100" spc="-30" dirty="0" smtClean="0"/>
              <a:t> </a:t>
            </a:r>
            <a:r>
              <a:rPr lang="ru-RU" sz="2100" dirty="0" smtClean="0"/>
              <a:t>платформы</a:t>
            </a:r>
            <a:r>
              <a:rPr lang="ru-RU" sz="2100" spc="-30" dirty="0" smtClean="0"/>
              <a:t> </a:t>
            </a:r>
            <a:r>
              <a:rPr lang="ru-RU" sz="2100" dirty="0" smtClean="0"/>
              <a:t>в</a:t>
            </a:r>
            <a:r>
              <a:rPr lang="ru-RU" sz="2100" spc="-25" dirty="0" smtClean="0"/>
              <a:t> </a:t>
            </a:r>
            <a:r>
              <a:rPr lang="ru-RU" sz="2100" dirty="0" smtClean="0"/>
              <a:t>использовании</a:t>
            </a:r>
            <a:r>
              <a:rPr lang="ru-RU" sz="2100" spc="-30" dirty="0" smtClean="0"/>
              <a:t> </a:t>
            </a:r>
            <a:r>
              <a:rPr lang="ru-RU" sz="2100" spc="50" dirty="0" smtClean="0"/>
              <a:t>виртуального</a:t>
            </a:r>
            <a:r>
              <a:rPr lang="ru-RU" sz="2100" spc="-30" dirty="0" smtClean="0"/>
              <a:t> </a:t>
            </a:r>
            <a:r>
              <a:rPr lang="ru-RU" sz="2100" spc="-20" dirty="0" smtClean="0"/>
              <a:t>гида в приложении</a:t>
            </a:r>
            <a:endParaRPr lang="ru-RU" sz="2100" dirty="0"/>
          </a:p>
        </p:txBody>
      </p:sp>
      <p:pic>
        <p:nvPicPr>
          <p:cNvPr id="14" name="Picture 10" descr="https://s11.stc.all.kpcdn.net/share/i/4/1983709/wr-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3100" y="1111250"/>
            <a:ext cx="315133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292</Words>
  <Application>Microsoft Office PowerPoint</Application>
  <PresentationFormat>Произвольный</PresentationFormat>
  <Paragraphs>52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Trebuchet MS</vt:lpstr>
      <vt:lpstr>Arial Narrow</vt:lpstr>
      <vt:lpstr>Book Antiqua</vt:lpstr>
      <vt:lpstr>Gill Sans MT</vt:lpstr>
      <vt:lpstr>Calibri</vt:lpstr>
      <vt:lpstr>Office Theme</vt:lpstr>
      <vt:lpstr>Создание экскурсионных аудио-гидов на платформе «izi- TRAVEL».</vt:lpstr>
      <vt:lpstr>Цели платформы:</vt:lpstr>
      <vt:lpstr>Возможности платформы в использовании виртуального гида на сайте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Механизм создания гида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экскурсионных аудио-гидов на платформе «izi- TRAVEL».</dc:title>
  <dc:creator>Ландик ОА</dc:creator>
  <cp:lastModifiedBy>Ландик ОА</cp:lastModifiedBy>
  <cp:revision>20</cp:revision>
  <dcterms:created xsi:type="dcterms:W3CDTF">2021-12-22T23:22:02Z</dcterms:created>
  <dcterms:modified xsi:type="dcterms:W3CDTF">2022-03-09T18:27:37Z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2022-01-31T00:00:00Z</vt:filetime>
  </property>
  <property fmtid="{D5CDD505-2E9C-101B-9397-08002B2CF9AE}" pid="3" name="LastSaved">
    <vt:filetime>2022-01-31T00:00:00Z</vt:filetime>
  </property>
</Properties>
</file>