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6" r:id="rId2"/>
    <p:sldId id="29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316" r:id="rId14"/>
    <p:sldId id="317" r:id="rId15"/>
    <p:sldId id="318" r:id="rId16"/>
    <p:sldId id="32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Classic" panose="020B0604020202020204" charset="0"/>
      <p:regular r:id="rId23"/>
      <p:bold r:id="rId24"/>
    </p:embeddedFont>
    <p:embeddedFont>
      <p:font typeface="Microsoft Uighur" panose="02000000000000000000" pitchFamily="2" charset="-78"/>
      <p:regular r:id="rId25"/>
    </p:embeddedFont>
    <p:embeddedFont>
      <p:font typeface="Montserrat Light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-9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3881-4106-4D8F-8DC9-058813D688F6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CFF6E-5F6B-45F6-A692-529136E67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5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FF6E-5F6B-45F6-A692-529136E670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FF6E-5F6B-45F6-A692-529136E670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8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"/>
            <a:ext cx="9906000" cy="990600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11201400" y="6743700"/>
            <a:ext cx="57150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6000" b="1" dirty="0"/>
              <a:t>World Heart Day</a:t>
            </a:r>
            <a:endParaRPr lang="en-US" sz="6000" b="1" i="0" spc="28" dirty="0">
              <a:solidFill>
                <a:srgbClr val="202020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0515600" y="2324100"/>
            <a:ext cx="6705600" cy="315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i="0" spc="352" dirty="0">
                <a:solidFill>
                  <a:srgbClr val="C00000"/>
                </a:solidFill>
                <a:latin typeface="+mj-lt"/>
              </a:rPr>
              <a:t>29 </a:t>
            </a:r>
            <a:endParaRPr lang="ru-RU" sz="7200" b="1" i="0" spc="352" dirty="0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7200" b="1" i="0" spc="352" dirty="0" smtClean="0">
                <a:solidFill>
                  <a:srgbClr val="C00000"/>
                </a:solidFill>
                <a:latin typeface="+mj-lt"/>
              </a:rPr>
              <a:t>СЕНТЯБРЯ</a:t>
            </a:r>
            <a:endParaRPr lang="en-US" sz="7200" b="1" i="0" spc="352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9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196"/>
            <a:ext cx="18288000" cy="652480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0600" y="38100"/>
            <a:ext cx="16535400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6600" b="1" dirty="0">
                <a:solidFill>
                  <a:schemeClr val="tx2"/>
                </a:solidFill>
              </a:rPr>
              <a:t>Б</a:t>
            </a:r>
            <a:r>
              <a:rPr lang="ru-RU" sz="6600" b="1" dirty="0" smtClean="0">
                <a:solidFill>
                  <a:schemeClr val="tx2"/>
                </a:solidFill>
              </a:rPr>
              <a:t>олее</a:t>
            </a:r>
            <a:r>
              <a:rPr lang="ru-RU" sz="6600" b="1" dirty="0" smtClean="0"/>
              <a:t> </a:t>
            </a:r>
            <a:r>
              <a:rPr lang="ru-RU" sz="6600" b="1" dirty="0">
                <a:solidFill>
                  <a:srgbClr val="FF0000"/>
                </a:solidFill>
              </a:rPr>
              <a:t>80%</a:t>
            </a:r>
            <a:r>
              <a:rPr lang="ru-RU" sz="6600" b="1" dirty="0"/>
              <a:t> </a:t>
            </a:r>
            <a:r>
              <a:rPr lang="ru-RU" sz="6600" b="1" dirty="0">
                <a:solidFill>
                  <a:schemeClr val="tx2"/>
                </a:solidFill>
              </a:rPr>
              <a:t>случаев </a:t>
            </a:r>
            <a:r>
              <a:rPr lang="ru-RU" sz="6600" b="1" dirty="0" smtClean="0">
                <a:solidFill>
                  <a:schemeClr val="tx2"/>
                </a:solidFill>
              </a:rPr>
              <a:t>заболеваний</a:t>
            </a:r>
          </a:p>
          <a:p>
            <a:pPr lvl="0" algn="ctr"/>
            <a:r>
              <a:rPr lang="ru-RU" sz="4400" b="1" dirty="0" smtClean="0">
                <a:solidFill>
                  <a:schemeClr val="tx2"/>
                </a:solidFill>
              </a:rPr>
              <a:t>сердечно-сосудистой системы </a:t>
            </a:r>
          </a:p>
          <a:p>
            <a:pPr lvl="0" algn="ctr"/>
            <a:r>
              <a:rPr lang="ru-RU" sz="4400" b="1" dirty="0">
                <a:solidFill>
                  <a:schemeClr val="tx2"/>
                </a:solidFill>
              </a:rPr>
              <a:t>м</a:t>
            </a:r>
            <a:r>
              <a:rPr lang="ru-RU" sz="4400" b="1" dirty="0" smtClean="0">
                <a:solidFill>
                  <a:schemeClr val="tx2"/>
                </a:solidFill>
              </a:rPr>
              <a:t>ожно предотвратить </a:t>
            </a:r>
          </a:p>
          <a:p>
            <a:pPr lvl="0" algn="ctr"/>
            <a:r>
              <a:rPr lang="ru-RU" sz="4400" b="1" dirty="0">
                <a:solidFill>
                  <a:schemeClr val="tx2"/>
                </a:solidFill>
              </a:rPr>
              <a:t>п</a:t>
            </a:r>
            <a:r>
              <a:rPr lang="ru-RU" sz="4400" b="1" dirty="0" smtClean="0">
                <a:solidFill>
                  <a:schemeClr val="tx2"/>
                </a:solidFill>
              </a:rPr>
              <a:t>утем модификации образа жизни</a:t>
            </a:r>
          </a:p>
          <a:p>
            <a:pPr lvl="0" algn="ctr"/>
            <a:r>
              <a:rPr lang="ru-RU" sz="4400" b="1" dirty="0" smtClean="0">
                <a:solidFill>
                  <a:schemeClr val="tx2"/>
                </a:solidFill>
              </a:rPr>
              <a:t>и </a:t>
            </a:r>
            <a:r>
              <a:rPr lang="ru-RU" sz="4400" b="1" dirty="0">
                <a:solidFill>
                  <a:schemeClr val="tx2"/>
                </a:solidFill>
              </a:rPr>
              <a:t>снижения влияния </a:t>
            </a:r>
            <a:r>
              <a:rPr lang="ru-RU" sz="4400" b="1" dirty="0" smtClean="0">
                <a:solidFill>
                  <a:schemeClr val="tx2"/>
                </a:solidFill>
              </a:rPr>
              <a:t>факторов риска</a:t>
            </a:r>
            <a:endParaRPr lang="en-US" sz="4400" b="1" spc="56" dirty="0">
              <a:solidFill>
                <a:schemeClr val="tx2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38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82" y="3162300"/>
            <a:ext cx="6975418" cy="6934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52400" y="6324600"/>
            <a:ext cx="5706536" cy="3461683"/>
            <a:chOff x="-2" y="-231053"/>
            <a:chExt cx="7608715" cy="3219118"/>
          </a:xfrm>
        </p:grpSpPr>
        <p:sp>
          <p:nvSpPr>
            <p:cNvPr id="8" name="TextBox 6"/>
            <p:cNvSpPr txBox="1"/>
            <p:nvPr/>
          </p:nvSpPr>
          <p:spPr>
            <a:xfrm>
              <a:off x="-1" y="984593"/>
              <a:ext cx="7608714" cy="2003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800" b="1" dirty="0" smtClean="0"/>
                <a:t>Курага, грейпфрут, помидоры. Любые орехи. </a:t>
              </a:r>
              <a:endParaRPr lang="en-US" sz="2800" b="1" dirty="0" smtClean="0"/>
            </a:p>
            <a:p>
              <a:pPr algn="ctr"/>
              <a:r>
                <a:rPr lang="ru-RU" sz="2800" b="1" dirty="0" smtClean="0"/>
                <a:t>Эти </a:t>
              </a:r>
              <a:r>
                <a:rPr lang="ru-RU" sz="2800" b="1" dirty="0"/>
                <a:t>чудесные </a:t>
              </a:r>
              <a:r>
                <a:rPr lang="ru-RU" sz="2800" b="1" dirty="0" smtClean="0"/>
                <a:t>продукты </a:t>
              </a:r>
              <a:r>
                <a:rPr lang="ru-RU" sz="2800" b="1" dirty="0"/>
                <a:t>обеспечивают питание </a:t>
              </a:r>
              <a:endParaRPr lang="en-US" sz="2800" b="1" dirty="0" smtClean="0"/>
            </a:p>
            <a:p>
              <a:pPr algn="ctr"/>
              <a:r>
                <a:rPr lang="ru-RU" sz="2800" b="1" dirty="0" smtClean="0"/>
                <a:t>для сердца</a:t>
              </a:r>
              <a:endParaRPr lang="ru-RU" sz="2800" b="1" dirty="0">
                <a:effectLst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-2" y="-231053"/>
              <a:ext cx="7608714" cy="103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FF0000"/>
                  </a:solidFill>
                </a:rPr>
                <a:t>Фрукты и </a:t>
              </a:r>
              <a:r>
                <a:rPr lang="ru-RU" sz="3600" b="1" dirty="0" smtClean="0">
                  <a:solidFill>
                    <a:srgbClr val="FF0000"/>
                  </a:solidFill>
                </a:rPr>
                <a:t>сухофрукты, орехи</a:t>
              </a:r>
              <a:endParaRPr lang="ru-RU" sz="3600" b="1" dirty="0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11884" y="1049835"/>
            <a:ext cx="4876800" cy="2165887"/>
            <a:chOff x="-37267" y="270603"/>
            <a:chExt cx="7645981" cy="2887847"/>
          </a:xfrm>
        </p:grpSpPr>
        <p:sp>
          <p:nvSpPr>
            <p:cNvPr id="11" name="TextBox 9"/>
            <p:cNvSpPr txBox="1"/>
            <p:nvPr/>
          </p:nvSpPr>
          <p:spPr>
            <a:xfrm>
              <a:off x="-37267" y="1188681"/>
              <a:ext cx="7608714" cy="196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3200" b="1" dirty="0" smtClean="0"/>
                <a:t>Листья салата,</a:t>
              </a:r>
              <a:r>
                <a:rPr lang="en-US" sz="3200" b="1" dirty="0" smtClean="0"/>
                <a:t> </a:t>
              </a:r>
              <a:r>
                <a:rPr lang="ru-RU" sz="3200" b="1" dirty="0" smtClean="0"/>
                <a:t>щавель</a:t>
              </a:r>
              <a:r>
                <a:rPr lang="ru-RU" sz="3200" b="1" dirty="0"/>
                <a:t>, </a:t>
              </a:r>
              <a:endParaRPr lang="en-US" sz="3200" b="1" dirty="0" smtClean="0"/>
            </a:p>
            <a:p>
              <a:pPr algn="ctr"/>
              <a:r>
                <a:rPr lang="ru-RU" sz="3200" b="1" dirty="0" smtClean="0"/>
                <a:t>шпинат</a:t>
              </a:r>
              <a:r>
                <a:rPr lang="ru-RU" sz="3200" b="1" dirty="0"/>
                <a:t>, </a:t>
              </a:r>
              <a:r>
                <a:rPr lang="ru-RU" sz="3200" b="1" dirty="0" err="1" smtClean="0"/>
                <a:t>руккола</a:t>
              </a:r>
              <a:r>
                <a:rPr lang="ru-RU" sz="3200" b="1" dirty="0" smtClean="0"/>
                <a:t>, </a:t>
              </a:r>
              <a:endParaRPr lang="en-US" sz="3200" b="1" dirty="0" smtClean="0"/>
            </a:p>
            <a:p>
              <a:pPr algn="ctr"/>
              <a:r>
                <a:rPr lang="ru-RU" sz="3200" b="1" dirty="0" smtClean="0"/>
                <a:t>капуста,</a:t>
              </a:r>
              <a:r>
                <a:rPr lang="en-US" sz="3200" b="1" dirty="0" smtClean="0"/>
                <a:t> </a:t>
              </a:r>
              <a:r>
                <a:rPr lang="ru-RU" sz="3200" b="1" dirty="0" smtClean="0"/>
                <a:t>брокколи</a:t>
              </a:r>
              <a:endParaRPr lang="ru-RU" sz="3200" b="1" dirty="0">
                <a:effectLst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0" y="270603"/>
              <a:ext cx="7608714" cy="738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3600" b="1" i="1" dirty="0" smtClean="0">
                  <a:solidFill>
                    <a:srgbClr val="FF0000"/>
                  </a:solidFill>
                </a:rPr>
                <a:t>Овощи и зелень</a:t>
              </a:r>
              <a:endParaRPr lang="ru-RU" sz="3600" b="1" i="1" dirty="0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12098215" y="1049835"/>
            <a:ext cx="5893321" cy="1562262"/>
            <a:chOff x="-2" y="638327"/>
            <a:chExt cx="7608714" cy="2083014"/>
          </a:xfrm>
        </p:grpSpPr>
        <p:sp>
          <p:nvSpPr>
            <p:cNvPr id="14" name="TextBox 12"/>
            <p:cNvSpPr txBox="1"/>
            <p:nvPr/>
          </p:nvSpPr>
          <p:spPr>
            <a:xfrm>
              <a:off x="-2" y="1408162"/>
              <a:ext cx="7608714" cy="131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3200" b="1" dirty="0" smtClean="0"/>
                <a:t>Полезными </a:t>
              </a:r>
              <a:r>
                <a:rPr lang="ru-RU" sz="3200" b="1" dirty="0"/>
                <a:t>являются </a:t>
              </a:r>
              <a:endParaRPr lang="en-US" sz="3200" b="1" dirty="0" smtClean="0"/>
            </a:p>
            <a:p>
              <a:pPr algn="ctr"/>
              <a:r>
                <a:rPr lang="ru-RU" sz="3200" b="1" dirty="0" smtClean="0"/>
                <a:t>только </a:t>
              </a:r>
              <a:r>
                <a:rPr lang="ru-RU" sz="3200" b="1" dirty="0"/>
                <a:t>цельные </a:t>
              </a:r>
              <a:r>
                <a:rPr lang="ru-RU" sz="3200" b="1" dirty="0" smtClean="0"/>
                <a:t>злаки</a:t>
              </a:r>
              <a:endParaRPr lang="ru-RU" sz="3200" b="1" dirty="0">
                <a:effectLst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-1" y="638327"/>
              <a:ext cx="7608713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ru-RU" sz="3600" b="1" i="1" spc="300" dirty="0" smtClean="0">
                  <a:solidFill>
                    <a:srgbClr val="FF0000"/>
                  </a:solidFill>
                  <a:latin typeface="+mj-lt"/>
                </a:rPr>
                <a:t>Бобовые</a:t>
              </a:r>
              <a:r>
                <a:rPr lang="en-US" sz="3600" b="1" i="1" spc="300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ru-RU" sz="3600" b="1" i="1" spc="300" dirty="0" smtClean="0">
                  <a:solidFill>
                    <a:srgbClr val="FF0000"/>
                  </a:solidFill>
                  <a:latin typeface="+mj-lt"/>
                </a:rPr>
                <a:t>и злаки</a:t>
              </a:r>
              <a:endParaRPr lang="en-US" sz="3600" b="1" i="1" spc="3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12115800" y="6529999"/>
            <a:ext cx="5711894" cy="2461408"/>
            <a:chOff x="-7145" y="-66675"/>
            <a:chExt cx="7615859" cy="3281877"/>
          </a:xfrm>
        </p:grpSpPr>
        <p:sp>
          <p:nvSpPr>
            <p:cNvPr id="17" name="TextBox 15"/>
            <p:cNvSpPr txBox="1"/>
            <p:nvPr/>
          </p:nvSpPr>
          <p:spPr>
            <a:xfrm>
              <a:off x="-7145" y="917137"/>
              <a:ext cx="7608714" cy="2298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800" b="1" dirty="0"/>
                <a:t>У</a:t>
              </a:r>
              <a:r>
                <a:rPr lang="ru-RU" sz="2800" b="1" dirty="0" smtClean="0"/>
                <a:t>потребление </a:t>
              </a:r>
              <a:r>
                <a:rPr lang="ru-RU" sz="2800" b="1" dirty="0"/>
                <a:t>всего 100 г рыбы </a:t>
              </a:r>
              <a:endParaRPr lang="en-US" sz="2800" b="1" dirty="0" smtClean="0"/>
            </a:p>
            <a:p>
              <a:pPr algn="ctr"/>
              <a:r>
                <a:rPr lang="ru-RU" sz="2800" b="1" dirty="0" smtClean="0"/>
                <a:t>в </a:t>
              </a:r>
              <a:r>
                <a:rPr lang="ru-RU" sz="2800" b="1" dirty="0"/>
                <a:t>неделю практически </a:t>
              </a:r>
              <a:endParaRPr lang="en-US" sz="2800" b="1" dirty="0" smtClean="0"/>
            </a:p>
            <a:p>
              <a:pPr algn="ctr"/>
              <a:r>
                <a:rPr lang="ru-RU" sz="2800" b="1" dirty="0" smtClean="0"/>
                <a:t>в </a:t>
              </a:r>
              <a:r>
                <a:rPr lang="ru-RU" sz="2800" b="1" dirty="0"/>
                <a:t>два раза снижает вероятность развития сердечных </a:t>
              </a:r>
              <a:r>
                <a:rPr lang="ru-RU" sz="2800" b="1" dirty="0" smtClean="0"/>
                <a:t>заболеваний</a:t>
              </a:r>
              <a:endParaRPr lang="ru-RU" sz="2800" b="1" dirty="0">
                <a:effectLst/>
              </a:endParaRP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0" y="-66675"/>
              <a:ext cx="7608714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ru-RU" sz="3600" b="1" i="1" spc="300" dirty="0" smtClean="0">
                  <a:solidFill>
                    <a:srgbClr val="FF0000"/>
                  </a:solidFill>
                  <a:latin typeface="+mj-lt"/>
                </a:rPr>
                <a:t>Мясо и рыба</a:t>
              </a:r>
              <a:endParaRPr lang="en-US" sz="3600" b="1" i="1" spc="3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82" y="0"/>
            <a:ext cx="7051618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75" name="Group 3"/>
          <p:cNvGrpSpPr>
            <a:grpSpLocks/>
          </p:cNvGrpSpPr>
          <p:nvPr/>
        </p:nvGrpSpPr>
        <p:grpSpPr bwMode="auto">
          <a:xfrm>
            <a:off x="6093109" y="2552700"/>
            <a:ext cx="5753100" cy="6019801"/>
            <a:chOff x="1824" y="633"/>
            <a:chExt cx="2834" cy="2849"/>
          </a:xfrm>
        </p:grpSpPr>
        <p:sp>
          <p:nvSpPr>
            <p:cNvPr id="412676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tint val="63529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12677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717EF5">
                    <a:gamma/>
                    <a:tint val="45490"/>
                    <a:invGamma/>
                  </a:srgbClr>
                </a:gs>
                <a:gs pos="100000">
                  <a:srgbClr val="717EF5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12678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12679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2700"/>
            </a:p>
          </p:txBody>
        </p:sp>
      </p:grp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3834979" y="1714500"/>
            <a:ext cx="5791200" cy="228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ХОДЬБА</a:t>
            </a:r>
          </a:p>
          <a:p>
            <a:pPr algn="r">
              <a:lnSpc>
                <a:spcPct val="120000"/>
              </a:lnSpc>
            </a:pPr>
            <a:r>
              <a:rPr lang="ru-RU" sz="2800" b="1" dirty="0"/>
              <a:t>Пешие прогулки продлевают жизнь </a:t>
            </a:r>
            <a:endParaRPr lang="ru-RU" sz="2800" b="1" dirty="0" smtClean="0"/>
          </a:p>
          <a:p>
            <a:pPr algn="r">
              <a:lnSpc>
                <a:spcPct val="120000"/>
              </a:lnSpc>
            </a:pPr>
            <a:r>
              <a:rPr lang="ru-RU" sz="2800" b="1" dirty="0" smtClean="0"/>
              <a:t>в </a:t>
            </a:r>
            <a:r>
              <a:rPr lang="ru-RU" sz="2800" b="1" dirty="0"/>
              <a:t>среднем на 5-7 лет</a:t>
            </a:r>
            <a:endParaRPr lang="en-US" sz="2800" b="1" dirty="0">
              <a:solidFill>
                <a:srgbClr val="202020"/>
              </a:solidFill>
              <a:latin typeface="Montserrat Light"/>
            </a:endParaRPr>
          </a:p>
          <a:p>
            <a:pPr algn="r"/>
            <a:endParaRPr lang="en-US" sz="2700" b="1" dirty="0">
              <a:solidFill>
                <a:srgbClr val="5F5F5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7557438"/>
            <a:ext cx="4039115" cy="26940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472"/>
            <a:ext cx="3046410" cy="3147848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2514600" y="266700"/>
            <a:ext cx="15925800" cy="826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4"/>
              </a:lnSpc>
            </a:pPr>
            <a:r>
              <a:rPr lang="ru-RU" sz="4800" b="1" spc="495" dirty="0" smtClean="0">
                <a:solidFill>
                  <a:srgbClr val="FF0000"/>
                </a:solidFill>
                <a:latin typeface="+mj-lt"/>
              </a:rPr>
              <a:t>Спортивные привычки, полезные для сердца</a:t>
            </a:r>
            <a:endParaRPr lang="en-US" sz="4800" b="1" spc="495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1502121" y="4533900"/>
            <a:ext cx="6328679" cy="255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ПЛАВАНИЕ</a:t>
            </a:r>
          </a:p>
          <a:p>
            <a:pPr>
              <a:lnSpc>
                <a:spcPts val="3640"/>
              </a:lnSpc>
            </a:pPr>
            <a:r>
              <a:rPr lang="ru-RU" sz="2800" b="1" dirty="0"/>
              <a:t>3-4 занятия в неделю будет достаточно для создания оптимальных условий тренировки сердца</a:t>
            </a:r>
            <a:endParaRPr lang="en-US" sz="2600" b="1" dirty="0">
              <a:solidFill>
                <a:srgbClr val="202020"/>
              </a:solidFill>
              <a:latin typeface="Montserrat Light"/>
            </a:endParaRPr>
          </a:p>
          <a:p>
            <a:endParaRPr lang="en-US" sz="2700" b="1" dirty="0">
              <a:solidFill>
                <a:srgbClr val="5F5F5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172200" y="8115300"/>
            <a:ext cx="6328679" cy="255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ТАНЦЫ</a:t>
            </a:r>
          </a:p>
          <a:p>
            <a:pPr>
              <a:lnSpc>
                <a:spcPts val="3640"/>
              </a:lnSpc>
            </a:pPr>
            <a:r>
              <a:rPr lang="ru-RU" sz="2800" b="1" dirty="0"/>
              <a:t>Во время ритмичных движений пульс ускоряется, сосуды расширяются, кровь насыщается кислородом</a:t>
            </a:r>
            <a:endParaRPr lang="en-US" sz="2600" b="1" dirty="0">
              <a:solidFill>
                <a:srgbClr val="202020"/>
              </a:solidFill>
              <a:latin typeface="Montserrat Light"/>
            </a:endParaRPr>
          </a:p>
          <a:p>
            <a:endParaRPr lang="en-US" sz="2700" b="1" dirty="0">
              <a:solidFill>
                <a:srgbClr val="5F5F5F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8600" y="5125843"/>
            <a:ext cx="6328679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ЕЗДА НА ВЕЛОСИПЕДЕ</a:t>
            </a:r>
          </a:p>
          <a:p>
            <a:pPr algn="r">
              <a:lnSpc>
                <a:spcPts val="3640"/>
              </a:lnSpc>
            </a:pPr>
            <a:r>
              <a:rPr lang="ru-RU" sz="2800" b="1" dirty="0"/>
              <a:t>Еженедельное преодоление </a:t>
            </a:r>
            <a:endParaRPr lang="ru-RU" sz="2800" b="1" dirty="0" smtClean="0"/>
          </a:p>
          <a:p>
            <a:pPr algn="r">
              <a:lnSpc>
                <a:spcPts val="3640"/>
              </a:lnSpc>
            </a:pPr>
            <a:r>
              <a:rPr lang="ru-RU" sz="2800" b="1" dirty="0" smtClean="0"/>
              <a:t>на </a:t>
            </a:r>
            <a:r>
              <a:rPr lang="ru-RU" sz="2800" b="1" dirty="0"/>
              <a:t>велосипеде не менее 30 км, сокращает риск появления ИБС </a:t>
            </a:r>
            <a:endParaRPr lang="ru-RU" sz="2800" b="1" dirty="0" smtClean="0"/>
          </a:p>
          <a:p>
            <a:pPr algn="r">
              <a:lnSpc>
                <a:spcPts val="3640"/>
              </a:lnSpc>
            </a:pPr>
            <a:r>
              <a:rPr lang="ru-RU" sz="2800" b="1" dirty="0" smtClean="0"/>
              <a:t>почти </a:t>
            </a:r>
            <a:r>
              <a:rPr lang="ru-RU" sz="2800" b="1" dirty="0"/>
              <a:t>в 2 </a:t>
            </a:r>
            <a:r>
              <a:rPr lang="ru-RU" sz="2800" b="1" dirty="0" smtClean="0"/>
              <a:t>раза</a:t>
            </a:r>
            <a:endParaRPr lang="en-US" sz="2700" b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2621"/>
          <a:stretch/>
        </p:blipFill>
        <p:spPr>
          <a:xfrm>
            <a:off x="3886200" y="0"/>
            <a:ext cx="10210800" cy="10287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086600" y="2095500"/>
            <a:ext cx="6123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Возьмите теннисный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 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сожмите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812" y="1278675"/>
            <a:ext cx="4093987" cy="28742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72992" y="6134100"/>
            <a:ext cx="6123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демонстрирует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усилие сердца для того,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накачать кровь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00700"/>
            <a:ext cx="381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"/>
            <a:ext cx="7772400" cy="5829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43000" y="5772944"/>
            <a:ext cx="1550731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Принято </a:t>
            </a:r>
            <a:r>
              <a:rPr lang="ru-RU" sz="4000" b="1" dirty="0">
                <a:solidFill>
                  <a:schemeClr val="tx2"/>
                </a:solidFill>
              </a:rPr>
              <a:t>считать, что сердце располагается с левой стороны.</a:t>
            </a:r>
            <a:r>
              <a:rPr lang="ru-RU" sz="4000" b="1" dirty="0"/>
              <a:t> </a:t>
            </a:r>
            <a:endParaRPr lang="ru-RU" sz="4000" b="1" dirty="0" smtClean="0"/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Это </a:t>
            </a:r>
            <a:r>
              <a:rPr lang="ru-RU" sz="4000" b="1" dirty="0">
                <a:solidFill>
                  <a:schemeClr val="tx2"/>
                </a:solidFill>
              </a:rPr>
              <a:t>заблуждение: </a:t>
            </a:r>
            <a:r>
              <a:rPr lang="ru-RU" sz="4000" b="1" dirty="0">
                <a:solidFill>
                  <a:srgbClr val="FF0000"/>
                </a:solidFill>
              </a:rPr>
              <a:t>сердце находится между легкими</a:t>
            </a:r>
            <a:r>
              <a:rPr lang="ru-RU" sz="4000" b="1" dirty="0"/>
              <a:t>, </a:t>
            </a:r>
            <a:endParaRPr lang="ru-RU" sz="4000" b="1" dirty="0" smtClean="0"/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в </a:t>
            </a:r>
            <a:r>
              <a:rPr lang="ru-RU" sz="4000" b="1" dirty="0">
                <a:solidFill>
                  <a:schemeClr val="tx2"/>
                </a:solidFill>
              </a:rPr>
              <a:t>середине грудной клетки.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А </a:t>
            </a:r>
            <a:r>
              <a:rPr lang="ru-RU" sz="4000" b="1">
                <a:solidFill>
                  <a:schemeClr val="tx2"/>
                </a:solidFill>
              </a:rPr>
              <a:t>удары </a:t>
            </a:r>
            <a:r>
              <a:rPr lang="ru-RU" sz="4000" b="1" smtClean="0">
                <a:solidFill>
                  <a:schemeClr val="tx2"/>
                </a:solidFill>
              </a:rPr>
              <a:t>слышатся </a:t>
            </a:r>
            <a:r>
              <a:rPr lang="ru-RU" sz="4000" b="1" dirty="0">
                <a:solidFill>
                  <a:schemeClr val="tx2"/>
                </a:solidFill>
              </a:rPr>
              <a:t>с левой стороны потому,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что </a:t>
            </a:r>
            <a:r>
              <a:rPr lang="ru-RU" sz="4000" b="1" dirty="0">
                <a:solidFill>
                  <a:schemeClr val="tx2"/>
                </a:solidFill>
              </a:rPr>
              <a:t>аорта направлена </a:t>
            </a:r>
            <a:r>
              <a:rPr lang="ru-RU" sz="4000" b="1" dirty="0" smtClean="0">
                <a:solidFill>
                  <a:schemeClr val="tx2"/>
                </a:solidFill>
              </a:rPr>
              <a:t>влево</a:t>
            </a:r>
            <a:endParaRPr lang="en-US" sz="4000" b="1" i="0" spc="72" dirty="0">
              <a:solidFill>
                <a:schemeClr val="tx2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15304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133600" y="1668631"/>
            <a:ext cx="8382000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rgbClr val="C00000"/>
                </a:solidFill>
              </a:rPr>
              <a:t>Если вы вытянете в длину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</a:rPr>
              <a:t>все </a:t>
            </a:r>
            <a:r>
              <a:rPr lang="ru-RU" sz="4400" b="1" dirty="0">
                <a:solidFill>
                  <a:srgbClr val="C00000"/>
                </a:solidFill>
              </a:rPr>
              <a:t>свои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C00000"/>
                </a:solidFill>
              </a:rPr>
              <a:t>артерии</a:t>
            </a:r>
            <a:r>
              <a:rPr lang="ru-RU" sz="4400" b="1" dirty="0">
                <a:solidFill>
                  <a:srgbClr val="C00000"/>
                </a:solidFill>
              </a:rPr>
              <a:t>,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</a:rPr>
              <a:t>вены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</a:rPr>
              <a:t>и </a:t>
            </a:r>
            <a:r>
              <a:rPr lang="ru-RU" sz="4400" b="1" i="1" dirty="0">
                <a:solidFill>
                  <a:srgbClr val="C00000"/>
                </a:solidFill>
              </a:rPr>
              <a:t>кровеносные сосуды</a:t>
            </a:r>
            <a:r>
              <a:rPr lang="ru-RU" sz="4400" b="1" dirty="0">
                <a:solidFill>
                  <a:srgbClr val="C00000"/>
                </a:solidFill>
              </a:rPr>
              <a:t>,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</a:rPr>
              <a:t>то </a:t>
            </a:r>
            <a:r>
              <a:rPr lang="ru-RU" sz="4400" b="1" dirty="0">
                <a:solidFill>
                  <a:srgbClr val="C00000"/>
                </a:solidFill>
              </a:rPr>
              <a:t>сможете </a:t>
            </a:r>
            <a:r>
              <a:rPr lang="ru-RU" sz="4400" b="1" i="1" dirty="0">
                <a:solidFill>
                  <a:srgbClr val="C00000"/>
                </a:solidFill>
              </a:rPr>
              <a:t>дважды обернуть </a:t>
            </a:r>
            <a:r>
              <a:rPr lang="ru-RU" sz="4400" b="1" dirty="0">
                <a:solidFill>
                  <a:srgbClr val="C00000"/>
                </a:solidFill>
              </a:rPr>
              <a:t>ими </a:t>
            </a:r>
            <a:r>
              <a:rPr lang="ru-RU" sz="4400" b="1" i="1" dirty="0">
                <a:solidFill>
                  <a:srgbClr val="C00000"/>
                </a:solidFill>
              </a:rPr>
              <a:t>Землю</a:t>
            </a:r>
            <a:endParaRPr lang="en-US" sz="4400" b="1" i="1" spc="72" dirty="0">
              <a:solidFill>
                <a:srgbClr val="C00000"/>
              </a:solidFill>
              <a:latin typeface="Montserrat Classic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4495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726"/>
            <a:ext cx="18288000" cy="10769726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990600" y="433586"/>
            <a:ext cx="162306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ru-RU" sz="8000" b="1" i="1" spc="72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Позаботьтесь о своем сердце !</a:t>
            </a:r>
            <a:endParaRPr lang="en-US" sz="8000" b="1" i="1" spc="72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5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90500"/>
            <a:ext cx="7118406" cy="99822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90600" y="1395948"/>
            <a:ext cx="8763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C0000"/>
                </a:solidFill>
              </a:rPr>
              <a:t>Всемирный день </a:t>
            </a:r>
            <a:r>
              <a:rPr lang="ru-RU" sz="5400" b="1" dirty="0" smtClean="0">
                <a:solidFill>
                  <a:srgbClr val="CC0000"/>
                </a:solidFill>
              </a:rPr>
              <a:t>сердца проводится с </a:t>
            </a:r>
            <a:r>
              <a:rPr lang="ru-RU" sz="5400" b="1" dirty="0">
                <a:solidFill>
                  <a:srgbClr val="CC0000"/>
                </a:solidFill>
              </a:rPr>
              <a:t>2000 года. </a:t>
            </a:r>
            <a:endParaRPr lang="ru-RU" sz="5400" b="1" dirty="0" smtClean="0">
              <a:solidFill>
                <a:srgbClr val="CC0000"/>
              </a:solidFill>
            </a:endParaRPr>
          </a:p>
          <a:p>
            <a:pPr algn="ctr"/>
            <a:endParaRPr lang="ru-RU" sz="5400" b="1" dirty="0" smtClean="0">
              <a:solidFill>
                <a:srgbClr val="CC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C0000"/>
                </a:solidFill>
              </a:rPr>
              <a:t>Праздник отмечается </a:t>
            </a:r>
            <a:r>
              <a:rPr lang="ru-RU" sz="5400" b="1" dirty="0">
                <a:solidFill>
                  <a:srgbClr val="CC0000"/>
                </a:solidFill>
              </a:rPr>
              <a:t>ежегодно </a:t>
            </a:r>
            <a:r>
              <a:rPr lang="ru-RU" sz="5400" b="1" dirty="0" smtClean="0">
                <a:solidFill>
                  <a:srgbClr val="CC0000"/>
                </a:solidFill>
              </a:rPr>
              <a:t>для повышения </a:t>
            </a:r>
            <a:r>
              <a:rPr lang="ru-RU" sz="5400" b="1" dirty="0">
                <a:solidFill>
                  <a:srgbClr val="CC0000"/>
                </a:solidFill>
              </a:rPr>
              <a:t>информированности общественности </a:t>
            </a:r>
            <a:endParaRPr lang="ru-RU" sz="5400" b="1" dirty="0" smtClean="0">
              <a:solidFill>
                <a:srgbClr val="CC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C0000"/>
                </a:solidFill>
              </a:rPr>
              <a:t>об </a:t>
            </a:r>
            <a:r>
              <a:rPr lang="ru-RU" sz="5400" b="1" dirty="0">
                <a:solidFill>
                  <a:srgbClr val="CC0000"/>
                </a:solidFill>
              </a:rPr>
              <a:t>опасности </a:t>
            </a:r>
            <a:r>
              <a:rPr lang="ru-RU" sz="5400" b="1" dirty="0" smtClean="0">
                <a:solidFill>
                  <a:srgbClr val="CC0000"/>
                </a:solidFill>
              </a:rPr>
              <a:t>сердечно-сосудистых заболеваний</a:t>
            </a:r>
            <a:endParaRPr lang="ru-RU" sz="5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33450"/>
            <a:ext cx="12115800" cy="90868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278666" y="1733523"/>
            <a:ext cx="4449906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Примерно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72 раза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в минуту!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22055" y="1685817"/>
            <a:ext cx="3166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100 000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раз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в день!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53655" y="6363609"/>
            <a:ext cx="4449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36 500 000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раз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chemeClr val="tx2"/>
                </a:solidFill>
              </a:rPr>
              <a:t>в</a:t>
            </a:r>
            <a:r>
              <a:rPr lang="ru-RU" sz="4000" b="1" i="1" dirty="0" smtClean="0">
                <a:solidFill>
                  <a:schemeClr val="tx2"/>
                </a:solidFill>
              </a:rPr>
              <a:t> год!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93455" y="5886450"/>
            <a:ext cx="3623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2,5 млрд.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chemeClr val="tx2"/>
                </a:solidFill>
              </a:rPr>
              <a:t>р</a:t>
            </a:r>
            <a:r>
              <a:rPr lang="ru-RU" sz="4000" b="1" i="1" dirty="0" smtClean="0">
                <a:solidFill>
                  <a:schemeClr val="tx2"/>
                </a:solidFill>
              </a:rPr>
              <a:t>аз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chemeClr val="tx2"/>
                </a:solidFill>
              </a:rPr>
              <a:t>в</a:t>
            </a:r>
            <a:r>
              <a:rPr lang="ru-RU" sz="4000" b="1" i="1" dirty="0" smtClean="0">
                <a:solidFill>
                  <a:schemeClr val="tx2"/>
                </a:solidFill>
              </a:rPr>
              <a:t> течении жизни!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5805" y="136990"/>
            <a:ext cx="9789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tx2"/>
                </a:solidFill>
              </a:rPr>
              <a:t>Сердце взрослого человека </a:t>
            </a:r>
            <a:r>
              <a:rPr lang="ru-RU" sz="4000" b="1" i="1" dirty="0" smtClean="0">
                <a:solidFill>
                  <a:schemeClr val="tx2"/>
                </a:solidFill>
              </a:rPr>
              <a:t>сокращается: </a:t>
            </a:r>
            <a:endParaRPr lang="ru-RU" sz="4000" i="1" dirty="0">
              <a:solidFill>
                <a:schemeClr val="tx2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045205" y="2643386"/>
            <a:ext cx="48006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ru-RU" sz="5400" b="1" i="1" spc="72" dirty="0" smtClean="0">
                <a:solidFill>
                  <a:srgbClr val="CC0000"/>
                </a:solidFill>
                <a:latin typeface="+mj-lt"/>
              </a:rPr>
              <a:t>Уникальность</a:t>
            </a:r>
            <a:endParaRPr lang="en-US" sz="5400" b="1" i="1" spc="72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600199" y="6066770"/>
            <a:ext cx="32004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ru-RU" sz="5400" b="1" i="1" spc="72" dirty="0" smtClean="0">
                <a:solidFill>
                  <a:srgbClr val="CC0000"/>
                </a:solidFill>
                <a:latin typeface="+mj-lt"/>
              </a:rPr>
              <a:t>сердца</a:t>
            </a:r>
            <a:endParaRPr lang="en-US" sz="5400" b="1" i="1" spc="72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662009" y="4320750"/>
            <a:ext cx="2392981" cy="23091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83" y="3860474"/>
            <a:ext cx="3980260" cy="2247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983" y="0"/>
            <a:ext cx="2343524" cy="35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3" y="0"/>
            <a:ext cx="18321688" cy="10317217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4430110" y="9320351"/>
            <a:ext cx="12115800" cy="85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i="1" dirty="0" smtClean="0"/>
              <a:t>не останавливаясь, когда мы спим, едим, отдыхаем на море или трудимся в офисе, когда радуемся и когда плачем, когда убаюкиваем ребёнка и когда волнуемся</a:t>
            </a:r>
            <a:endParaRPr lang="en-US" sz="2400" b="1" i="1" spc="72" dirty="0">
              <a:latin typeface="Montserrat Classic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38600" y="7863238"/>
            <a:ext cx="12115800" cy="1395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rgbClr val="FF0000"/>
                </a:solidFill>
              </a:rPr>
              <a:t>Работа </a:t>
            </a:r>
            <a:r>
              <a:rPr lang="ru-RU" sz="3200" b="1" i="1" dirty="0" smtClean="0">
                <a:solidFill>
                  <a:srgbClr val="FF0000"/>
                </a:solidFill>
              </a:rPr>
              <a:t>сердца                  не </a:t>
            </a:r>
            <a:r>
              <a:rPr lang="ru-RU" sz="3200" b="1" i="1" dirty="0">
                <a:solidFill>
                  <a:srgbClr val="FF0000"/>
                </a:solidFill>
              </a:rPr>
              <a:t>прекращается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</a:rPr>
              <a:t>24 </a:t>
            </a:r>
            <a:r>
              <a:rPr lang="ru-RU" sz="3200" b="1" i="1" dirty="0">
                <a:solidFill>
                  <a:srgbClr val="FF0000"/>
                </a:solidFill>
              </a:rPr>
              <a:t>часа в день, </a:t>
            </a:r>
            <a:r>
              <a:rPr lang="ru-RU" sz="3200" b="1" i="1" dirty="0" smtClean="0">
                <a:solidFill>
                  <a:srgbClr val="FF0000"/>
                </a:solidFill>
              </a:rPr>
              <a:t>7 </a:t>
            </a:r>
            <a:r>
              <a:rPr lang="ru-RU" sz="3200" b="1" i="1" dirty="0">
                <a:solidFill>
                  <a:srgbClr val="FF0000"/>
                </a:solidFill>
              </a:rPr>
              <a:t>дней в неделю, </a:t>
            </a:r>
            <a:endParaRPr lang="en-US" sz="3200" b="1" i="1" spc="72" dirty="0"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32193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86" y="3692791"/>
            <a:ext cx="6258779" cy="3612244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04800" y="286395"/>
            <a:ext cx="9677400" cy="2846061"/>
            <a:chOff x="0" y="32610"/>
            <a:chExt cx="11117677" cy="3794747"/>
          </a:xfrm>
        </p:grpSpPr>
        <p:sp>
          <p:nvSpPr>
            <p:cNvPr id="7" name="TextBox 8"/>
            <p:cNvSpPr txBox="1"/>
            <p:nvPr/>
          </p:nvSpPr>
          <p:spPr>
            <a:xfrm>
              <a:off x="0" y="32610"/>
              <a:ext cx="8403913" cy="786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ru-RU" sz="4400" b="1" spc="330" dirty="0" smtClean="0">
                  <a:solidFill>
                    <a:srgbClr val="C00000"/>
                  </a:solidFill>
                </a:rPr>
                <a:t>Музыка</a:t>
              </a:r>
              <a:r>
                <a:rPr lang="ru-RU" sz="4000" b="1" spc="330" dirty="0" smtClean="0">
                  <a:solidFill>
                    <a:schemeClr val="tx2"/>
                  </a:solidFill>
                </a:rPr>
                <a:t> </a:t>
              </a:r>
              <a:endParaRPr lang="en-US" sz="4000" b="1" i="0" spc="330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0" y="872703"/>
              <a:ext cx="11117677" cy="2954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4000" b="1" i="1" spc="56" dirty="0">
                  <a:solidFill>
                    <a:schemeClr val="tx2"/>
                  </a:solidFill>
                </a:rPr>
                <a:t>Шведские ученые доказали, </a:t>
              </a:r>
              <a:endParaRPr lang="ru-RU" sz="4000" b="1" i="1" spc="56" dirty="0" smtClean="0">
                <a:solidFill>
                  <a:schemeClr val="tx2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ru-RU" sz="4000" b="1" i="1" spc="56" dirty="0" smtClean="0">
                  <a:solidFill>
                    <a:schemeClr val="tx2"/>
                  </a:solidFill>
                </a:rPr>
                <a:t>что </a:t>
              </a:r>
              <a:r>
                <a:rPr lang="ru-RU" sz="4000" b="1" i="1" spc="56" dirty="0">
                  <a:solidFill>
                    <a:schemeClr val="tx2"/>
                  </a:solidFill>
                </a:rPr>
                <a:t>во время пения хора ритмы сердец всех участников </a:t>
              </a:r>
              <a:r>
                <a:rPr lang="ru-RU" sz="4000" b="1" i="1" spc="56" dirty="0" smtClean="0">
                  <a:solidFill>
                    <a:schemeClr val="tx2"/>
                  </a:solidFill>
                </a:rPr>
                <a:t>синхронизируются</a:t>
              </a:r>
              <a:endParaRPr lang="en-US" sz="4000" b="1" i="1" spc="56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34200" y="7181205"/>
            <a:ext cx="112014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4000" b="1" i="1" dirty="0">
                <a:solidFill>
                  <a:schemeClr val="tx2"/>
                </a:solidFill>
              </a:rPr>
              <a:t>Смех способен обеспечить </a:t>
            </a:r>
            <a:endParaRPr lang="ru-RU" sz="4000" b="1" i="1" dirty="0" smtClean="0">
              <a:solidFill>
                <a:schemeClr val="tx2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здоровую </a:t>
            </a:r>
            <a:r>
              <a:rPr lang="ru-RU" sz="4000" b="1" i="1" dirty="0">
                <a:solidFill>
                  <a:schemeClr val="tx2"/>
                </a:solidFill>
              </a:rPr>
              <a:t>работу сердца. </a:t>
            </a:r>
            <a:endParaRPr lang="ru-RU" sz="4000" b="1" i="1" dirty="0" smtClean="0">
              <a:solidFill>
                <a:schemeClr val="tx2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Он </a:t>
            </a:r>
            <a:r>
              <a:rPr lang="ru-RU" sz="4000" b="1" i="1" dirty="0">
                <a:solidFill>
                  <a:schemeClr val="tx2"/>
                </a:solidFill>
              </a:rPr>
              <a:t>расслабляет стенки сосудов </a:t>
            </a:r>
            <a:endParaRPr lang="ru-RU" sz="4000" b="1" i="1" dirty="0" smtClean="0">
              <a:solidFill>
                <a:schemeClr val="tx2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4000" b="1" i="1" dirty="0" smtClean="0">
                <a:solidFill>
                  <a:schemeClr val="tx2"/>
                </a:solidFill>
              </a:rPr>
              <a:t>и </a:t>
            </a:r>
            <a:r>
              <a:rPr lang="ru-RU" sz="4000" b="1" i="1" dirty="0">
                <a:solidFill>
                  <a:schemeClr val="tx2"/>
                </a:solidFill>
              </a:rPr>
              <a:t>увеличивает скорость кровообращения на 20</a:t>
            </a:r>
            <a:r>
              <a:rPr lang="ru-RU" sz="4000" b="1" i="1" dirty="0" smtClean="0">
                <a:solidFill>
                  <a:schemeClr val="tx2"/>
                </a:solidFill>
              </a:rPr>
              <a:t>%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3563600" y="6591300"/>
            <a:ext cx="37338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ru-RU" sz="4400" b="1" spc="330" dirty="0" smtClean="0">
                <a:solidFill>
                  <a:srgbClr val="C00000"/>
                </a:solidFill>
              </a:rPr>
              <a:t>Юмор</a:t>
            </a:r>
            <a:endParaRPr lang="en-US" sz="4400" b="1" spc="33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88" y="197068"/>
            <a:ext cx="3248880" cy="36116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" y="5981700"/>
            <a:ext cx="5921079" cy="39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28" y="1932716"/>
            <a:ext cx="2676144" cy="2331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395616"/>
            <a:ext cx="950061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ru-RU" sz="8000" b="1" i="0" spc="72" dirty="0" smtClean="0">
                <a:solidFill>
                  <a:srgbClr val="C00000"/>
                </a:solidFill>
              </a:rPr>
              <a:t>Это важно знать !</a:t>
            </a:r>
            <a:endParaRPr lang="en-US" sz="8000" b="1" i="0" spc="72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800" y="2011348"/>
            <a:ext cx="11277600" cy="2215991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2"/>
                </a:solidFill>
              </a:rPr>
              <a:t>Инсульт и ишемическая болезнь сердца (ИБС)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являются </a:t>
            </a:r>
            <a:r>
              <a:rPr lang="ru-RU" sz="4000" b="1" dirty="0">
                <a:solidFill>
                  <a:schemeClr val="tx2"/>
                </a:solidFill>
              </a:rPr>
              <a:t>главными причинами в мире,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вызывающими </a:t>
            </a:r>
            <a:r>
              <a:rPr lang="ru-RU" sz="4000" b="1" dirty="0">
                <a:solidFill>
                  <a:schemeClr val="tx2"/>
                </a:solidFill>
              </a:rPr>
              <a:t>смерть </a:t>
            </a:r>
            <a:r>
              <a:rPr lang="ru-RU" sz="4000" b="1" dirty="0" smtClean="0">
                <a:solidFill>
                  <a:schemeClr val="tx2"/>
                </a:solidFill>
              </a:rPr>
              <a:t>пациентов</a:t>
            </a:r>
            <a:endParaRPr lang="en-US" sz="4000" b="1" i="0" spc="56" dirty="0">
              <a:solidFill>
                <a:schemeClr val="tx2"/>
              </a:solidFill>
              <a:latin typeface="Montserrat Light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9220200" y="4500396"/>
            <a:ext cx="8305800" cy="2215991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У </a:t>
            </a:r>
            <a:r>
              <a:rPr lang="ru-RU" sz="4000" b="1" dirty="0">
                <a:solidFill>
                  <a:schemeClr val="tx2"/>
                </a:solidFill>
              </a:rPr>
              <a:t>мужчин ИБС развивается раньше,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чем </a:t>
            </a:r>
            <a:r>
              <a:rPr lang="ru-RU" sz="4000" b="1" dirty="0">
                <a:solidFill>
                  <a:schemeClr val="tx2"/>
                </a:solidFill>
              </a:rPr>
              <a:t>у </a:t>
            </a:r>
            <a:r>
              <a:rPr lang="ru-RU" sz="4000" b="1" dirty="0" smtClean="0">
                <a:solidFill>
                  <a:schemeClr val="tx2"/>
                </a:solidFill>
              </a:rPr>
              <a:t>женщин </a:t>
            </a:r>
          </a:p>
          <a:p>
            <a:pPr algn="r"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- </a:t>
            </a:r>
            <a:r>
              <a:rPr lang="ru-RU" sz="4000" b="1" dirty="0">
                <a:solidFill>
                  <a:schemeClr val="tx2"/>
                </a:solidFill>
              </a:rPr>
              <a:t>в 40-45 </a:t>
            </a:r>
            <a:r>
              <a:rPr lang="ru-RU" sz="4000" b="1" dirty="0" smtClean="0">
                <a:solidFill>
                  <a:schemeClr val="tx2"/>
                </a:solidFill>
              </a:rPr>
              <a:t>лет</a:t>
            </a:r>
            <a:endParaRPr lang="en-US" sz="4000" b="1" i="0" spc="56" dirty="0">
              <a:solidFill>
                <a:schemeClr val="tx2"/>
              </a:solidFill>
              <a:latin typeface="Montserrat Ligh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04800" y="6989445"/>
            <a:ext cx="11277600" cy="29546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tx2"/>
                </a:solidFill>
              </a:rPr>
              <a:t>По данным ВОЗ 80% смертей,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произошедших </a:t>
            </a:r>
            <a:r>
              <a:rPr lang="ru-RU" sz="4000" b="1" dirty="0">
                <a:solidFill>
                  <a:schemeClr val="tx2"/>
                </a:solidFill>
              </a:rPr>
              <a:t>в результате инфаркта и инсульта,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можно </a:t>
            </a:r>
            <a:r>
              <a:rPr lang="ru-RU" sz="4000" b="1" dirty="0">
                <a:solidFill>
                  <a:schemeClr val="tx2"/>
                </a:solidFill>
              </a:rPr>
              <a:t>предотвратить,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tx2"/>
                </a:solidFill>
              </a:rPr>
              <a:t>если </a:t>
            </a:r>
            <a:r>
              <a:rPr lang="ru-RU" sz="4000" b="1" dirty="0">
                <a:solidFill>
                  <a:schemeClr val="tx2"/>
                </a:solidFill>
              </a:rPr>
              <a:t>взять под </a:t>
            </a:r>
            <a:r>
              <a:rPr lang="ru-RU" sz="4000" b="1" dirty="0" smtClean="0">
                <a:solidFill>
                  <a:schemeClr val="tx2"/>
                </a:solidFill>
              </a:rPr>
              <a:t>контроль свое здоровье</a:t>
            </a:r>
            <a:endParaRPr lang="en-US" sz="4000" b="1" i="0" spc="56" dirty="0">
              <a:solidFill>
                <a:schemeClr val="tx2"/>
              </a:solidFill>
              <a:latin typeface="Montserrat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6989444"/>
            <a:ext cx="4800600" cy="29546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71005"/>
            <a:ext cx="3948103" cy="26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3831"/>
            <a:ext cx="3124200" cy="30721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1000" y="3924300"/>
            <a:ext cx="7086600" cy="3593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0"/>
              </a:lnSpc>
            </a:pPr>
            <a:r>
              <a:rPr lang="ru-RU" sz="25000" b="1" spc="1750" dirty="0">
                <a:solidFill>
                  <a:srgbClr val="C00000"/>
                </a:solidFill>
                <a:latin typeface="+mj-lt"/>
              </a:rPr>
              <a:t>4</a:t>
            </a:r>
            <a:r>
              <a:rPr lang="ru-RU" sz="25000" b="1" i="0" spc="1750" dirty="0" smtClean="0">
                <a:solidFill>
                  <a:srgbClr val="C00000"/>
                </a:solidFill>
                <a:latin typeface="+mj-lt"/>
              </a:rPr>
              <a:t>0</a:t>
            </a:r>
            <a:r>
              <a:rPr lang="en-US" sz="25000" b="1" i="0" spc="1750" dirty="0" smtClean="0">
                <a:solidFill>
                  <a:srgbClr val="C00000"/>
                </a:solidFill>
                <a:latin typeface="+mj-lt"/>
              </a:rPr>
              <a:t>%</a:t>
            </a:r>
            <a:endParaRPr lang="en-US" sz="25000" b="1" i="0" spc="17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336" y="7125712"/>
            <a:ext cx="13888464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инфарктов развиваются </a:t>
            </a:r>
            <a:r>
              <a:rPr lang="ru-RU" sz="6600" b="1" dirty="0">
                <a:solidFill>
                  <a:srgbClr val="C00000"/>
                </a:solidFill>
              </a:rPr>
              <a:t>внезапно, </a:t>
            </a:r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без </a:t>
            </a:r>
            <a:r>
              <a:rPr lang="ru-RU" sz="6600" b="1" dirty="0">
                <a:solidFill>
                  <a:srgbClr val="C00000"/>
                </a:solidFill>
              </a:rPr>
              <a:t>предшествующей боли в груди, </a:t>
            </a:r>
            <a:endParaRPr lang="ru-RU" sz="6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на </a:t>
            </a:r>
            <a:r>
              <a:rPr lang="ru-RU" sz="6600" b="1" dirty="0">
                <a:solidFill>
                  <a:srgbClr val="C00000"/>
                </a:solidFill>
              </a:rPr>
              <a:t>фоне полного </a:t>
            </a:r>
            <a:r>
              <a:rPr lang="ru-RU" sz="6600" b="1" dirty="0" smtClean="0">
                <a:solidFill>
                  <a:srgbClr val="C00000"/>
                </a:solidFill>
              </a:rPr>
              <a:t>благополучия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48970"/>
            <a:ext cx="10058400" cy="67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5" y="1668781"/>
            <a:ext cx="5829299" cy="36271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9801" y="449640"/>
            <a:ext cx="153658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300" dirty="0">
                <a:solidFill>
                  <a:srgbClr val="C00000"/>
                </a:solidFill>
              </a:rPr>
              <a:t>Чаще всего </a:t>
            </a:r>
            <a:r>
              <a:rPr lang="ru-RU" sz="4800" b="1" spc="300" dirty="0" smtClean="0">
                <a:solidFill>
                  <a:srgbClr val="C00000"/>
                </a:solidFill>
              </a:rPr>
              <a:t>инфаркт появляется </a:t>
            </a:r>
            <a:r>
              <a:rPr lang="ru-RU" sz="4800" b="1" spc="300" dirty="0">
                <a:solidFill>
                  <a:srgbClr val="C00000"/>
                </a:solidFill>
              </a:rPr>
              <a:t>в утренние часы, </a:t>
            </a:r>
            <a:endParaRPr lang="ru-RU" sz="4800" b="1" spc="300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spc="300" dirty="0" smtClean="0">
                <a:solidFill>
                  <a:srgbClr val="C00000"/>
                </a:solidFill>
              </a:rPr>
              <a:t>ближе </a:t>
            </a:r>
            <a:r>
              <a:rPr lang="ru-RU" sz="4800" b="1" spc="300" dirty="0">
                <a:solidFill>
                  <a:srgbClr val="C00000"/>
                </a:solidFill>
              </a:rPr>
              <a:t>к рассвету</a:t>
            </a:r>
            <a:endParaRPr lang="en-US" sz="4800" b="1" spc="300" dirty="0">
              <a:solidFill>
                <a:srgbClr val="C00000"/>
              </a:solidFill>
            </a:endParaRPr>
          </a:p>
        </p:txBody>
      </p:sp>
      <p:sp>
        <p:nvSpPr>
          <p:cNvPr id="8" name="AutoShape 2"/>
          <p:cNvSpPr/>
          <p:nvPr/>
        </p:nvSpPr>
        <p:spPr>
          <a:xfrm>
            <a:off x="6370511" y="2793621"/>
            <a:ext cx="39832" cy="144000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9" name="Group 3"/>
          <p:cNvGrpSpPr/>
          <p:nvPr/>
        </p:nvGrpSpPr>
        <p:grpSpPr>
          <a:xfrm>
            <a:off x="6172200" y="3867150"/>
            <a:ext cx="438150" cy="4381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2" name="Group 5"/>
          <p:cNvGrpSpPr/>
          <p:nvPr/>
        </p:nvGrpSpPr>
        <p:grpSpPr>
          <a:xfrm>
            <a:off x="6161809" y="2721941"/>
            <a:ext cx="438150" cy="438150"/>
            <a:chOff x="0" y="0"/>
            <a:chExt cx="6350000" cy="6350000"/>
          </a:xfrm>
        </p:grpSpPr>
        <p:sp>
          <p:nvSpPr>
            <p:cNvPr id="13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sp>
        <p:nvSpPr>
          <p:cNvPr id="14" name="TextBox 10"/>
          <p:cNvSpPr txBox="1"/>
          <p:nvPr/>
        </p:nvSpPr>
        <p:spPr>
          <a:xfrm>
            <a:off x="6781800" y="2704862"/>
            <a:ext cx="11430000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 smtClean="0"/>
              <a:t>Сильная давящая, нестерпимая жгучая боль за грудиной</a:t>
            </a:r>
          </a:p>
          <a:p>
            <a:endParaRPr lang="ru-RU" sz="3200" b="1" dirty="0" smtClean="0"/>
          </a:p>
          <a:p>
            <a:r>
              <a:rPr lang="ru-RU" sz="3600" b="1" dirty="0" smtClean="0"/>
              <a:t>Тревога, паника, холодный пот, страх смерти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24500"/>
            <a:ext cx="4647185" cy="4647185"/>
          </a:xfrm>
          <a:prstGeom prst="rect">
            <a:avLst/>
          </a:prstGeom>
        </p:spPr>
      </p:pic>
      <p:sp>
        <p:nvSpPr>
          <p:cNvPr id="15" name="TextBox 16"/>
          <p:cNvSpPr txBox="1"/>
          <p:nvPr/>
        </p:nvSpPr>
        <p:spPr>
          <a:xfrm>
            <a:off x="7848600" y="4762500"/>
            <a:ext cx="8931089" cy="58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5400" b="1" i="1" spc="300" dirty="0" smtClean="0">
                <a:solidFill>
                  <a:srgbClr val="C00000"/>
                </a:solidFill>
                <a:latin typeface="+mj-lt"/>
              </a:rPr>
              <a:t>ЧТО ДЕЛАТЬ?</a:t>
            </a:r>
            <a:endParaRPr lang="en-US" sz="5400" b="1" i="1" spc="3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7916126" y="5676900"/>
            <a:ext cx="869547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3200" b="1" i="0" dirty="0" smtClean="0"/>
              <a:t>Немедленно</a:t>
            </a:r>
            <a:r>
              <a:rPr lang="ru-RU" sz="3200" b="1" i="0" dirty="0" smtClean="0">
                <a:solidFill>
                  <a:srgbClr val="202020"/>
                </a:solidFill>
              </a:rPr>
              <a:t> вызвать скорую помощь</a:t>
            </a:r>
            <a:endParaRPr lang="ru-RU" sz="3200" b="1" dirty="0" smtClean="0">
              <a:solidFill>
                <a:srgbClr val="202020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7543800" y="5600700"/>
            <a:ext cx="9372747" cy="61601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17"/>
          <p:cNvSpPr txBox="1"/>
          <p:nvPr/>
        </p:nvSpPr>
        <p:spPr>
          <a:xfrm>
            <a:off x="6598982" y="6607147"/>
            <a:ext cx="1088181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3200" b="1" dirty="0">
                <a:solidFill>
                  <a:srgbClr val="202020"/>
                </a:solidFill>
              </a:rPr>
              <a:t>Принять 0,25 </a:t>
            </a:r>
            <a:r>
              <a:rPr lang="ru-RU" sz="3200" b="1" dirty="0" smtClean="0">
                <a:solidFill>
                  <a:srgbClr val="202020"/>
                </a:solidFill>
              </a:rPr>
              <a:t>г </a:t>
            </a:r>
            <a:r>
              <a:rPr lang="ru-RU" sz="3200" b="1" dirty="0">
                <a:solidFill>
                  <a:srgbClr val="202020"/>
                </a:solidFill>
              </a:rPr>
              <a:t>ацетилсалициловой кислоты (</a:t>
            </a:r>
            <a:r>
              <a:rPr lang="ru-RU" sz="3200" b="1" dirty="0">
                <a:solidFill>
                  <a:srgbClr val="FF0000"/>
                </a:solidFill>
              </a:rPr>
              <a:t>аспирин</a:t>
            </a:r>
            <a:r>
              <a:rPr lang="ru-RU" sz="3200" b="1" dirty="0">
                <a:solidFill>
                  <a:srgbClr val="202020"/>
                </a:solidFill>
              </a:rPr>
              <a:t>) – таблетку разжевать, оставить рассасываться под языком. Одновременно принять </a:t>
            </a:r>
            <a:r>
              <a:rPr lang="ru-RU" sz="3200" b="1" dirty="0">
                <a:solidFill>
                  <a:srgbClr val="FF0000"/>
                </a:solidFill>
              </a:rPr>
              <a:t>нитроглицерин</a:t>
            </a:r>
            <a:r>
              <a:rPr lang="ru-RU" sz="3200" b="1" dirty="0">
                <a:solidFill>
                  <a:srgbClr val="202020"/>
                </a:solidFill>
              </a:rPr>
              <a:t> 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 algn="ctr">
              <a:lnSpc>
                <a:spcPts val="364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(</a:t>
            </a:r>
            <a:r>
              <a:rPr lang="ru-RU" sz="3200" b="1" dirty="0">
                <a:solidFill>
                  <a:srgbClr val="202020"/>
                </a:solidFill>
              </a:rPr>
              <a:t>доза спрея или капсула под язык)</a:t>
            </a:r>
            <a:endParaRPr lang="ru-RU" sz="3200" b="1" dirty="0" smtClean="0">
              <a:solidFill>
                <a:srgbClr val="202020"/>
              </a:solidFill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6162788" y="6438900"/>
            <a:ext cx="11820560" cy="209914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17"/>
          <p:cNvSpPr txBox="1"/>
          <p:nvPr/>
        </p:nvSpPr>
        <p:spPr>
          <a:xfrm>
            <a:off x="6806705" y="8893147"/>
            <a:ext cx="1088181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3200" b="1" dirty="0">
                <a:solidFill>
                  <a:srgbClr val="202020"/>
                </a:solidFill>
              </a:rPr>
              <a:t>Исключить физ. нагрузку, сесть на стул с подлокотниками или лечь в постель с приподнятым изголовьем</a:t>
            </a:r>
            <a:endParaRPr lang="ru-RU" sz="3200" b="1" dirty="0" smtClean="0">
              <a:solidFill>
                <a:srgbClr val="202020"/>
              </a:solidFill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6370511" y="8724900"/>
            <a:ext cx="11820560" cy="133852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20779"/>
            <a:ext cx="1342107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72" dirty="0">
                <a:solidFill>
                  <a:srgbClr val="C00000"/>
                </a:solidFill>
              </a:rPr>
              <a:t>Забота о сердце предполагает внимание к своему здоровью </a:t>
            </a:r>
            <a:endParaRPr lang="ru-RU" sz="3600" b="1" spc="72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spc="72" dirty="0" smtClean="0">
                <a:solidFill>
                  <a:srgbClr val="C00000"/>
                </a:solidFill>
              </a:rPr>
              <a:t>в </a:t>
            </a:r>
            <a:r>
              <a:rPr lang="ru-RU" sz="3600" b="1" spc="72" dirty="0">
                <a:solidFill>
                  <a:srgbClr val="C00000"/>
                </a:solidFill>
              </a:rPr>
              <a:t>целом </a:t>
            </a:r>
            <a:r>
              <a:rPr lang="ru-RU" sz="3600" b="1" spc="72" dirty="0" smtClean="0">
                <a:solidFill>
                  <a:srgbClr val="C00000"/>
                </a:solidFill>
              </a:rPr>
              <a:t>- </a:t>
            </a:r>
            <a:r>
              <a:rPr lang="ru-RU" sz="3600" b="1" spc="72" dirty="0">
                <a:solidFill>
                  <a:srgbClr val="C00000"/>
                </a:solidFill>
              </a:rPr>
              <a:t>оно особенно чувствительно к вредным привычкам </a:t>
            </a:r>
            <a:endParaRPr lang="ru-RU" sz="3600" b="1" spc="72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spc="72" dirty="0" smtClean="0">
                <a:solidFill>
                  <a:srgbClr val="C00000"/>
                </a:solidFill>
              </a:rPr>
              <a:t>и </a:t>
            </a:r>
            <a:r>
              <a:rPr lang="ru-RU" sz="3600" b="1" spc="72" dirty="0">
                <a:solidFill>
                  <a:srgbClr val="C00000"/>
                </a:solidFill>
              </a:rPr>
              <a:t>страдает от них в первую </a:t>
            </a:r>
            <a:r>
              <a:rPr lang="ru-RU" sz="3600" b="1" spc="72" dirty="0" smtClean="0">
                <a:solidFill>
                  <a:srgbClr val="C00000"/>
                </a:solidFill>
              </a:rPr>
              <a:t>очередь </a:t>
            </a:r>
            <a:endParaRPr lang="en-US" sz="3600" b="1" i="0" spc="72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679" y="253673"/>
            <a:ext cx="2676144" cy="2331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22220"/>
            <a:ext cx="6629400" cy="6629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69114" y="21717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Табакокурение</a:t>
            </a:r>
            <a:endParaRPr lang="ru-RU" sz="24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 smtClean="0"/>
              <a:t>У </a:t>
            </a:r>
            <a:r>
              <a:rPr lang="ru-RU" sz="2400" dirty="0"/>
              <a:t>курильщиков в 3 раза выше риск внезапной остановки </a:t>
            </a:r>
            <a:r>
              <a:rPr lang="ru-RU" sz="2400" dirty="0" smtClean="0"/>
              <a:t>сердца</a:t>
            </a:r>
            <a:endParaRPr lang="ru-RU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92910" y="4821257"/>
            <a:ext cx="3810000" cy="183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Неправильное питание</a:t>
            </a:r>
          </a:p>
          <a:p>
            <a:pPr algn="ctr">
              <a:lnSpc>
                <a:spcPct val="120000"/>
              </a:lnSpc>
            </a:pPr>
            <a:r>
              <a:rPr lang="ru-RU" sz="2400" dirty="0"/>
              <a:t>Нездоровый рацион  приводит к гипертонии, сахарному диабету и </a:t>
            </a:r>
            <a:r>
              <a:rPr lang="ru-RU" sz="2400" dirty="0" err="1"/>
              <a:t>т.д</a:t>
            </a:r>
            <a:endParaRPr lang="ru-RU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69114" y="8062065"/>
            <a:ext cx="381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Стресс, тревога, депрессия</a:t>
            </a:r>
          </a:p>
          <a:p>
            <a:pPr algn="ctr">
              <a:lnSpc>
                <a:spcPts val="3640"/>
              </a:lnSpc>
            </a:pPr>
            <a:r>
              <a:rPr lang="ru-RU" sz="2400" dirty="0"/>
              <a:t>В 2 раза увеличивает риск осложнений и смерти </a:t>
            </a:r>
            <a:endParaRPr lang="ru-RU" sz="2400" dirty="0" smtClean="0"/>
          </a:p>
          <a:p>
            <a:pPr algn="ctr">
              <a:lnSpc>
                <a:spcPts val="3640"/>
              </a:lnSpc>
            </a:pPr>
            <a:r>
              <a:rPr lang="ru-RU" sz="2400" dirty="0" smtClean="0"/>
              <a:t>от </a:t>
            </a:r>
            <a:r>
              <a:rPr lang="ru-RU" sz="2400" dirty="0"/>
              <a:t>болезней сердца </a:t>
            </a:r>
            <a:endParaRPr lang="en-US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59114" y="78105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Холестерин</a:t>
            </a:r>
          </a:p>
          <a:p>
            <a:pPr algn="ctr">
              <a:lnSpc>
                <a:spcPts val="3640"/>
              </a:lnSpc>
            </a:pPr>
            <a:r>
              <a:rPr lang="ru-RU" sz="2400" dirty="0"/>
              <a:t>Высокий уровень холестерина - ключевой фактор риска атеросклероза</a:t>
            </a:r>
            <a:endParaRPr lang="en-US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69172" y="4825198"/>
            <a:ext cx="381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Гиподинамия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cs typeface="Microsoft Uighur" panose="02000000000000000000" pitchFamily="2" charset="-78"/>
              </a:rPr>
              <a:t>Повышает риск развития ишемической болезни сердца</a:t>
            </a:r>
            <a:endParaRPr lang="en-US" sz="2400" dirty="0">
              <a:cs typeface="Microsoft Uighur" panose="02000000000000000000" pitchFamily="2" charset="-7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4000" y="2170386"/>
            <a:ext cx="381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Гипертония</a:t>
            </a:r>
          </a:p>
          <a:p>
            <a:pPr algn="ctr">
              <a:lnSpc>
                <a:spcPts val="3640"/>
              </a:lnSpc>
            </a:pPr>
            <a:r>
              <a:rPr lang="ru-RU" sz="2400" dirty="0">
                <a:cs typeface="Microsoft Uighur" panose="02000000000000000000" pitchFamily="2" charset="-78"/>
              </a:rPr>
              <a:t>Повышает риск развития ишемической болезни сердца</a:t>
            </a:r>
            <a:endParaRPr lang="en-US" sz="2400" dirty="0">
              <a:cs typeface="Microsoft Uighur" panose="02000000000000000000" pitchFamily="2" charset="-78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09409" y="4548347"/>
            <a:ext cx="2392981" cy="238138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599</Words>
  <Application>Microsoft Office PowerPoint</Application>
  <PresentationFormat>Произвольный</PresentationFormat>
  <Paragraphs>126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Montserrat Classic</vt:lpstr>
      <vt:lpstr>Microsoft Uighur</vt:lpstr>
      <vt:lpstr>Montserrat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сентября</dc:title>
  <dc:creator>Хмелева Полина Николаевна</dc:creator>
  <cp:lastModifiedBy>Бакиева</cp:lastModifiedBy>
  <cp:revision>116</cp:revision>
  <dcterms:created xsi:type="dcterms:W3CDTF">2006-08-16T00:00:00Z</dcterms:created>
  <dcterms:modified xsi:type="dcterms:W3CDTF">2021-09-17T05:35:40Z</dcterms:modified>
  <dc:identifier>DADl0B6yuVQ</dc:identifier>
</cp:coreProperties>
</file>