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1" r:id="rId3"/>
    <p:sldId id="268" r:id="rId4"/>
    <p:sldId id="270" r:id="rId5"/>
    <p:sldId id="269" r:id="rId6"/>
    <p:sldId id="272" r:id="rId7"/>
    <p:sldId id="267" r:id="rId8"/>
    <p:sldId id="279" r:id="rId9"/>
    <p:sldId id="259" r:id="rId10"/>
    <p:sldId id="274" r:id="rId11"/>
    <p:sldId id="260" r:id="rId12"/>
    <p:sldId id="281" r:id="rId13"/>
    <p:sldId id="262" r:id="rId14"/>
    <p:sldId id="264" r:id="rId15"/>
    <p:sldId id="275" r:id="rId16"/>
    <p:sldId id="273" r:id="rId17"/>
    <p:sldId id="265" r:id="rId18"/>
    <p:sldId id="276" r:id="rId19"/>
    <p:sldId id="277" r:id="rId20"/>
    <p:sldId id="278" r:id="rId21"/>
    <p:sldId id="258" r:id="rId22"/>
    <p:sldId id="282" r:id="rId23"/>
    <p:sldId id="280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47AFC"/>
    <a:srgbClr val="333399"/>
    <a:srgbClr val="CCFFCC"/>
    <a:srgbClr val="99FF66"/>
    <a:srgbClr val="F08F00"/>
    <a:srgbClr val="E650F6"/>
    <a:srgbClr val="CCE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06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79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6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2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2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61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4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6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49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7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1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1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kalachinskzmb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alachinskzmb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543800" cy="2593975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rgbClr val="008080"/>
                </a:solidFill>
              </a:rPr>
              <a:t>Проект </a:t>
            </a:r>
            <a:br>
              <a:rPr lang="ru-RU" sz="6000" b="1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rgbClr val="008080"/>
                </a:solidFill>
              </a:rPr>
            </a:br>
            <a:r>
              <a:rPr lang="ru-RU" sz="6000" b="1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rgbClr val="008080"/>
                </a:solidFill>
              </a:rPr>
              <a:t>«Волшебник из страны детства»</a:t>
            </a:r>
            <a:endParaRPr lang="ru-RU" sz="6000" b="1" dirty="0">
              <a:ln w="5000" cmpd="sng">
                <a:solidFill>
                  <a:schemeClr val="tx1"/>
                </a:solidFill>
                <a:prstDash val="solid"/>
              </a:ln>
              <a:solidFill>
                <a:srgbClr val="00808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0114" y="116632"/>
            <a:ext cx="6461760" cy="1066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8080"/>
                </a:solidFill>
              </a:rPr>
              <a:t>Муниципальное бюджетное учреждение культуры «Центральная межпоселенческая</a:t>
            </a:r>
            <a:r>
              <a:rPr lang="ru-RU" sz="2000" b="1" dirty="0">
                <a:solidFill>
                  <a:srgbClr val="008080"/>
                </a:solidFill>
              </a:rPr>
              <a:t> </a:t>
            </a:r>
            <a:r>
              <a:rPr lang="ru-RU" sz="2000" b="1" dirty="0" smtClean="0">
                <a:solidFill>
                  <a:srgbClr val="008080"/>
                </a:solidFill>
              </a:rPr>
              <a:t>библиотека» Калачинского района Омской области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5798" y="1484784"/>
            <a:ext cx="5170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8080"/>
                </a:solidFill>
              </a:rPr>
              <a:t>Президентский фонд культурных инициатив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16490" y="5605209"/>
            <a:ext cx="911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</a:rPr>
              <a:t>2021 г.</a:t>
            </a:r>
            <a:endParaRPr lang="ru-RU" sz="2000" b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Привлечение волонтеров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334526"/>
            <a:ext cx="4499992" cy="472514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200" b="1" dirty="0" smtClean="0"/>
              <a:t> Создание группы волонтеров в количестве не менее 10 человек из числа студентов Аграрно-технического техникума, жителей города, преподавателей художественной школы. Добровольные помощники:</a:t>
            </a:r>
          </a:p>
          <a:p>
            <a:pPr algn="ctr"/>
            <a:r>
              <a:rPr lang="ru-RU" sz="2200" b="1" dirty="0" smtClean="0"/>
              <a:t>окажут помощь в проведении мастер-классов по изготовлению тактильных книжек</a:t>
            </a:r>
          </a:p>
          <a:p>
            <a:pPr algn="ctr"/>
            <a:r>
              <a:rPr lang="ru-RU" sz="2200" b="1" dirty="0" smtClean="0"/>
              <a:t>примут участие в проведении мероприятий и создании </a:t>
            </a:r>
            <a:r>
              <a:rPr lang="ru-RU" sz="2200" b="1" dirty="0"/>
              <a:t>видеороликов </a:t>
            </a:r>
          </a:p>
          <a:p>
            <a:pPr algn="ctr"/>
            <a:r>
              <a:rPr lang="ru-RU" sz="2200" b="1" dirty="0" smtClean="0"/>
              <a:t>организуют </a:t>
            </a:r>
            <a:r>
              <a:rPr lang="ru-RU" sz="2200" b="1" dirty="0"/>
              <a:t>для детей занятия по рисованию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63283"/>
            <a:ext cx="3949487" cy="2633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29622" r="8795" b="8680"/>
          <a:stretch/>
        </p:blipFill>
        <p:spPr>
          <a:xfrm>
            <a:off x="395535" y="4093096"/>
            <a:ext cx="3949487" cy="23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0393" y="711051"/>
            <a:ext cx="2658325" cy="1261404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0394" y="760989"/>
            <a:ext cx="2658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Историко-краеведческий музей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00192" y="2663869"/>
            <a:ext cx="2516707" cy="1529880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711051"/>
            <a:ext cx="2516193" cy="1306194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92693" y="786501"/>
            <a:ext cx="2732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Детская художественная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школа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706" y="2722348"/>
            <a:ext cx="25161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Калачинский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аграрно-технический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техникум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2698799"/>
            <a:ext cx="2556074" cy="152228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5553" y="2746148"/>
            <a:ext cx="2571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Калачинская районная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газета «Сибиряк»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300858" y="2203268"/>
            <a:ext cx="2542284" cy="2451083"/>
          </a:xfrm>
          <a:prstGeom prst="ellipse">
            <a:avLst/>
          </a:prstGeom>
          <a:solidFill>
            <a:srgbClr val="CCECFF"/>
          </a:solidFill>
          <a:ln w="5715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5097" y="2850314"/>
            <a:ext cx="2853805" cy="115699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Партнеры проекта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43608" y="4831509"/>
            <a:ext cx="2571162" cy="1733814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71869" y="4965587"/>
            <a:ext cx="25429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Автономная  некоммерческая организация  </a:t>
            </a:r>
            <a:r>
              <a:rPr lang="ru-RU" b="1" smtClean="0">
                <a:solidFill>
                  <a:srgbClr val="0070C0"/>
                </a:solidFill>
              </a:rPr>
              <a:t>«Омский центр </a:t>
            </a:r>
            <a:r>
              <a:rPr lang="ru-RU" b="1" dirty="0">
                <a:solidFill>
                  <a:srgbClr val="0070C0"/>
                </a:solidFill>
              </a:rPr>
              <a:t>инноваций социальной сферы»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228843" y="4831509"/>
            <a:ext cx="3284475" cy="1733814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228842" y="4831509"/>
            <a:ext cx="3284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Комитет </a:t>
            </a:r>
            <a:r>
              <a:rPr lang="ru-RU" b="1" dirty="0">
                <a:solidFill>
                  <a:srgbClr val="0070C0"/>
                </a:solidFill>
              </a:rPr>
              <a:t>по образованию Администрации Калачинского муниципального района (школы, детские сады и пр.)</a:t>
            </a:r>
          </a:p>
        </p:txBody>
      </p:sp>
      <p:cxnSp>
        <p:nvCxnSpPr>
          <p:cNvPr id="4" name="Прямая со стрелкой 3"/>
          <p:cNvCxnSpPr>
            <a:stCxn id="33" idx="1"/>
          </p:cNvCxnSpPr>
          <p:nvPr/>
        </p:nvCxnSpPr>
        <p:spPr>
          <a:xfrm flipH="1" flipV="1">
            <a:off x="2858718" y="1972456"/>
            <a:ext cx="814449" cy="589765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807594" y="3507178"/>
            <a:ext cx="493264" cy="38558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614770" y="4509120"/>
            <a:ext cx="309158" cy="456467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3" idx="7"/>
          </p:cNvCxnSpPr>
          <p:nvPr/>
        </p:nvCxnSpPr>
        <p:spPr>
          <a:xfrm flipV="1">
            <a:off x="5470833" y="1870382"/>
            <a:ext cx="790367" cy="691839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3" idx="6"/>
            <a:endCxn id="7" idx="1"/>
          </p:cNvCxnSpPr>
          <p:nvPr/>
        </p:nvCxnSpPr>
        <p:spPr>
          <a:xfrm flipV="1">
            <a:off x="5843142" y="3428809"/>
            <a:ext cx="457050" cy="1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228842" y="4509120"/>
            <a:ext cx="495286" cy="322389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1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0393" y="711051"/>
            <a:ext cx="2658325" cy="1261404"/>
          </a:xfrm>
          <a:prstGeom prst="round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7888" y="741588"/>
            <a:ext cx="1923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99"/>
                </a:solidFill>
              </a:rPr>
              <a:t>Туристический маршрут </a:t>
            </a:r>
            <a:r>
              <a:rPr lang="ru-RU" b="1" dirty="0" smtClean="0">
                <a:solidFill>
                  <a:srgbClr val="333399"/>
                </a:solidFill>
              </a:rPr>
              <a:t>«Белозеровский </a:t>
            </a:r>
            <a:r>
              <a:rPr lang="ru-RU" b="1" dirty="0" err="1" smtClean="0">
                <a:solidFill>
                  <a:srgbClr val="333399"/>
                </a:solidFill>
              </a:rPr>
              <a:t>квест</a:t>
            </a:r>
            <a:r>
              <a:rPr lang="ru-RU" b="1" dirty="0" smtClean="0">
                <a:solidFill>
                  <a:srgbClr val="333399"/>
                </a:solidFill>
              </a:rPr>
              <a:t>»</a:t>
            </a:r>
            <a:endParaRPr lang="ru-RU" b="1" dirty="0">
              <a:solidFill>
                <a:srgbClr val="33339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62801" y="557473"/>
            <a:ext cx="2516707" cy="1529880"/>
          </a:xfrm>
          <a:prstGeom prst="round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45598" y="2921169"/>
            <a:ext cx="2516193" cy="1306194"/>
          </a:xfrm>
          <a:prstGeom prst="round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8080" y="2895776"/>
            <a:ext cx="2484066" cy="1299919"/>
          </a:xfrm>
          <a:prstGeom prst="round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300858" y="2203268"/>
            <a:ext cx="2542284" cy="2451083"/>
          </a:xfrm>
          <a:prstGeom prst="ellipse">
            <a:avLst/>
          </a:prstGeom>
          <a:solidFill>
            <a:srgbClr val="99FF66"/>
          </a:solidFill>
          <a:ln w="57150">
            <a:solidFill>
              <a:srgbClr val="00808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58708" y="4965397"/>
            <a:ext cx="2571162" cy="1546585"/>
          </a:xfrm>
          <a:prstGeom prst="round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652120" y="5034465"/>
            <a:ext cx="3056206" cy="1408450"/>
          </a:xfrm>
          <a:prstGeom prst="round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>
            <a:stCxn id="33" idx="1"/>
          </p:cNvCxnSpPr>
          <p:nvPr/>
        </p:nvCxnSpPr>
        <p:spPr>
          <a:xfrm flipH="1" flipV="1">
            <a:off x="2807594" y="1870382"/>
            <a:ext cx="865573" cy="691839"/>
          </a:xfrm>
          <a:prstGeom prst="straightConnector1">
            <a:avLst/>
          </a:prstGeom>
          <a:ln w="76200"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662146" y="3428809"/>
            <a:ext cx="638712" cy="116927"/>
          </a:xfrm>
          <a:prstGeom prst="straightConnector1">
            <a:avLst/>
          </a:prstGeom>
          <a:ln w="76200"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981502" y="4509120"/>
            <a:ext cx="942428" cy="490905"/>
          </a:xfrm>
          <a:prstGeom prst="straightConnector1">
            <a:avLst/>
          </a:prstGeom>
          <a:ln w="76200"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3" idx="7"/>
          </p:cNvCxnSpPr>
          <p:nvPr/>
        </p:nvCxnSpPr>
        <p:spPr>
          <a:xfrm flipV="1">
            <a:off x="5470833" y="1690196"/>
            <a:ext cx="991968" cy="872025"/>
          </a:xfrm>
          <a:prstGeom prst="straightConnector1">
            <a:avLst/>
          </a:prstGeom>
          <a:ln w="76200"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8" idx="1"/>
          </p:cNvCxnSpPr>
          <p:nvPr/>
        </p:nvCxnSpPr>
        <p:spPr>
          <a:xfrm>
            <a:off x="5843142" y="3545736"/>
            <a:ext cx="702456" cy="28530"/>
          </a:xfrm>
          <a:prstGeom prst="straightConnector1">
            <a:avLst/>
          </a:prstGeom>
          <a:ln w="76200"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228842" y="4509120"/>
            <a:ext cx="643726" cy="525345"/>
          </a:xfrm>
          <a:prstGeom prst="straightConnector1">
            <a:avLst/>
          </a:prstGeom>
          <a:ln w="76200"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300858" y="2828835"/>
            <a:ext cx="2571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99"/>
                </a:solidFill>
              </a:rPr>
              <a:t>Фестиваль «Белозеровский вихрь»</a:t>
            </a:r>
            <a:endParaRPr lang="ru-RU" sz="2400" dirty="0">
              <a:solidFill>
                <a:srgbClr val="333399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11961" y="198654"/>
            <a:ext cx="2232248" cy="961662"/>
          </a:xfrm>
          <a:prstGeom prst="roundRect">
            <a:avLst/>
          </a:prstGeom>
          <a:solidFill>
            <a:srgbClr val="CCFFC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4572001" y="1160316"/>
            <a:ext cx="56084" cy="1059761"/>
          </a:xfrm>
          <a:prstGeom prst="straightConnector1">
            <a:avLst/>
          </a:prstGeom>
          <a:ln w="76200"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00393" y="2945571"/>
            <a:ext cx="2461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99"/>
                </a:solidFill>
              </a:rPr>
              <a:t>Цикл </a:t>
            </a:r>
            <a:r>
              <a:rPr lang="ru-RU" b="1" dirty="0" smtClean="0">
                <a:solidFill>
                  <a:srgbClr val="333399"/>
                </a:solidFill>
              </a:rPr>
              <a:t>просветительских мероприятий </a:t>
            </a:r>
            <a:r>
              <a:rPr lang="ru-RU" b="1" dirty="0">
                <a:solidFill>
                  <a:srgbClr val="333399"/>
                </a:solidFill>
              </a:rPr>
              <a:t>на </a:t>
            </a:r>
            <a:r>
              <a:rPr lang="ru-RU" b="1" dirty="0" smtClean="0">
                <a:solidFill>
                  <a:srgbClr val="333399"/>
                </a:solidFill>
              </a:rPr>
              <a:t>базе ДХШ</a:t>
            </a: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2147" y="5000025"/>
            <a:ext cx="25711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>
                <a:solidFill>
                  <a:srgbClr val="333399"/>
                </a:solidFill>
              </a:rPr>
              <a:t>Мастер-классы офлайн и онлайн, конкурс и выставка «Трогательные </a:t>
            </a:r>
            <a:r>
              <a:rPr lang="ru-RU" b="1" dirty="0">
                <a:solidFill>
                  <a:srgbClr val="333399"/>
                </a:solidFill>
              </a:rPr>
              <a:t>книжки</a:t>
            </a:r>
            <a:r>
              <a:rPr lang="ru-RU" b="1" dirty="0" smtClean="0">
                <a:solidFill>
                  <a:srgbClr val="333399"/>
                </a:solidFill>
              </a:rPr>
              <a:t>»</a:t>
            </a:r>
            <a:endParaRPr lang="ru-RU" b="1" dirty="0">
              <a:solidFill>
                <a:srgbClr val="333399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16380" y="348484"/>
            <a:ext cx="2623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99"/>
                </a:solidFill>
              </a:rPr>
              <a:t>Районная акция </a:t>
            </a:r>
          </a:p>
          <a:p>
            <a:pPr algn="ctr"/>
            <a:r>
              <a:rPr lang="ru-RU" b="1" dirty="0" smtClean="0">
                <a:solidFill>
                  <a:srgbClr val="333399"/>
                </a:solidFill>
              </a:rPr>
              <a:t>«</a:t>
            </a:r>
            <a:r>
              <a:rPr lang="ru-RU" b="1" dirty="0">
                <a:solidFill>
                  <a:srgbClr val="333399"/>
                </a:solidFill>
              </a:rPr>
              <a:t>День чтения вслух» </a:t>
            </a: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45598" y="2945571"/>
            <a:ext cx="25161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99"/>
                </a:solidFill>
              </a:rPr>
              <a:t>«</a:t>
            </a:r>
            <a:r>
              <a:rPr lang="ru-RU" b="1" dirty="0" smtClean="0">
                <a:solidFill>
                  <a:srgbClr val="333399"/>
                </a:solidFill>
              </a:rPr>
              <a:t>Открытый микрофон» </a:t>
            </a:r>
            <a:r>
              <a:rPr lang="ru-RU" b="1" dirty="0">
                <a:solidFill>
                  <a:srgbClr val="333399"/>
                </a:solidFill>
              </a:rPr>
              <a:t>чтецов произведений Т. М.  Белозёрова </a:t>
            </a: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487344" y="583749"/>
            <a:ext cx="25204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>
                <a:solidFill>
                  <a:srgbClr val="333399"/>
                </a:solidFill>
              </a:rPr>
              <a:t>Конкурс </a:t>
            </a:r>
            <a:r>
              <a:rPr lang="ru-RU" b="1" dirty="0">
                <a:solidFill>
                  <a:srgbClr val="333399"/>
                </a:solidFill>
              </a:rPr>
              <a:t>детско-юношеского литературного творчества </a:t>
            </a:r>
            <a:endParaRPr lang="ru-RU" b="1" dirty="0" smtClean="0">
              <a:solidFill>
                <a:srgbClr val="333399"/>
              </a:solidFill>
            </a:endParaRPr>
          </a:p>
          <a:p>
            <a:pPr algn="ctr" fontAlgn="ctr"/>
            <a:r>
              <a:rPr lang="ru-RU" b="1" dirty="0" smtClean="0">
                <a:solidFill>
                  <a:srgbClr val="333399"/>
                </a:solidFill>
              </a:rPr>
              <a:t>«</a:t>
            </a:r>
            <a:r>
              <a:rPr lang="ru-RU" b="1" dirty="0">
                <a:solidFill>
                  <a:srgbClr val="333399"/>
                </a:solidFill>
              </a:rPr>
              <a:t>Подснежники</a:t>
            </a:r>
            <a:r>
              <a:rPr lang="ru-RU" b="1" dirty="0" smtClean="0">
                <a:solidFill>
                  <a:srgbClr val="333399"/>
                </a:solidFill>
              </a:rPr>
              <a:t>»</a:t>
            </a:r>
            <a:endParaRPr lang="ru-RU" b="1" dirty="0">
              <a:solidFill>
                <a:srgbClr val="333399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652120" y="5098251"/>
            <a:ext cx="3055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>
                <a:solidFill>
                  <a:srgbClr val="333399"/>
                </a:solidFill>
              </a:rPr>
              <a:t>Подготовка и выпуск сборника стихов «Подарок Волшебнику», тираж – 50 экземпляров.</a:t>
            </a:r>
          </a:p>
        </p:txBody>
      </p:sp>
    </p:spTree>
    <p:extLst>
      <p:ext uri="{BB962C8B-B14F-4D97-AF65-F5344CB8AC3E}">
        <p14:creationId xmlns:p14="http://schemas.microsoft.com/office/powerpoint/2010/main" val="25515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6200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33399"/>
                </a:solidFill>
              </a:rPr>
              <a:t>Основные мероприятия:</a:t>
            </a:r>
            <a:endParaRPr lang="ru-RU" sz="3600" b="1" dirty="0">
              <a:solidFill>
                <a:srgbClr val="3333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6" r="12965"/>
          <a:stretch/>
        </p:blipFill>
        <p:spPr bwMode="auto">
          <a:xfrm>
            <a:off x="574541" y="1052736"/>
            <a:ext cx="3530421" cy="266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992" y="1628800"/>
            <a:ext cx="424847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200" b="1" dirty="0">
                <a:solidFill>
                  <a:srgbClr val="333399"/>
                </a:solidFill>
              </a:rPr>
              <a:t>Туристический маршрут </a:t>
            </a:r>
            <a:endParaRPr lang="ru-RU" sz="2200" b="1" dirty="0" smtClean="0">
              <a:solidFill>
                <a:srgbClr val="333399"/>
              </a:solidFill>
            </a:endParaRPr>
          </a:p>
          <a:p>
            <a:pPr algn="ctr" fontAlgn="ctr"/>
            <a:r>
              <a:rPr lang="ru-RU" sz="2200" dirty="0" smtClean="0">
                <a:solidFill>
                  <a:srgbClr val="333399"/>
                </a:solidFill>
              </a:rPr>
              <a:t>привлечет </a:t>
            </a:r>
            <a:r>
              <a:rPr lang="ru-RU" sz="2200" dirty="0">
                <a:solidFill>
                  <a:srgbClr val="333399"/>
                </a:solidFill>
              </a:rPr>
              <a:t>внимание детей 6-14 лет к истории, достопримечательностям, природе родного края и увеличит интерес к личности и творчеству Т</a:t>
            </a:r>
            <a:r>
              <a:rPr lang="ru-RU" sz="2200" dirty="0" smtClean="0">
                <a:solidFill>
                  <a:srgbClr val="333399"/>
                </a:solidFill>
              </a:rPr>
              <a:t>. М. Белозёрова</a:t>
            </a:r>
            <a:r>
              <a:rPr lang="ru-RU" sz="2200" dirty="0">
                <a:solidFill>
                  <a:srgbClr val="333399"/>
                </a:solidFill>
              </a:rPr>
              <a:t>, послужит взаимопониманию поколений и патриотическому воспитанию, учитывая краеведческую направленность произведений автора. </a:t>
            </a:r>
            <a:br>
              <a:rPr lang="ru-RU" sz="2200" dirty="0">
                <a:solidFill>
                  <a:srgbClr val="333399"/>
                </a:solidFill>
              </a:rPr>
            </a:br>
            <a:endParaRPr lang="ru-RU" sz="2200" dirty="0">
              <a:solidFill>
                <a:srgbClr val="333399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r="13405"/>
          <a:stretch/>
        </p:blipFill>
        <p:spPr bwMode="auto">
          <a:xfrm>
            <a:off x="574541" y="3935586"/>
            <a:ext cx="3530421" cy="268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0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333560"/>
            <a:ext cx="4233826" cy="1800200"/>
          </a:xfrm>
        </p:spPr>
        <p:txBody>
          <a:bodyPr>
            <a:normAutofit fontScale="70000" lnSpcReduction="20000"/>
          </a:bodyPr>
          <a:lstStyle/>
          <a:p>
            <a:pPr marL="0" indent="0" algn="ctr" fontAlgn="ctr">
              <a:buNone/>
            </a:pPr>
            <a:r>
              <a:rPr lang="ru-RU" b="1" dirty="0">
                <a:solidFill>
                  <a:srgbClr val="333399"/>
                </a:solidFill>
              </a:rPr>
              <a:t>Цикл просветительских мероприятий </a:t>
            </a:r>
            <a:endParaRPr lang="ru-RU" b="1" dirty="0" smtClean="0">
              <a:solidFill>
                <a:srgbClr val="333399"/>
              </a:solidFill>
            </a:endParaRPr>
          </a:p>
          <a:p>
            <a:pPr marL="0" indent="0" algn="ctr" fontAlgn="ctr">
              <a:buNone/>
            </a:pPr>
            <a:r>
              <a:rPr lang="ru-RU" dirty="0" smtClean="0">
                <a:solidFill>
                  <a:srgbClr val="333399"/>
                </a:solidFill>
              </a:rPr>
              <a:t>на </a:t>
            </a:r>
            <a:r>
              <a:rPr lang="ru-RU" dirty="0">
                <a:solidFill>
                  <a:srgbClr val="333399"/>
                </a:solidFill>
              </a:rPr>
              <a:t>базе Детской художественной школы о жизни и творчестве Т.М. Белозёрова</a:t>
            </a:r>
            <a:r>
              <a:rPr lang="ru-RU" dirty="0" smtClean="0">
                <a:solidFill>
                  <a:srgbClr val="333399"/>
                </a:solidFill>
              </a:rPr>
              <a:t>.</a:t>
            </a: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2" name="AutoShape 2" descr="https://static3.bigstockphoto.com/2/9/2/large1500/2921929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K:\ПРОЕКТ БЕЛОЗЕРОВ\i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98" y="168654"/>
            <a:ext cx="4056385" cy="304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K:\ПРОЕКТ БЕЛОЗЕРОВ\i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7" y="3645024"/>
            <a:ext cx="4065506" cy="30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5323" y="1253572"/>
            <a:ext cx="4233826" cy="4119643"/>
          </a:xfrm>
        </p:spPr>
        <p:txBody>
          <a:bodyPr>
            <a:noAutofit/>
          </a:bodyPr>
          <a:lstStyle/>
          <a:p>
            <a:pPr marL="0" indent="0" algn="ctr" fontAlgn="ctr">
              <a:buNone/>
            </a:pPr>
            <a:r>
              <a:rPr lang="ru-RU" sz="2200" b="1" dirty="0">
                <a:solidFill>
                  <a:srgbClr val="333399"/>
                </a:solidFill>
              </a:rPr>
              <a:t>Подготовка </a:t>
            </a:r>
            <a:r>
              <a:rPr lang="ru-RU" sz="2200" b="1" dirty="0" smtClean="0">
                <a:solidFill>
                  <a:srgbClr val="333399"/>
                </a:solidFill>
              </a:rPr>
              <a:t>мастер-классов </a:t>
            </a:r>
          </a:p>
          <a:p>
            <a:pPr marL="0" indent="0" algn="ctr" fontAlgn="ctr">
              <a:buNone/>
            </a:pPr>
            <a:r>
              <a:rPr lang="ru-RU" sz="2200" dirty="0" smtClean="0">
                <a:solidFill>
                  <a:srgbClr val="333399"/>
                </a:solidFill>
              </a:rPr>
              <a:t>по </a:t>
            </a:r>
            <a:r>
              <a:rPr lang="ru-RU" sz="2200" dirty="0">
                <a:solidFill>
                  <a:srgbClr val="333399"/>
                </a:solidFill>
              </a:rPr>
              <a:t>изготовлению тактильных книжек офлайн и </a:t>
            </a:r>
            <a:r>
              <a:rPr lang="ru-RU" sz="2200" dirty="0" smtClean="0">
                <a:solidFill>
                  <a:srgbClr val="333399"/>
                </a:solidFill>
              </a:rPr>
              <a:t>онлайн.</a:t>
            </a:r>
          </a:p>
          <a:p>
            <a:pPr marL="0" indent="0" algn="ctr" fontAlgn="ctr">
              <a:buNone/>
            </a:pPr>
            <a:r>
              <a:rPr lang="ru-RU" sz="2200" b="1" dirty="0">
                <a:solidFill>
                  <a:srgbClr val="333399"/>
                </a:solidFill>
              </a:rPr>
              <a:t>П</a:t>
            </a:r>
            <a:r>
              <a:rPr lang="ru-RU" sz="2200" b="1" dirty="0" smtClean="0">
                <a:solidFill>
                  <a:srgbClr val="333399"/>
                </a:solidFill>
              </a:rPr>
              <a:t>роведение конкурса</a:t>
            </a:r>
          </a:p>
          <a:p>
            <a:pPr marL="0" indent="0" algn="ctr" fontAlgn="ctr">
              <a:buNone/>
            </a:pPr>
            <a:r>
              <a:rPr lang="ru-RU" sz="2200" dirty="0" smtClean="0">
                <a:solidFill>
                  <a:srgbClr val="333399"/>
                </a:solidFill>
              </a:rPr>
              <a:t>«Трогательные </a:t>
            </a:r>
            <a:r>
              <a:rPr lang="ru-RU" sz="2200" dirty="0">
                <a:solidFill>
                  <a:srgbClr val="333399"/>
                </a:solidFill>
              </a:rPr>
              <a:t>книжки</a:t>
            </a:r>
            <a:r>
              <a:rPr lang="ru-RU" sz="2200" dirty="0" smtClean="0">
                <a:solidFill>
                  <a:srgbClr val="333399"/>
                </a:solidFill>
              </a:rPr>
              <a:t>».</a:t>
            </a:r>
          </a:p>
          <a:p>
            <a:pPr marL="0" indent="0" algn="ctr" fontAlgn="ctr">
              <a:buNone/>
            </a:pPr>
            <a:r>
              <a:rPr lang="ru-RU" sz="2200" b="1" dirty="0" smtClean="0">
                <a:solidFill>
                  <a:srgbClr val="333399"/>
                </a:solidFill>
              </a:rPr>
              <a:t>Организация </a:t>
            </a:r>
            <a:r>
              <a:rPr lang="ru-RU" sz="2200" b="1" dirty="0">
                <a:solidFill>
                  <a:srgbClr val="333399"/>
                </a:solidFill>
              </a:rPr>
              <a:t>выставки </a:t>
            </a:r>
            <a:endParaRPr lang="ru-RU" sz="2200" b="1" dirty="0" smtClean="0">
              <a:solidFill>
                <a:srgbClr val="333399"/>
              </a:solidFill>
            </a:endParaRPr>
          </a:p>
          <a:p>
            <a:pPr marL="0" indent="0" algn="ctr" fontAlgn="ctr">
              <a:buNone/>
            </a:pPr>
            <a:r>
              <a:rPr lang="ru-RU" sz="2200" dirty="0" smtClean="0">
                <a:solidFill>
                  <a:srgbClr val="333399"/>
                </a:solidFill>
              </a:rPr>
              <a:t>готовых </a:t>
            </a:r>
            <a:r>
              <a:rPr lang="ru-RU" sz="2200" dirty="0">
                <a:solidFill>
                  <a:srgbClr val="333399"/>
                </a:solidFill>
              </a:rPr>
              <a:t>тактильных книжек из фонда Омской государственной научной библиотеки им. А.С. </a:t>
            </a:r>
            <a:r>
              <a:rPr lang="ru-RU" sz="2200" dirty="0" smtClean="0">
                <a:solidFill>
                  <a:srgbClr val="333399"/>
                </a:solidFill>
              </a:rPr>
              <a:t>Пушкина и ЦДБ им. Т. М. Белозёрова.</a:t>
            </a:r>
            <a:endParaRPr lang="ru-RU" sz="2200" dirty="0">
              <a:solidFill>
                <a:srgbClr val="333399"/>
              </a:solidFill>
            </a:endParaRPr>
          </a:p>
        </p:txBody>
      </p:sp>
      <p:sp>
        <p:nvSpPr>
          <p:cNvPr id="2" name="AutoShape 2" descr="https://static3.bigstockphoto.com/2/9/2/large1500/2921929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sun9-44.userapi.com/impf/c851132/v851132118/1de8e0/XQT906lJr30.jpg?size=604x453&amp;quality=96&amp;sign=c5b8bddaae729c19139e4817e54f95c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3" y="62068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МБУК ЦМБ\Downloads\08a569be92a032d75d2e9ef7c8m9--kukly-i-igrushki-myagkaya-razvivayuschaya-knizhka-malyshk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9" t="16324" r="-879" b="15912"/>
          <a:stretch/>
        </p:blipFill>
        <p:spPr bwMode="auto">
          <a:xfrm>
            <a:off x="1632386" y="3053773"/>
            <a:ext cx="3142937" cy="301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1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8390" y="2528900"/>
            <a:ext cx="4233826" cy="1800200"/>
          </a:xfrm>
        </p:spPr>
        <p:txBody>
          <a:bodyPr>
            <a:normAutofit fontScale="70000" lnSpcReduction="20000"/>
          </a:bodyPr>
          <a:lstStyle/>
          <a:p>
            <a:pPr marL="0" indent="0" algn="ctr" fontAlgn="ctr">
              <a:buNone/>
            </a:pPr>
            <a:r>
              <a:rPr lang="ru-RU" b="1" dirty="0">
                <a:solidFill>
                  <a:srgbClr val="333399"/>
                </a:solidFill>
              </a:rPr>
              <a:t>Проведение районной акции </a:t>
            </a:r>
            <a:endParaRPr lang="ru-RU" b="1" dirty="0" smtClean="0">
              <a:solidFill>
                <a:srgbClr val="333399"/>
              </a:solidFill>
            </a:endParaRPr>
          </a:p>
          <a:p>
            <a:pPr marL="0" indent="0" algn="ctr" fontAlgn="ctr">
              <a:buNone/>
            </a:pPr>
            <a:r>
              <a:rPr lang="ru-RU" b="1" dirty="0" smtClean="0">
                <a:solidFill>
                  <a:srgbClr val="333399"/>
                </a:solidFill>
              </a:rPr>
              <a:t>«День </a:t>
            </a:r>
            <a:r>
              <a:rPr lang="ru-RU" b="1" dirty="0">
                <a:solidFill>
                  <a:srgbClr val="333399"/>
                </a:solidFill>
              </a:rPr>
              <a:t>чтения </a:t>
            </a:r>
            <a:r>
              <a:rPr lang="ru-RU" b="1" dirty="0" smtClean="0">
                <a:solidFill>
                  <a:srgbClr val="333399"/>
                </a:solidFill>
              </a:rPr>
              <a:t>вслух» </a:t>
            </a:r>
            <a:r>
              <a:rPr lang="ru-RU" dirty="0">
                <a:solidFill>
                  <a:srgbClr val="333399"/>
                </a:solidFill>
              </a:rPr>
              <a:t>произведений Т</a:t>
            </a:r>
            <a:r>
              <a:rPr lang="ru-RU" dirty="0" smtClean="0">
                <a:solidFill>
                  <a:srgbClr val="333399"/>
                </a:solidFill>
              </a:rPr>
              <a:t>. М</a:t>
            </a:r>
            <a:r>
              <a:rPr lang="ru-RU" dirty="0">
                <a:solidFill>
                  <a:srgbClr val="333399"/>
                </a:solidFill>
              </a:rPr>
              <a:t>. </a:t>
            </a:r>
            <a:r>
              <a:rPr lang="ru-RU" dirty="0" smtClean="0">
                <a:solidFill>
                  <a:srgbClr val="333399"/>
                </a:solidFill>
              </a:rPr>
              <a:t>Белозёрова в библиотеках и образовательных учреждениях города Калачинска.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AutoShape 2" descr="https://static3.bigstockphoto.com/2/9/2/large1500/2921929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8" t="18269" r="27589" b="26842"/>
          <a:stretch/>
        </p:blipFill>
        <p:spPr bwMode="auto">
          <a:xfrm>
            <a:off x="6372200" y="260648"/>
            <a:ext cx="256926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s://i.mycdn.me/i?r=AyH4iRPQ2q0otWIFepML2LxR2zmDJ2E3t7iaNpp0fOqg2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2" y="502230"/>
            <a:ext cx="3799320" cy="284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mycdn.me/i?r=AyH4iRPQ2q0otWIFepML2LxR9EmPNfEW3LGOBpQfz3sN8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"/>
          <a:stretch/>
        </p:blipFill>
        <p:spPr bwMode="auto">
          <a:xfrm>
            <a:off x="460375" y="3789040"/>
            <a:ext cx="377574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7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5671" y="908720"/>
            <a:ext cx="3805902" cy="1872208"/>
          </a:xfrm>
        </p:spPr>
        <p:txBody>
          <a:bodyPr>
            <a:noAutofit/>
          </a:bodyPr>
          <a:lstStyle/>
          <a:p>
            <a:pPr marL="0" indent="0" algn="ctr" fontAlgn="ctr">
              <a:buNone/>
            </a:pPr>
            <a:r>
              <a:rPr lang="ru-RU" sz="2200" b="1" dirty="0">
                <a:solidFill>
                  <a:srgbClr val="333399"/>
                </a:solidFill>
              </a:rPr>
              <a:t>Проведение </a:t>
            </a:r>
            <a:endParaRPr lang="ru-RU" sz="2200" b="1" dirty="0" smtClean="0">
              <a:solidFill>
                <a:srgbClr val="333399"/>
              </a:solidFill>
            </a:endParaRPr>
          </a:p>
          <a:p>
            <a:pPr marL="0" indent="0" algn="ctr" fontAlgn="ctr">
              <a:buNone/>
            </a:pPr>
            <a:r>
              <a:rPr lang="ru-RU" sz="2200" b="1" dirty="0" smtClean="0">
                <a:solidFill>
                  <a:srgbClr val="333399"/>
                </a:solidFill>
              </a:rPr>
              <a:t>«Открытого микрофона» </a:t>
            </a:r>
          </a:p>
          <a:p>
            <a:pPr marL="0" indent="0" algn="ctr" fontAlgn="ctr">
              <a:buNone/>
            </a:pPr>
            <a:r>
              <a:rPr lang="ru-RU" sz="2200" dirty="0" smtClean="0">
                <a:solidFill>
                  <a:srgbClr val="333399"/>
                </a:solidFill>
              </a:rPr>
              <a:t>чтецов </a:t>
            </a:r>
            <a:r>
              <a:rPr lang="ru-RU" sz="2200" dirty="0">
                <a:solidFill>
                  <a:srgbClr val="333399"/>
                </a:solidFill>
              </a:rPr>
              <a:t>произведений Т</a:t>
            </a:r>
            <a:r>
              <a:rPr lang="ru-RU" sz="2200" dirty="0" smtClean="0">
                <a:solidFill>
                  <a:srgbClr val="333399"/>
                </a:solidFill>
              </a:rPr>
              <a:t>. М</a:t>
            </a:r>
            <a:r>
              <a:rPr lang="ru-RU" sz="2200" dirty="0">
                <a:solidFill>
                  <a:srgbClr val="333399"/>
                </a:solidFill>
              </a:rPr>
              <a:t>. </a:t>
            </a:r>
            <a:r>
              <a:rPr lang="ru-RU" sz="2200" dirty="0" smtClean="0">
                <a:solidFill>
                  <a:srgbClr val="333399"/>
                </a:solidFill>
              </a:rPr>
              <a:t> Белозёрова </a:t>
            </a:r>
            <a:r>
              <a:rPr lang="ru-RU" sz="2200" dirty="0">
                <a:solidFill>
                  <a:srgbClr val="333399"/>
                </a:solidFill>
              </a:rPr>
              <a:t>в день рождения поэта. </a:t>
            </a:r>
            <a:br>
              <a:rPr lang="ru-RU" sz="2200" dirty="0">
                <a:solidFill>
                  <a:srgbClr val="333399"/>
                </a:solidFill>
              </a:rPr>
            </a:br>
            <a:endParaRPr lang="ru-RU" sz="2200" dirty="0">
              <a:solidFill>
                <a:srgbClr val="333399"/>
              </a:solidFill>
            </a:endParaRPr>
          </a:p>
        </p:txBody>
      </p:sp>
      <p:pic>
        <p:nvPicPr>
          <p:cNvPr id="3075" name="Picture 3" descr="E:\ПРОЕКТ БЕЛОЗЕРОВ\DSCN57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9" y="548680"/>
            <a:ext cx="4527782" cy="33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K:\ПРОЕКТ БЕЛОЗЕРОВ\DSCN57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29863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5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0581" y="2926539"/>
            <a:ext cx="3805902" cy="3460926"/>
          </a:xfrm>
        </p:spPr>
        <p:txBody>
          <a:bodyPr>
            <a:noAutofit/>
          </a:bodyPr>
          <a:lstStyle/>
          <a:p>
            <a:pPr marL="0" indent="0" algn="ctr" fontAlgn="ctr">
              <a:buNone/>
            </a:pPr>
            <a:r>
              <a:rPr lang="ru-RU" sz="2200" b="1" dirty="0" smtClean="0">
                <a:solidFill>
                  <a:srgbClr val="333399"/>
                </a:solidFill>
              </a:rPr>
              <a:t>Подготовка </a:t>
            </a:r>
            <a:r>
              <a:rPr lang="ru-RU" sz="2200" b="1" dirty="0">
                <a:solidFill>
                  <a:srgbClr val="333399"/>
                </a:solidFill>
              </a:rPr>
              <a:t>и проведение конкурса </a:t>
            </a:r>
            <a:endParaRPr lang="ru-RU" sz="2200" b="1" dirty="0" smtClean="0">
              <a:solidFill>
                <a:srgbClr val="333399"/>
              </a:solidFill>
            </a:endParaRPr>
          </a:p>
          <a:p>
            <a:pPr marL="0" indent="0" algn="ctr" fontAlgn="ctr">
              <a:buNone/>
            </a:pPr>
            <a:r>
              <a:rPr lang="ru-RU" sz="2200" dirty="0" smtClean="0">
                <a:solidFill>
                  <a:srgbClr val="333399"/>
                </a:solidFill>
              </a:rPr>
              <a:t>       детско-юношеского      литературного </a:t>
            </a:r>
            <a:r>
              <a:rPr lang="ru-RU" sz="2200" dirty="0">
                <a:solidFill>
                  <a:srgbClr val="333399"/>
                </a:solidFill>
              </a:rPr>
              <a:t>творчества </a:t>
            </a:r>
            <a:endParaRPr lang="ru-RU" sz="2200" dirty="0" smtClean="0">
              <a:solidFill>
                <a:srgbClr val="333399"/>
              </a:solidFill>
            </a:endParaRPr>
          </a:p>
          <a:p>
            <a:pPr marL="0" indent="0" algn="ctr" fontAlgn="ctr">
              <a:buNone/>
            </a:pPr>
            <a:r>
              <a:rPr lang="ru-RU" sz="2200" b="1" dirty="0" smtClean="0">
                <a:solidFill>
                  <a:srgbClr val="333399"/>
                </a:solidFill>
              </a:rPr>
              <a:t>     «Подснежники».</a:t>
            </a:r>
          </a:p>
          <a:p>
            <a:pPr marL="0" indent="0" algn="ctr" fontAlgn="ctr">
              <a:buNone/>
            </a:pPr>
            <a:r>
              <a:rPr lang="ru-RU" sz="2200" b="1" dirty="0" smtClean="0">
                <a:solidFill>
                  <a:srgbClr val="333399"/>
                </a:solidFill>
              </a:rPr>
              <a:t>Подготовка </a:t>
            </a:r>
            <a:r>
              <a:rPr lang="ru-RU" sz="2200" b="1" dirty="0">
                <a:solidFill>
                  <a:srgbClr val="333399"/>
                </a:solidFill>
              </a:rPr>
              <a:t>комплекта </a:t>
            </a:r>
            <a:endParaRPr lang="ru-RU" sz="2200" b="1" dirty="0" smtClean="0">
              <a:solidFill>
                <a:srgbClr val="333399"/>
              </a:solidFill>
            </a:endParaRPr>
          </a:p>
          <a:p>
            <a:pPr marL="0" indent="0" algn="ctr" fontAlgn="ctr">
              <a:buNone/>
            </a:pPr>
            <a:r>
              <a:rPr lang="ru-RU" sz="2200" b="1" dirty="0" smtClean="0">
                <a:solidFill>
                  <a:srgbClr val="333399"/>
                </a:solidFill>
              </a:rPr>
              <a:t>открыток </a:t>
            </a:r>
          </a:p>
          <a:p>
            <a:pPr marL="0" indent="0" algn="ctr" fontAlgn="ctr">
              <a:buNone/>
            </a:pPr>
            <a:r>
              <a:rPr lang="ru-RU" sz="2200" dirty="0" smtClean="0">
                <a:solidFill>
                  <a:srgbClr val="333399"/>
                </a:solidFill>
              </a:rPr>
              <a:t>с </a:t>
            </a:r>
            <a:r>
              <a:rPr lang="ru-RU" sz="2200" dirty="0">
                <a:solidFill>
                  <a:srgbClr val="333399"/>
                </a:solidFill>
              </a:rPr>
              <a:t>репродукциями рисунков юных художников.</a:t>
            </a:r>
          </a:p>
        </p:txBody>
      </p:sp>
      <p:pic>
        <p:nvPicPr>
          <p:cNvPr id="11267" name="Picture 3" descr="K:\ПРОЕКТ БЕЛОЗЕРОВ\i (9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36"/>
          <a:stretch/>
        </p:blipFill>
        <p:spPr bwMode="auto">
          <a:xfrm>
            <a:off x="543000" y="4005064"/>
            <a:ext cx="2895939" cy="245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K:\ПРОЕКТ БЕЛОЗЕРОВ\i (4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" r="15346" b="21258"/>
          <a:stretch/>
        </p:blipFill>
        <p:spPr bwMode="auto">
          <a:xfrm>
            <a:off x="539552" y="430626"/>
            <a:ext cx="2804052" cy="331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K:\ПРОЕКТ БЕЛОЗЕРОВ\IMG-20191218-WA00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6" t="29519" r="26498"/>
          <a:stretch/>
        </p:blipFill>
        <p:spPr bwMode="auto">
          <a:xfrm>
            <a:off x="4572000" y="349491"/>
            <a:ext cx="3672408" cy="257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196752"/>
            <a:ext cx="4104456" cy="1800200"/>
          </a:xfrm>
        </p:spPr>
        <p:txBody>
          <a:bodyPr>
            <a:noAutofit/>
          </a:bodyPr>
          <a:lstStyle/>
          <a:p>
            <a:pPr marL="0" indent="0" algn="ctr" fontAlgn="ctr">
              <a:buNone/>
            </a:pPr>
            <a:r>
              <a:rPr lang="ru-RU" sz="2200" b="1" dirty="0" smtClean="0">
                <a:solidFill>
                  <a:srgbClr val="333399"/>
                </a:solidFill>
              </a:rPr>
              <a:t>Разработка дизайна, подготовка и выпуск </a:t>
            </a:r>
            <a:r>
              <a:rPr lang="ru-RU" sz="2200" b="1" dirty="0">
                <a:solidFill>
                  <a:srgbClr val="333399"/>
                </a:solidFill>
              </a:rPr>
              <a:t>сборника стихов </a:t>
            </a:r>
            <a:endParaRPr lang="ru-RU" sz="2200" b="1" dirty="0" smtClean="0">
              <a:solidFill>
                <a:srgbClr val="333399"/>
              </a:solidFill>
            </a:endParaRPr>
          </a:p>
          <a:p>
            <a:pPr marL="0" indent="0" algn="ctr" fontAlgn="ctr">
              <a:buNone/>
            </a:pPr>
            <a:r>
              <a:rPr lang="ru-RU" sz="2200" b="1" dirty="0" smtClean="0">
                <a:solidFill>
                  <a:srgbClr val="333399"/>
                </a:solidFill>
              </a:rPr>
              <a:t>«Подарок Волшебнику».</a:t>
            </a:r>
          </a:p>
          <a:p>
            <a:pPr marL="0" indent="0" algn="ctr" fontAlgn="ctr">
              <a:buNone/>
            </a:pPr>
            <a:r>
              <a:rPr lang="ru-RU" sz="2200" dirty="0">
                <a:solidFill>
                  <a:srgbClr val="333399"/>
                </a:solidFill>
              </a:rPr>
              <a:t>Т</a:t>
            </a:r>
            <a:r>
              <a:rPr lang="ru-RU" sz="2200" dirty="0" smtClean="0">
                <a:solidFill>
                  <a:srgbClr val="333399"/>
                </a:solidFill>
              </a:rPr>
              <a:t>ираж – 50 экземпляров.</a:t>
            </a:r>
            <a:endParaRPr lang="ru-RU" sz="2200" dirty="0">
              <a:solidFill>
                <a:srgbClr val="3333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6" b="1877"/>
          <a:stretch/>
        </p:blipFill>
        <p:spPr>
          <a:xfrm>
            <a:off x="683568" y="260648"/>
            <a:ext cx="3365319" cy="3888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r="2752" b="1884"/>
          <a:stretch/>
        </p:blipFill>
        <p:spPr>
          <a:xfrm>
            <a:off x="3779912" y="3311117"/>
            <a:ext cx="2273927" cy="33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4030" y="1700808"/>
            <a:ext cx="4942384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Тимофей </a:t>
            </a:r>
            <a:r>
              <a:rPr lang="ru-RU" sz="2400" b="1" dirty="0"/>
              <a:t>Максимович Белозёров – </a:t>
            </a:r>
            <a:r>
              <a:rPr lang="ru-RU" sz="2400" b="1" dirty="0" smtClean="0"/>
              <a:t>член </a:t>
            </a:r>
            <a:r>
              <a:rPr lang="ru-RU" sz="2400" b="1" dirty="0"/>
              <a:t>Союза писателей России, лауреат премии Омского </a:t>
            </a:r>
            <a:r>
              <a:rPr lang="ru-RU" sz="2400" b="1" dirty="0" smtClean="0"/>
              <a:t>комсомола, заслуженный </a:t>
            </a:r>
            <a:r>
              <a:rPr lang="ru-RU" sz="2400" b="1" dirty="0"/>
              <a:t>работник культуры РСФСР.  При жизни у Тимофея Белозёрова вышло множество книг во многих городах страны. </a:t>
            </a:r>
          </a:p>
        </p:txBody>
      </p:sp>
      <p:pic>
        <p:nvPicPr>
          <p:cNvPr id="1026" name="Picture 2" descr="https://i.mycdn.me/i?r=AyH4iRPQ2q0otWIFepML2LxRiog_m1bGBeuZf733K6m7L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6" y="1256183"/>
            <a:ext cx="3758413" cy="37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988840"/>
            <a:ext cx="3567016" cy="3744416"/>
          </a:xfrm>
        </p:spPr>
        <p:txBody>
          <a:bodyPr>
            <a:noAutofit/>
          </a:bodyPr>
          <a:lstStyle/>
          <a:p>
            <a:pPr marL="0" indent="0" algn="ctr" fontAlgn="ctr">
              <a:buNone/>
            </a:pPr>
            <a:r>
              <a:rPr lang="ru-RU" sz="2200" b="1" dirty="0" smtClean="0">
                <a:solidFill>
                  <a:srgbClr val="333399"/>
                </a:solidFill>
              </a:rPr>
              <a:t>Фестиваль </a:t>
            </a:r>
          </a:p>
          <a:p>
            <a:pPr marL="0" indent="0" algn="ctr" fontAlgn="ctr">
              <a:buNone/>
            </a:pPr>
            <a:r>
              <a:rPr lang="ru-RU" sz="2200" b="1" dirty="0" smtClean="0">
                <a:solidFill>
                  <a:srgbClr val="333399"/>
                </a:solidFill>
              </a:rPr>
              <a:t>«Белозеровский вихрь» </a:t>
            </a:r>
          </a:p>
          <a:p>
            <a:pPr marL="0" indent="0" algn="ctr" fontAlgn="ctr">
              <a:buNone/>
            </a:pPr>
            <a:r>
              <a:rPr lang="ru-RU" sz="2200" dirty="0" smtClean="0">
                <a:solidFill>
                  <a:srgbClr val="333399"/>
                </a:solidFill>
              </a:rPr>
              <a:t>В </a:t>
            </a:r>
            <a:r>
              <a:rPr lang="ru-RU" sz="2200" dirty="0">
                <a:solidFill>
                  <a:srgbClr val="333399"/>
                </a:solidFill>
              </a:rPr>
              <a:t>программе </a:t>
            </a:r>
            <a:r>
              <a:rPr lang="ru-RU" sz="2200" dirty="0" smtClean="0">
                <a:solidFill>
                  <a:srgbClr val="333399"/>
                </a:solidFill>
              </a:rPr>
              <a:t>– выступление </a:t>
            </a:r>
            <a:r>
              <a:rPr lang="ru-RU" sz="2200" dirty="0">
                <a:solidFill>
                  <a:srgbClr val="333399"/>
                </a:solidFill>
              </a:rPr>
              <a:t>самодеятельных поэтов и награждение партнеров, участников конкурсов, </a:t>
            </a:r>
            <a:r>
              <a:rPr lang="ru-RU" sz="2200" dirty="0" smtClean="0">
                <a:solidFill>
                  <a:srgbClr val="333399"/>
                </a:solidFill>
              </a:rPr>
              <a:t>волонтеров.</a:t>
            </a:r>
            <a:endParaRPr lang="ru-RU" sz="2200" dirty="0">
              <a:solidFill>
                <a:srgbClr val="333399"/>
              </a:solidFill>
            </a:endParaRPr>
          </a:p>
        </p:txBody>
      </p:sp>
      <p:pic>
        <p:nvPicPr>
          <p:cNvPr id="12291" name="Picture 3" descr="K:\ПРОЕКТ БЕЛОЗЕРОВ\DSC_15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4" r="3325"/>
          <a:stretch/>
        </p:blipFill>
        <p:spPr bwMode="auto">
          <a:xfrm>
            <a:off x="534689" y="3717032"/>
            <a:ext cx="4569889" cy="281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7" y="277099"/>
            <a:ext cx="4446955" cy="31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Ожидаемые результаты: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004" y="1484784"/>
            <a:ext cx="5069298" cy="4525963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Увеличится количество посетителей мероприятий, в том числе онлайн на 2500 человек.</a:t>
            </a:r>
          </a:p>
          <a:p>
            <a:r>
              <a:rPr lang="ru-RU" sz="2200" b="1" dirty="0" smtClean="0"/>
              <a:t>Создание фонда тактильных книжек – 26 экземпляров.</a:t>
            </a:r>
          </a:p>
          <a:p>
            <a:r>
              <a:rPr lang="ru-RU" sz="2200" b="1" dirty="0" smtClean="0"/>
              <a:t>Создание туристического маршрута «Белозеровский </a:t>
            </a:r>
            <a:r>
              <a:rPr lang="ru-RU" sz="2200" b="1" dirty="0" err="1" smtClean="0"/>
              <a:t>квест</a:t>
            </a:r>
            <a:r>
              <a:rPr lang="ru-RU" sz="2200" b="1" dirty="0" smtClean="0"/>
              <a:t>».</a:t>
            </a:r>
          </a:p>
          <a:p>
            <a:r>
              <a:rPr lang="ru-RU" sz="2200" b="1" dirty="0" smtClean="0"/>
              <a:t>Привлечение волонтеров не менее 10 человек.</a:t>
            </a:r>
          </a:p>
          <a:p>
            <a:r>
              <a:rPr lang="ru-RU" sz="2200" b="1" dirty="0" smtClean="0"/>
              <a:t>Проведение фестиваля «Белозеровский вихрь».</a:t>
            </a:r>
          </a:p>
          <a:p>
            <a:endParaRPr lang="ru-RU" dirty="0"/>
          </a:p>
        </p:txBody>
      </p:sp>
      <p:sp>
        <p:nvSpPr>
          <p:cNvPr id="4" name="AutoShape 4" descr="https://pbs.twimg.com/media/EvJIXfNUcAUDGZ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2" t="14203" r="20195" b="18147"/>
          <a:stretch/>
        </p:blipFill>
        <p:spPr bwMode="auto">
          <a:xfrm>
            <a:off x="6580209" y="1196752"/>
            <a:ext cx="2309481" cy="205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МБУК ЦМБ\Downloads\08a569be92a032d75d2e9ef7c8m9--kukly-i-igrushki-myagkaya-razvivayuschaya-knizhka-malyshk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9" t="16324" r="-879" b="15912"/>
          <a:stretch/>
        </p:blipFill>
        <p:spPr bwMode="auto">
          <a:xfrm>
            <a:off x="6228184" y="2939956"/>
            <a:ext cx="1877433" cy="18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33039"/>
            <a:ext cx="2481666" cy="165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3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826" y="1166018"/>
            <a:ext cx="8432106" cy="543133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Расширение </a:t>
            </a:r>
            <a:r>
              <a:rPr lang="ru-RU" sz="2000" b="1" dirty="0"/>
              <a:t>знаний детей и подростков о жизни и творчестве поэта Т</a:t>
            </a:r>
            <a:r>
              <a:rPr lang="ru-RU" sz="2000" b="1" dirty="0" smtClean="0"/>
              <a:t>. М</a:t>
            </a:r>
            <a:r>
              <a:rPr lang="ru-RU" sz="2000" b="1" dirty="0"/>
              <a:t>. </a:t>
            </a:r>
            <a:r>
              <a:rPr lang="ru-RU" sz="2000" b="1" dirty="0" smtClean="0"/>
              <a:t>Белозёрова </a:t>
            </a:r>
            <a:r>
              <a:rPr lang="ru-RU" sz="2000" b="1" dirty="0"/>
              <a:t>за счет активизации чтения </a:t>
            </a:r>
            <a:r>
              <a:rPr lang="ru-RU" sz="2000" b="1" dirty="0" smtClean="0"/>
              <a:t>книг, проведения информационных и других мероприятий (с целью патриотического и эстетического воспитания).</a:t>
            </a:r>
          </a:p>
          <a:p>
            <a:r>
              <a:rPr lang="ru-RU" sz="2000" b="1" dirty="0" smtClean="0"/>
              <a:t>Повышение </a:t>
            </a:r>
            <a:r>
              <a:rPr lang="ru-RU" sz="2000" b="1" dirty="0"/>
              <a:t>уровня творческой активности в подростковой среде </a:t>
            </a:r>
            <a:r>
              <a:rPr lang="ru-RU" sz="2000" b="1" dirty="0" smtClean="0"/>
              <a:t>путем проведения </a:t>
            </a:r>
            <a:r>
              <a:rPr lang="ru-RU" sz="2000" b="1" dirty="0"/>
              <a:t>мероприятий (акций, конкурсов, фестиваля), участия в волонтерском </a:t>
            </a:r>
            <a:r>
              <a:rPr lang="ru-RU" sz="2000" b="1" dirty="0" smtClean="0"/>
              <a:t>движении.</a:t>
            </a:r>
          </a:p>
          <a:p>
            <a:r>
              <a:rPr lang="ru-RU" sz="2000" b="1" dirty="0" smtClean="0"/>
              <a:t>Повышение </a:t>
            </a:r>
            <a:r>
              <a:rPr lang="ru-RU" sz="2000" b="1" dirty="0"/>
              <a:t>доступности творчества и информации о Т</a:t>
            </a:r>
            <a:r>
              <a:rPr lang="ru-RU" sz="2000" b="1" dirty="0" smtClean="0"/>
              <a:t>. М</a:t>
            </a:r>
            <a:r>
              <a:rPr lang="ru-RU" sz="2000" b="1" dirty="0"/>
              <a:t>. </a:t>
            </a:r>
            <a:r>
              <a:rPr lang="ru-RU" sz="2000" b="1" dirty="0" smtClean="0"/>
              <a:t>Белозёрове </a:t>
            </a:r>
            <a:r>
              <a:rPr lang="ru-RU" sz="2000" b="1" dirty="0"/>
              <a:t>для детей-инвалидов в</a:t>
            </a:r>
            <a:r>
              <a:rPr lang="ru-RU" sz="2000" b="1" dirty="0" smtClean="0"/>
              <a:t> связи с пополнением фонда библиотеки тактильными книжками.</a:t>
            </a:r>
          </a:p>
          <a:p>
            <a:r>
              <a:rPr lang="ru-RU" sz="2000" b="1" dirty="0" smtClean="0"/>
              <a:t>Активизация </a:t>
            </a:r>
            <a:r>
              <a:rPr lang="ru-RU" sz="2000" b="1" dirty="0"/>
              <a:t>использования интерактивных форм проведения мероприятий, на основе создания рисованных произведений, стихотворных, живописных и графических </a:t>
            </a:r>
            <a:r>
              <a:rPr lang="ru-RU" sz="2000" b="1" dirty="0" smtClean="0"/>
              <a:t>работ.</a:t>
            </a:r>
          </a:p>
          <a:p>
            <a:r>
              <a:rPr lang="ru-RU" sz="2000" b="1" dirty="0" smtClean="0"/>
              <a:t>Повышение </a:t>
            </a:r>
            <a:r>
              <a:rPr lang="ru-RU" sz="2000" b="1" dirty="0"/>
              <a:t>заинтересованности партнеров </a:t>
            </a:r>
            <a:r>
              <a:rPr lang="ru-RU" sz="2000" b="1" dirty="0" smtClean="0"/>
              <a:t>в </a:t>
            </a:r>
            <a:r>
              <a:rPr lang="ru-RU" sz="2000" b="1" dirty="0"/>
              <a:t>популяризации творчества Т</a:t>
            </a:r>
            <a:r>
              <a:rPr lang="ru-RU" sz="2000" b="1" dirty="0" smtClean="0"/>
              <a:t>. М</a:t>
            </a:r>
            <a:r>
              <a:rPr lang="ru-RU" sz="2000" b="1" dirty="0"/>
              <a:t>. </a:t>
            </a:r>
            <a:r>
              <a:rPr lang="ru-RU" sz="2000" b="1" dirty="0" smtClean="0"/>
              <a:t>Белозёрова</a:t>
            </a:r>
            <a:r>
              <a:rPr lang="ru-RU" sz="2000" b="1" dirty="0"/>
              <a:t>, развития самодеятельного творчества и туристической привлекательности.</a:t>
            </a:r>
            <a:endParaRPr lang="ru-RU" sz="2000" dirty="0"/>
          </a:p>
        </p:txBody>
      </p:sp>
      <p:sp>
        <p:nvSpPr>
          <p:cNvPr id="4" name="AutoShape 4" descr="https://pbs.twimg.com/media/EvJIXfNUcAUDGZ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/>
          <a:lstStyle/>
          <a:p>
            <a:r>
              <a:rPr lang="ru-RU" b="1" dirty="0" smtClean="0"/>
              <a:t>Качественные результаты: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2471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937"/>
            <a:ext cx="7467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+mn-lt"/>
                <a:cs typeface="Times New Roman" pitchFamily="18" charset="0"/>
              </a:rPr>
              <a:t>П</a:t>
            </a:r>
            <a:r>
              <a:rPr lang="ru-RU" sz="3600" b="1" dirty="0" smtClean="0">
                <a:latin typeface="+mn-lt"/>
                <a:cs typeface="Times New Roman" pitchFamily="18" charset="0"/>
              </a:rPr>
              <a:t>ерспективы развития проекта: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4" y="1340768"/>
            <a:ext cx="857612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cs typeface="Times New Roman" pitchFamily="18" charset="0"/>
              </a:rPr>
              <a:t>Расширение  географических границ охвата аудитории </a:t>
            </a:r>
            <a:r>
              <a:rPr lang="ru-RU" b="1" dirty="0">
                <a:cs typeface="Times New Roman" pitchFamily="18" charset="0"/>
              </a:rPr>
              <a:t>путем привлечения детей и подростков </a:t>
            </a:r>
            <a:r>
              <a:rPr lang="ru-RU" b="1" dirty="0" smtClean="0">
                <a:cs typeface="Times New Roman" pitchFamily="18" charset="0"/>
              </a:rPr>
              <a:t>из </a:t>
            </a:r>
            <a:r>
              <a:rPr lang="ru-RU" b="1" dirty="0">
                <a:cs typeface="Times New Roman" pitchFamily="18" charset="0"/>
              </a:rPr>
              <a:t>близлежащих районов. </a:t>
            </a:r>
            <a:endParaRPr lang="ru-RU" b="1" dirty="0" smtClean="0">
              <a:cs typeface="Times New Roman" pitchFamily="18" charset="0"/>
            </a:endParaRPr>
          </a:p>
          <a:p>
            <a:endParaRPr lang="ru-RU" b="1" dirty="0" smtClean="0">
              <a:cs typeface="Times New Roman" pitchFamily="18" charset="0"/>
            </a:endParaRPr>
          </a:p>
          <a:p>
            <a:r>
              <a:rPr lang="ru-RU" b="1" dirty="0" smtClean="0">
                <a:cs typeface="Times New Roman" pitchFamily="18" charset="0"/>
              </a:rPr>
              <a:t>Привлечение </a:t>
            </a:r>
            <a:r>
              <a:rPr lang="ru-RU" b="1" dirty="0">
                <a:cs typeface="Times New Roman" pitchFamily="18" charset="0"/>
              </a:rPr>
              <a:t>внимания к имени </a:t>
            </a:r>
            <a:r>
              <a:rPr lang="ru-RU" b="1" dirty="0" smtClean="0">
                <a:cs typeface="Times New Roman" pitchFamily="18" charset="0"/>
              </a:rPr>
              <a:t>Белозёрова </a:t>
            </a:r>
            <a:r>
              <a:rPr lang="ru-RU" b="1" dirty="0">
                <a:cs typeface="Times New Roman" pitchFamily="18" charset="0"/>
              </a:rPr>
              <a:t>взрослого населения, туристических групп в рамках продвижения литературного бренда имени </a:t>
            </a:r>
            <a:r>
              <a:rPr lang="ru-RU" b="1" dirty="0" smtClean="0">
                <a:cs typeface="Times New Roman" pitchFamily="18" charset="0"/>
              </a:rPr>
              <a:t>Белозёрова</a:t>
            </a:r>
            <a:r>
              <a:rPr lang="ru-RU" b="1" dirty="0">
                <a:cs typeface="Times New Roman" pitchFamily="18" charset="0"/>
              </a:rPr>
              <a:t>. </a:t>
            </a:r>
            <a:endParaRPr lang="ru-RU" b="1" dirty="0" smtClean="0">
              <a:cs typeface="Times New Roman" pitchFamily="18" charset="0"/>
            </a:endParaRPr>
          </a:p>
          <a:p>
            <a:endParaRPr lang="ru-RU" b="1" dirty="0" smtClean="0">
              <a:cs typeface="Times New Roman" pitchFamily="18" charset="0"/>
            </a:endParaRPr>
          </a:p>
          <a:p>
            <a:r>
              <a:rPr lang="ru-RU" b="1" dirty="0" smtClean="0">
                <a:cs typeface="Times New Roman" pitchFamily="18" charset="0"/>
              </a:rPr>
              <a:t>Расширение </a:t>
            </a:r>
            <a:r>
              <a:rPr lang="ru-RU" b="1" dirty="0">
                <a:cs typeface="Times New Roman" pitchFamily="18" charset="0"/>
              </a:rPr>
              <a:t>пространства Музея проживания книг </a:t>
            </a:r>
            <a:r>
              <a:rPr lang="ru-RU" b="1" dirty="0" smtClean="0">
                <a:cs typeface="Times New Roman" pitchFamily="18" charset="0"/>
              </a:rPr>
              <a:t>Белозёрова </a:t>
            </a:r>
            <a:r>
              <a:rPr lang="ru-RU" b="1" dirty="0">
                <a:cs typeface="Times New Roman" pitchFamily="18" charset="0"/>
              </a:rPr>
              <a:t>за счет интерактивных мероприятий, экскурсионных маршрутов, межрайонных акций, взаимодействия с библиотеками и музеями области, других регионов, работающих с творчеством </a:t>
            </a:r>
            <a:r>
              <a:rPr lang="ru-RU" b="1" dirty="0" smtClean="0">
                <a:cs typeface="Times New Roman" pitchFamily="18" charset="0"/>
              </a:rPr>
              <a:t>Белозёрова</a:t>
            </a:r>
            <a:r>
              <a:rPr lang="ru-RU" b="1" dirty="0">
                <a:cs typeface="Times New Roman" pitchFamily="18" charset="0"/>
              </a:rPr>
              <a:t>. </a:t>
            </a:r>
            <a:endParaRPr lang="ru-RU" b="1" dirty="0" smtClean="0">
              <a:cs typeface="Times New Roman" pitchFamily="18" charset="0"/>
            </a:endParaRPr>
          </a:p>
          <a:p>
            <a:endParaRPr lang="ru-RU" b="1" dirty="0" smtClean="0">
              <a:cs typeface="Times New Roman" pitchFamily="18" charset="0"/>
            </a:endParaRPr>
          </a:p>
          <a:p>
            <a:r>
              <a:rPr lang="ru-RU" b="1" dirty="0" smtClean="0">
                <a:cs typeface="Times New Roman" pitchFamily="18" charset="0"/>
              </a:rPr>
              <a:t>Активизация </a:t>
            </a:r>
            <a:r>
              <a:rPr lang="ru-RU" b="1" dirty="0">
                <a:cs typeface="Times New Roman" pitchFamily="18" charset="0"/>
              </a:rPr>
              <a:t>проведения  </a:t>
            </a:r>
            <a:r>
              <a:rPr lang="ru-RU" b="1" dirty="0" smtClean="0">
                <a:cs typeface="Times New Roman" pitchFamily="18" charset="0"/>
              </a:rPr>
              <a:t>онлайн-мероприятий.</a:t>
            </a:r>
            <a:r>
              <a:rPr lang="ru-RU" b="1" dirty="0">
                <a:solidFill>
                  <a:schemeClr val="accent1"/>
                </a:solidFill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/>
                </a:solidFill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AutoShape 4" descr="https://pbs.twimg.com/media/EvJIXfNUcAUDGZ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5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utoShape 4" descr="https://pbs.twimg.com/media/EvJIXfNUcAUDGZ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36812" y="1905506"/>
            <a:ext cx="5670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cs typeface="Times New Roman" pitchFamily="18" charset="0"/>
              </a:rPr>
              <a:t>МБУК «Центральная</a:t>
            </a:r>
          </a:p>
          <a:p>
            <a:pPr algn="ctr"/>
            <a:r>
              <a:rPr lang="ru-RU" sz="2400" b="1" dirty="0" smtClean="0">
                <a:cs typeface="Times New Roman" pitchFamily="18" charset="0"/>
              </a:rPr>
              <a:t> межпоселенческая библиотека» </a:t>
            </a:r>
            <a:r>
              <a:rPr lang="ru-RU" sz="2400" b="1" dirty="0">
                <a:cs typeface="Times New Roman" pitchFamily="18" charset="0"/>
              </a:rPr>
              <a:t/>
            </a:r>
            <a:br>
              <a:rPr lang="ru-RU" sz="2400" b="1" dirty="0">
                <a:cs typeface="Times New Roman" pitchFamily="18" charset="0"/>
              </a:rPr>
            </a:br>
            <a:r>
              <a:rPr lang="ru-RU" sz="2400" b="1" dirty="0" smtClean="0">
                <a:cs typeface="Times New Roman" pitchFamily="18" charset="0"/>
              </a:rPr>
              <a:t>Омская обл., г. Калачинск,</a:t>
            </a:r>
          </a:p>
          <a:p>
            <a:pPr algn="ctr"/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>
                <a:cs typeface="Times New Roman" pitchFamily="18" charset="0"/>
              </a:rPr>
              <a:t>ул. </a:t>
            </a:r>
            <a:r>
              <a:rPr lang="ru-RU" sz="2400" b="1" dirty="0" smtClean="0">
                <a:cs typeface="Times New Roman" pitchFamily="18" charset="0"/>
              </a:rPr>
              <a:t>Калачинская, №27</a:t>
            </a:r>
            <a:r>
              <a:rPr lang="ru-RU" sz="2400" b="1" dirty="0">
                <a:cs typeface="Times New Roman" pitchFamily="18" charset="0"/>
              </a:rPr>
              <a:t/>
            </a:r>
            <a:br>
              <a:rPr lang="ru-RU" sz="2400" b="1" dirty="0">
                <a:cs typeface="Times New Roman" pitchFamily="18" charset="0"/>
              </a:rPr>
            </a:br>
            <a:r>
              <a:rPr lang="en-US" sz="2400" b="1" dirty="0">
                <a:cs typeface="Times New Roman" pitchFamily="18" charset="0"/>
                <a:hlinkClick r:id="rId3"/>
              </a:rPr>
              <a:t>https://kalachinskzmb.ru</a:t>
            </a:r>
            <a:r>
              <a:rPr lang="en-US" sz="2400" b="1" dirty="0" smtClean="0">
                <a:cs typeface="Times New Roman" pitchFamily="18" charset="0"/>
                <a:hlinkClick r:id="rId3"/>
              </a:rPr>
              <a:t>/</a:t>
            </a:r>
            <a:r>
              <a:rPr lang="ru-RU" sz="2400" b="1" dirty="0">
                <a:cs typeface="Times New Roman" pitchFamily="18" charset="0"/>
              </a:rPr>
              <a:t/>
            </a:r>
            <a:br>
              <a:rPr lang="ru-RU" sz="2400" b="1" dirty="0">
                <a:cs typeface="Times New Roman" pitchFamily="18" charset="0"/>
              </a:rPr>
            </a:br>
            <a:r>
              <a:rPr lang="ru-RU" sz="2400" b="1" dirty="0">
                <a:cs typeface="Times New Roman" pitchFamily="18" charset="0"/>
              </a:rPr>
              <a:t>раб. тел. 8(38155) </a:t>
            </a:r>
            <a:r>
              <a:rPr lang="ru-RU" sz="2400" b="1" dirty="0" smtClean="0">
                <a:cs typeface="Times New Roman" pitchFamily="18" charset="0"/>
              </a:rPr>
              <a:t>22-306, </a:t>
            </a:r>
            <a:r>
              <a:rPr lang="ru-RU" sz="2400" b="1" dirty="0">
                <a:cs typeface="Times New Roman" pitchFamily="18" charset="0"/>
              </a:rPr>
              <a:t>8(38155) </a:t>
            </a:r>
            <a:r>
              <a:rPr lang="ru-RU" sz="2400" b="1" dirty="0" smtClean="0">
                <a:cs typeface="Times New Roman" pitchFamily="18" charset="0"/>
              </a:rPr>
              <a:t>22-337</a:t>
            </a:r>
            <a:r>
              <a:rPr lang="en-US" sz="2400" b="1" dirty="0">
                <a:cs typeface="Times New Roman" pitchFamily="18" charset="0"/>
              </a:rPr>
              <a:t/>
            </a:r>
            <a:br>
              <a:rPr lang="en-US" sz="2400" b="1" dirty="0">
                <a:cs typeface="Times New Roman" pitchFamily="18" charset="0"/>
              </a:rPr>
            </a:br>
            <a:r>
              <a:rPr lang="ru-RU" sz="2400" b="1" dirty="0">
                <a:cs typeface="Times New Roman" pitchFamily="18" charset="0"/>
              </a:rPr>
              <a:t>эл</a:t>
            </a:r>
            <a:r>
              <a:rPr lang="ru-RU" sz="2400" b="1" dirty="0" smtClean="0">
                <a:cs typeface="Times New Roman" pitchFamily="18" charset="0"/>
              </a:rPr>
              <a:t>. адрес</a:t>
            </a:r>
            <a:r>
              <a:rPr lang="ru-RU" sz="2400" b="1" dirty="0">
                <a:cs typeface="Times New Roman" pitchFamily="18" charset="0"/>
              </a:rPr>
              <a:t>: </a:t>
            </a:r>
            <a:r>
              <a:rPr lang="en-US" sz="2400" b="1" dirty="0" smtClean="0"/>
              <a:t>kalach_zmb@mail.ru</a:t>
            </a:r>
            <a:r>
              <a:rPr lang="ru-RU" sz="2400" b="1" dirty="0">
                <a:cs typeface="Times New Roman" pitchFamily="18" charset="0"/>
              </a:rPr>
              <a:t/>
            </a:r>
            <a:br>
              <a:rPr lang="ru-RU" sz="2400" b="1" dirty="0">
                <a:cs typeface="Times New Roman" pitchFamily="18" charset="0"/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869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0067" y="980728"/>
            <a:ext cx="4336104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  Имя </a:t>
            </a:r>
            <a:r>
              <a:rPr lang="ru-RU" sz="2400" b="1" dirty="0"/>
              <a:t>Т. Белозёрова знаковое и для Калачинска, здесь начиналась его трудовая деятельность и были написаны первые стихи.  Он был частым гостем на встречах с читателями в библиотеках </a:t>
            </a:r>
            <a:r>
              <a:rPr lang="ru-RU" sz="2400" b="1" dirty="0" smtClean="0"/>
              <a:t>Калачинска. </a:t>
            </a:r>
            <a:r>
              <a:rPr lang="ru-RU" sz="2400" b="1" dirty="0"/>
              <a:t>Центральной детской  библиотеке присвоено его имя, создан Музей проживания книг </a:t>
            </a:r>
            <a:r>
              <a:rPr lang="ru-RU" sz="2400" b="1" dirty="0" smtClean="0"/>
              <a:t>Белозёрова.</a:t>
            </a:r>
            <a:endParaRPr lang="ru-RU" sz="2400" b="1" dirty="0"/>
          </a:p>
        </p:txBody>
      </p:sp>
      <p:pic>
        <p:nvPicPr>
          <p:cNvPr id="2050" name="Picture 2" descr="http://itd1.mycdn.me/image?id=861192519789&amp;t=20&amp;plc=MOBILE&amp;tkn=*aw7vlXi29aIQob-0PlOd8Z319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6" y="1412776"/>
            <a:ext cx="4578689" cy="305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4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548680"/>
            <a:ext cx="8316415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/>
              <a:t>Проект призван снизить остроту важных социальных </a:t>
            </a:r>
            <a:r>
              <a:rPr lang="ru-RU" sz="2400" b="1" dirty="0" smtClean="0"/>
              <a:t>проблем:</a:t>
            </a:r>
          </a:p>
          <a:p>
            <a:pPr algn="just">
              <a:buFontTx/>
              <a:buChar char="-"/>
            </a:pPr>
            <a:r>
              <a:rPr lang="ru-RU" sz="2400" dirty="0"/>
              <a:t>н</a:t>
            </a:r>
            <a:r>
              <a:rPr lang="ru-RU" sz="2400" dirty="0" smtClean="0"/>
              <a:t>езнание </a:t>
            </a:r>
            <a:r>
              <a:rPr lang="ru-RU" sz="2400" dirty="0"/>
              <a:t>истории и культуры своей малой </a:t>
            </a:r>
            <a:r>
              <a:rPr lang="ru-RU" sz="2400" dirty="0" smtClean="0"/>
              <a:t>родины молодым поколением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отсутствие </a:t>
            </a:r>
            <a:r>
              <a:rPr lang="ru-RU" sz="2400" dirty="0"/>
              <a:t>интереса у детей и молодежи к творчеству писателей родного </a:t>
            </a:r>
            <a:r>
              <a:rPr lang="ru-RU" sz="2400" dirty="0" smtClean="0"/>
              <a:t>края</a:t>
            </a:r>
          </a:p>
        </p:txBody>
      </p:sp>
      <p:sp>
        <p:nvSpPr>
          <p:cNvPr id="2" name="AutoShape 2" descr="https://pbs.twimg.com/media/DiY7vNaW4AE_1fF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pbs.twimg.com/media/DiY7vNaW4AE_1fF.jpg:lar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8" t="18731" r="20670" b="15341"/>
          <a:stretch/>
        </p:blipFill>
        <p:spPr bwMode="auto">
          <a:xfrm>
            <a:off x="4788024" y="2736649"/>
            <a:ext cx="3740256" cy="247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35939"/>
            <a:ext cx="2666290" cy="1884392"/>
          </a:xfrm>
          <a:prstGeom prst="rect">
            <a:avLst/>
          </a:prstGeom>
        </p:spPr>
      </p:pic>
      <p:pic>
        <p:nvPicPr>
          <p:cNvPr id="3079" name="Picture 7" descr="https://i.livelib.ru/workpic/1002494989/140/f421/Gennadij_Oseledtsev__Na_Omireke_Kalachins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57" y="4869160"/>
            <a:ext cx="1240195" cy="188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7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5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47664" y="3898775"/>
            <a:ext cx="1512168" cy="24030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Имя </a:t>
            </a:r>
            <a:r>
              <a:rPr lang="ru-RU" dirty="0">
                <a:solidFill>
                  <a:schemeClr val="tx1"/>
                </a:solidFill>
              </a:rPr>
              <a:t>Т. М. Белозёрова </a:t>
            </a:r>
            <a:r>
              <a:rPr lang="ru-RU" dirty="0" smtClean="0">
                <a:solidFill>
                  <a:schemeClr val="tx1"/>
                </a:solidFill>
              </a:rPr>
              <a:t>известно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48</a:t>
            </a:r>
            <a:r>
              <a:rPr lang="ru-RU" sz="4000" dirty="0">
                <a:solidFill>
                  <a:schemeClr val="tx1"/>
                </a:solidFill>
              </a:rPr>
              <a:t>% </a:t>
            </a:r>
            <a:endParaRPr lang="ru-RU" sz="4000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современных </a:t>
            </a:r>
            <a:r>
              <a:rPr lang="ru-RU" dirty="0">
                <a:solidFill>
                  <a:schemeClr val="tx1"/>
                </a:solidFill>
              </a:rPr>
              <a:t>детей и подростков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40460" y="1207298"/>
            <a:ext cx="1800200" cy="51393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94%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отметили его как омского писателя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0680" y="5599786"/>
            <a:ext cx="2592288" cy="7468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6</a:t>
            </a:r>
            <a:r>
              <a:rPr lang="ru-RU" sz="2400" dirty="0">
                <a:solidFill>
                  <a:schemeClr val="tx1"/>
                </a:solidFill>
              </a:rPr>
              <a:t>%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отметили </a:t>
            </a:r>
            <a:r>
              <a:rPr lang="ru-RU" sz="1400" dirty="0">
                <a:solidFill>
                  <a:schemeClr val="tx1"/>
                </a:solidFill>
              </a:rPr>
              <a:t>его связь с </a:t>
            </a:r>
            <a:r>
              <a:rPr lang="ru-RU" sz="1400" dirty="0" err="1">
                <a:solidFill>
                  <a:schemeClr val="tx1"/>
                </a:solidFill>
              </a:rPr>
              <a:t>Калачинским</a:t>
            </a:r>
            <a:r>
              <a:rPr lang="ru-RU" sz="1400" dirty="0">
                <a:solidFill>
                  <a:schemeClr val="tx1"/>
                </a:solidFill>
              </a:rPr>
              <a:t> районом. 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83568" y="172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Результаты опроса в Калачинском районе:</a:t>
            </a:r>
            <a:endParaRPr lang="ru-RU" sz="36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13687"/>
            <a:ext cx="2903012" cy="2276872"/>
          </a:xfrm>
          <a:prstGeom prst="rect">
            <a:avLst/>
          </a:prstGeom>
        </p:spPr>
      </p:pic>
      <p:pic>
        <p:nvPicPr>
          <p:cNvPr id="4098" name="Picture 2" descr="https://e7.pngegg.com/pngimages/345/679/png-clipart-child-child-child-ha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9" y="1704050"/>
            <a:ext cx="2724108" cy="186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3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0" y="0"/>
            <a:ext cx="917909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88229" y="1268760"/>
            <a:ext cx="1728192" cy="5362159"/>
          </a:xfrm>
          <a:prstGeom prst="rect">
            <a:avLst/>
          </a:prstGeom>
          <a:solidFill>
            <a:srgbClr val="F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50% </a:t>
            </a:r>
            <a:r>
              <a:rPr lang="ru-RU" dirty="0" smtClean="0">
                <a:solidFill>
                  <a:schemeClr val="tx1"/>
                </a:solidFill>
              </a:rPr>
              <a:t>интересны интерактивные формы мероприятий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4612567"/>
            <a:ext cx="1584176" cy="1999894"/>
          </a:xfrm>
          <a:prstGeom prst="rect">
            <a:avLst/>
          </a:prstGeom>
          <a:solidFill>
            <a:srgbClr val="E65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20% </a:t>
            </a:r>
            <a:r>
              <a:rPr lang="ru-RU" dirty="0" smtClean="0">
                <a:solidFill>
                  <a:schemeClr val="tx1"/>
                </a:solidFill>
              </a:rPr>
              <a:t>интересны онлайн-формы 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видеофильмы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3658967"/>
            <a:ext cx="1508720" cy="2985895"/>
          </a:xfrm>
          <a:prstGeom prst="rect">
            <a:avLst/>
          </a:prstGeom>
          <a:solidFill>
            <a:srgbClr val="047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30% </a:t>
            </a:r>
            <a:r>
              <a:rPr lang="ru-RU" dirty="0" smtClean="0">
                <a:solidFill>
                  <a:schemeClr val="tx1"/>
                </a:solidFill>
              </a:rPr>
              <a:t>интересны различные формы мероприятий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83568" y="172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Результаты опроса в Калачинском районе: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7" y="2034174"/>
            <a:ext cx="3023771" cy="2016832"/>
          </a:xfrm>
          <a:prstGeom prst="rect">
            <a:avLst/>
          </a:prstGeom>
        </p:spPr>
      </p:pic>
      <p:pic>
        <p:nvPicPr>
          <p:cNvPr id="5123" name="Picture 3" descr="K:\ПРОЕКТ БЕЛОЗЕРОВ\i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92" y="1075302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Цель и задачи проекта: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686800" cy="5545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Цель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интереса к культурному наследию поэта Тимофея Белозёрова и популяризация его творчества среди детей 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подростков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Калачинска  и Калачинского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района.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культурно-массовые  мероприятия о жизни и творчестве поэта с использованием инновационных практик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продвижения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имени Т.М. Белозёрова в местном сообществе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Развить культурное пространство и повысить туристическую привлекательность объектов г. Калачинска, связанных с именем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поэта-земляка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через проведение туристического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квеста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Стимулировать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художественных способностей и литературного творчества у детей и подростков через популяризацию  культурного наследия Т.М. Белозёрова, с привлечением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волонтеров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Осуществить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информационное сопровождение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Приобрести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установить необходимое для реализации проекта оборудование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937"/>
            <a:ext cx="7467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Реклама 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продвижение проекта</a:t>
            </a:r>
            <a:r>
              <a:rPr lang="ru-RU" sz="3600" b="1" dirty="0" smtClean="0"/>
              <a:t>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75095"/>
            <a:ext cx="4840089" cy="3709050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>
                <a:cs typeface="Times New Roman" pitchFamily="18" charset="0"/>
              </a:rPr>
              <a:t>П</a:t>
            </a:r>
            <a:r>
              <a:rPr lang="ru-RU" sz="3400" b="1" dirty="0" smtClean="0">
                <a:cs typeface="Times New Roman" pitchFamily="18" charset="0"/>
              </a:rPr>
              <a:t>лакаты </a:t>
            </a:r>
            <a:r>
              <a:rPr lang="ru-RU" sz="3400" b="1" dirty="0">
                <a:cs typeface="Times New Roman" pitchFamily="18" charset="0"/>
              </a:rPr>
              <a:t>и </a:t>
            </a:r>
            <a:r>
              <a:rPr lang="ru-RU" sz="3400" b="1" dirty="0" smtClean="0">
                <a:cs typeface="Times New Roman" pitchFamily="18" charset="0"/>
              </a:rPr>
              <a:t>афиши</a:t>
            </a:r>
          </a:p>
          <a:p>
            <a:endParaRPr lang="ru-RU" sz="3400" b="1" dirty="0" smtClean="0">
              <a:cs typeface="Times New Roman" pitchFamily="18" charset="0"/>
            </a:endParaRPr>
          </a:p>
          <a:p>
            <a:r>
              <a:rPr lang="ru-RU" sz="3400" b="1" dirty="0" smtClean="0">
                <a:cs typeface="Times New Roman" pitchFamily="18" charset="0"/>
              </a:rPr>
              <a:t>СМИ</a:t>
            </a:r>
            <a:r>
              <a:rPr lang="ru-RU" sz="3400" b="1" dirty="0">
                <a:cs typeface="Times New Roman" pitchFamily="18" charset="0"/>
              </a:rPr>
              <a:t>, сотрудничество с районной газетой «</a:t>
            </a:r>
            <a:r>
              <a:rPr lang="ru-RU" sz="3400" b="1" dirty="0" smtClean="0">
                <a:cs typeface="Times New Roman" pitchFamily="18" charset="0"/>
              </a:rPr>
              <a:t>Сибиряк»</a:t>
            </a:r>
          </a:p>
          <a:p>
            <a:endParaRPr lang="ru-RU" sz="3400" b="1" dirty="0" smtClean="0">
              <a:cs typeface="Times New Roman" pitchFamily="18" charset="0"/>
            </a:endParaRPr>
          </a:p>
          <a:p>
            <a:r>
              <a:rPr lang="ru-RU" sz="3400" b="1" dirty="0">
                <a:cs typeface="Times New Roman" pitchFamily="18" charset="0"/>
              </a:rPr>
              <a:t>О</a:t>
            </a:r>
            <a:r>
              <a:rPr lang="ru-RU" sz="3400" b="1" dirty="0" smtClean="0">
                <a:cs typeface="Times New Roman" pitchFamily="18" charset="0"/>
              </a:rPr>
              <a:t>бъявления</a:t>
            </a:r>
            <a:r>
              <a:rPr lang="ru-RU" sz="3400" b="1" dirty="0">
                <a:cs typeface="Times New Roman" pitchFamily="18" charset="0"/>
              </a:rPr>
              <a:t>, посты в социальной сети Одноклассники, </a:t>
            </a:r>
            <a:r>
              <a:rPr lang="ru-RU" sz="3400" b="1" dirty="0" smtClean="0">
                <a:cs typeface="Times New Roman" pitchFamily="18" charset="0"/>
              </a:rPr>
              <a:t>на </a:t>
            </a:r>
            <a:r>
              <a:rPr lang="ru-RU" sz="3400" b="1" dirty="0">
                <a:cs typeface="Times New Roman" pitchFamily="18" charset="0"/>
              </a:rPr>
              <a:t>сайте библиотеки</a:t>
            </a:r>
            <a:br>
              <a:rPr lang="ru-RU" sz="3400" b="1" dirty="0">
                <a:cs typeface="Times New Roman" pitchFamily="18" charset="0"/>
              </a:rPr>
            </a:br>
            <a:r>
              <a:rPr lang="en-US" sz="3400" b="1" dirty="0" smtClean="0">
                <a:solidFill>
                  <a:srgbClr val="047AFC"/>
                </a:solidFill>
                <a:cs typeface="Times New Roman" pitchFamily="18" charset="0"/>
                <a:hlinkClick r:id="rId3"/>
              </a:rPr>
              <a:t>https</a:t>
            </a:r>
            <a:r>
              <a:rPr lang="en-US" sz="3400" b="1" dirty="0">
                <a:solidFill>
                  <a:srgbClr val="047AFC"/>
                </a:solidFill>
                <a:cs typeface="Times New Roman" pitchFamily="18" charset="0"/>
                <a:hlinkClick r:id="rId3"/>
              </a:rPr>
              <a:t>://</a:t>
            </a:r>
            <a:r>
              <a:rPr lang="en-US" sz="3400" b="1" dirty="0" smtClean="0">
                <a:solidFill>
                  <a:srgbClr val="047AFC"/>
                </a:solidFill>
                <a:cs typeface="Times New Roman" pitchFamily="18" charset="0"/>
                <a:hlinkClick r:id="rId3"/>
              </a:rPr>
              <a:t>kalachinskzmb.ru</a:t>
            </a:r>
            <a:r>
              <a:rPr lang="ru-RU" b="1" dirty="0">
                <a:solidFill>
                  <a:schemeClr val="accent1"/>
                </a:solidFill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/>
                </a:solidFill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4" name="AutoShape 4" descr="https://pbs.twimg.com/media/EvJIXfNUcAUDGZ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http://itd3.mycdn.me/image?id=898390906357&amp;t=20&amp;plc=MOBILE&amp;tkn=*3I67Zwtz5mkoISO1t4osE6iVKi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21" y="3212976"/>
            <a:ext cx="2361558" cy="177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:\ПРОЕКТ БЕЛОЗЕРОВ\DSC_17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2" t="4276" r="15012" b="6574"/>
          <a:stretch/>
        </p:blipFill>
        <p:spPr bwMode="auto">
          <a:xfrm>
            <a:off x="7092280" y="1023526"/>
            <a:ext cx="1642847" cy="23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7" t="7837" r="16850" b="4038"/>
          <a:stretch/>
        </p:blipFill>
        <p:spPr bwMode="auto">
          <a:xfrm>
            <a:off x="4168958" y="4725144"/>
            <a:ext cx="2376264" cy="185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7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4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Команда проекта: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08912" cy="554461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Руководитель</a:t>
            </a:r>
          </a:p>
          <a:p>
            <a:pPr marL="114300" indent="0">
              <a:buNone/>
            </a:pPr>
            <a:r>
              <a:rPr lang="ru-RU" b="1" i="1" dirty="0" smtClean="0"/>
              <a:t>Шевалдина Ирина Николаевна</a:t>
            </a:r>
            <a:r>
              <a:rPr lang="ru-RU" dirty="0" smtClean="0"/>
              <a:t>, 47 лет, методист по работе с детьми ЦДБ. Высшее образование в сфере культуры, стаж библиотечной работы – 31 год.</a:t>
            </a:r>
          </a:p>
          <a:p>
            <a:pPr marL="114300" indent="0">
              <a:buNone/>
            </a:pPr>
            <a:endParaRPr lang="ru-RU" dirty="0" smtClean="0"/>
          </a:p>
          <a:p>
            <a:r>
              <a:rPr lang="ru-RU" b="1" dirty="0" smtClean="0"/>
              <a:t>Команда</a:t>
            </a:r>
          </a:p>
          <a:p>
            <a:pPr marL="114300" indent="0">
              <a:buNone/>
            </a:pPr>
            <a:r>
              <a:rPr lang="ru-RU" b="1" i="1" dirty="0" smtClean="0"/>
              <a:t>Ласточкина Елена Николаевна</a:t>
            </a:r>
            <a:r>
              <a:rPr lang="ru-RU" dirty="0" smtClean="0"/>
              <a:t>, 54 года, библиотекарь ЦДБ. Средне-профессиональное образование в сфере культуры, стаж библиотечной работы – 28 лет.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b="1" i="1" dirty="0" smtClean="0"/>
              <a:t>Черснёва Инна Сергеевна</a:t>
            </a:r>
            <a:r>
              <a:rPr lang="ru-RU" dirty="0" smtClean="0"/>
              <a:t>, 25 лет, библиотекарь ЦДБ. Высшее педагогическое образование, стаж библиотечной работы – 2 года.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b="1" i="1" dirty="0" smtClean="0"/>
              <a:t>Матюхина Мария Александровна</a:t>
            </a:r>
            <a:r>
              <a:rPr lang="ru-RU" dirty="0" smtClean="0"/>
              <a:t>, 28 лет, библиограф ЦМБ. Средне-профессиональное образование, стаж библиотечной работы – 7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00000"/>
      </a:dk1>
      <a:lt1>
        <a:srgbClr val="FFFFFF"/>
      </a:lt1>
      <a:dk2>
        <a:srgbClr val="1F2123"/>
      </a:dk2>
      <a:lt2>
        <a:srgbClr val="92D050"/>
      </a:lt2>
      <a:accent1>
        <a:srgbClr val="CCF3BE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1019</Words>
  <Application>Microsoft Office PowerPoint</Application>
  <PresentationFormat>Экран (4:3)</PresentationFormat>
  <Paragraphs>125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Проект  «Волшебник из страны детства»</vt:lpstr>
      <vt:lpstr>Презентация PowerPoint</vt:lpstr>
      <vt:lpstr>Презентация PowerPoint</vt:lpstr>
      <vt:lpstr>Презентация PowerPoint</vt:lpstr>
      <vt:lpstr>Результаты опроса в Калачинском районе:</vt:lpstr>
      <vt:lpstr>Результаты опроса в Калачинском районе:</vt:lpstr>
      <vt:lpstr>Цель и задачи проекта:</vt:lpstr>
      <vt:lpstr>Реклама и продвижение проекта:</vt:lpstr>
      <vt:lpstr>Команда проекта:</vt:lpstr>
      <vt:lpstr>Привлечение волонтеров</vt:lpstr>
      <vt:lpstr>Партнеры проекта</vt:lpstr>
      <vt:lpstr>Презентация PowerPoint</vt:lpstr>
      <vt:lpstr>Основные мероприятия: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Ожидаемые результаты:</vt:lpstr>
      <vt:lpstr>Качественные результаты:</vt:lpstr>
      <vt:lpstr>Перспективы развития проекта: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«Волшебник из страны детства»</dc:title>
  <cp:lastModifiedBy>МБУК ЦМБ</cp:lastModifiedBy>
  <cp:revision>47</cp:revision>
  <dcterms:modified xsi:type="dcterms:W3CDTF">2021-08-02T07:32:43Z</dcterms:modified>
</cp:coreProperties>
</file>